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55"/>
  </p:notesMasterIdLst>
  <p:handoutMasterIdLst>
    <p:handoutMasterId r:id="rId56"/>
  </p:handoutMasterIdLst>
  <p:sldIdLst>
    <p:sldId id="1025" r:id="rId5"/>
    <p:sldId id="1026" r:id="rId6"/>
    <p:sldId id="1030" r:id="rId7"/>
    <p:sldId id="258" r:id="rId8"/>
    <p:sldId id="1034" r:id="rId9"/>
    <p:sldId id="1036" r:id="rId10"/>
    <p:sldId id="1037" r:id="rId11"/>
    <p:sldId id="1038" r:id="rId12"/>
    <p:sldId id="1039" r:id="rId13"/>
    <p:sldId id="1040" r:id="rId14"/>
    <p:sldId id="1041" r:id="rId15"/>
    <p:sldId id="1044" r:id="rId16"/>
    <p:sldId id="301" r:id="rId17"/>
    <p:sldId id="300" r:id="rId18"/>
    <p:sldId id="1446" r:id="rId19"/>
    <p:sldId id="1447" r:id="rId20"/>
    <p:sldId id="309" r:id="rId21"/>
    <p:sldId id="310" r:id="rId22"/>
    <p:sldId id="1448" r:id="rId23"/>
    <p:sldId id="303" r:id="rId24"/>
    <p:sldId id="304" r:id="rId25"/>
    <p:sldId id="302" r:id="rId26"/>
    <p:sldId id="1449" r:id="rId27"/>
    <p:sldId id="1450" r:id="rId28"/>
    <p:sldId id="269" r:id="rId29"/>
    <p:sldId id="1434" r:id="rId30"/>
    <p:sldId id="1474" r:id="rId31"/>
    <p:sldId id="1475" r:id="rId32"/>
    <p:sldId id="1476" r:id="rId33"/>
    <p:sldId id="1477" r:id="rId34"/>
    <p:sldId id="1478" r:id="rId35"/>
    <p:sldId id="1479" r:id="rId36"/>
    <p:sldId id="1480" r:id="rId37"/>
    <p:sldId id="1481" r:id="rId38"/>
    <p:sldId id="1482" r:id="rId39"/>
    <p:sldId id="1483" r:id="rId40"/>
    <p:sldId id="1484" r:id="rId41"/>
    <p:sldId id="1485" r:id="rId42"/>
    <p:sldId id="1486" r:id="rId43"/>
    <p:sldId id="1487" r:id="rId44"/>
    <p:sldId id="1488" r:id="rId45"/>
    <p:sldId id="1489" r:id="rId46"/>
    <p:sldId id="1490" r:id="rId47"/>
    <p:sldId id="1491" r:id="rId48"/>
    <p:sldId id="1492" r:id="rId49"/>
    <p:sldId id="1493" r:id="rId50"/>
    <p:sldId id="1494" r:id="rId51"/>
    <p:sldId id="1495" r:id="rId52"/>
    <p:sldId id="1496" r:id="rId53"/>
    <p:sldId id="1451" r:id="rId54"/>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43">
          <p15:clr>
            <a:srgbClr val="A4A3A4"/>
          </p15:clr>
        </p15:guide>
        <p15:guide id="2" pos="2164">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阿部 絹子０６" initials="阿部" lastIdx="0" clrIdx="0"/>
  <p:cmAuthor id="1" name="kyshihara@nyc.odn.ne.jp" initials="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FF66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740C37-A8F7-4C46-9565-EC50C166F0A2}" v="107" dt="2022-05-24T02:57:18.956"/>
    <p1510:client id="{2C25A3EC-B97C-4973-9B47-F12EA4A61B82}" vWet="4" dt="2022-05-24T02:37:17.134"/>
  </p1510:revLst>
</p1510:revInfo>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1518" y="96"/>
      </p:cViewPr>
      <p:guideLst>
        <p:guide orient="horz" pos="2943"/>
        <p:guide pos="2164"/>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notesMaster" Target="notesMasters/notesMaster1.xml"/><Relationship Id="rId63"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commentAuthors" Target="commentAuthor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丹野　愛唯" userId="ac0cccae-50dd-4750-a59c-1457e561495d" providerId="ADAL" clId="{2C25A3EC-B97C-4973-9B47-F12EA4A61B82}"/>
    <pc:docChg chg="custSel modSld">
      <pc:chgData name="丹野　愛唯" userId="ac0cccae-50dd-4750-a59c-1457e561495d" providerId="ADAL" clId="{2C25A3EC-B97C-4973-9B47-F12EA4A61B82}" dt="2022-05-24T01:58:03.472" v="1" actId="478"/>
      <pc:docMkLst>
        <pc:docMk/>
      </pc:docMkLst>
      <pc:sldChg chg="delSp modSp mod">
        <pc:chgData name="丹野　愛唯" userId="ac0cccae-50dd-4750-a59c-1457e561495d" providerId="ADAL" clId="{2C25A3EC-B97C-4973-9B47-F12EA4A61B82}" dt="2022-05-24T01:58:03.472" v="1" actId="478"/>
        <pc:sldMkLst>
          <pc:docMk/>
          <pc:sldMk cId="2586382765" sldId="1470"/>
        </pc:sldMkLst>
        <pc:spChg chg="del mod">
          <ac:chgData name="丹野　愛唯" userId="ac0cccae-50dd-4750-a59c-1457e561495d" providerId="ADAL" clId="{2C25A3EC-B97C-4973-9B47-F12EA4A61B82}" dt="2022-05-24T01:58:03.472" v="1" actId="478"/>
          <ac:spMkLst>
            <pc:docMk/>
            <pc:sldMk cId="2586382765" sldId="1470"/>
            <ac:spMk id="3" creationId="{18577669-4E59-274F-BFF8-A4BEE9D26FD2}"/>
          </ac:spMkLst>
        </pc:spChg>
      </pc:sldChg>
    </pc:docChg>
  </pc:docChgLst>
  <pc:docChgLst>
    <pc:chgData name="神田 篤史" userId="9b3a779d-8fa5-41b6-9704-99f7dd56bb97" providerId="ADAL" clId="{19740C37-A8F7-4C46-9565-EC50C166F0A2}"/>
    <pc:docChg chg="undo custSel modSld">
      <pc:chgData name="神田 篤史" userId="9b3a779d-8fa5-41b6-9704-99f7dd56bb97" providerId="ADAL" clId="{19740C37-A8F7-4C46-9565-EC50C166F0A2}" dt="2022-05-24T02:57:18.956" v="116" actId="20577"/>
      <pc:docMkLst>
        <pc:docMk/>
      </pc:docMkLst>
      <pc:sldChg chg="delSp modSp">
        <pc:chgData name="神田 篤史" userId="9b3a779d-8fa5-41b6-9704-99f7dd56bb97" providerId="ADAL" clId="{19740C37-A8F7-4C46-9565-EC50C166F0A2}" dt="2022-05-24T02:35:32.634" v="9" actId="478"/>
        <pc:sldMkLst>
          <pc:docMk/>
          <pc:sldMk cId="0" sldId="258"/>
        </pc:sldMkLst>
        <pc:spChg chg="del mod">
          <ac:chgData name="神田 篤史" userId="9b3a779d-8fa5-41b6-9704-99f7dd56bb97" providerId="ADAL" clId="{19740C37-A8F7-4C46-9565-EC50C166F0A2}" dt="2022-05-24T02:35:32.634" v="9" actId="478"/>
          <ac:spMkLst>
            <pc:docMk/>
            <pc:sldMk cId="0" sldId="258"/>
            <ac:spMk id="5128" creationId="{AE3005CD-DC23-45C7-A167-77499A7205C1}"/>
          </ac:spMkLst>
        </pc:spChg>
      </pc:sldChg>
      <pc:sldChg chg="modSp mod">
        <pc:chgData name="神田 篤史" userId="9b3a779d-8fa5-41b6-9704-99f7dd56bb97" providerId="ADAL" clId="{19740C37-A8F7-4C46-9565-EC50C166F0A2}" dt="2022-05-24T02:57:18.956" v="116" actId="20577"/>
        <pc:sldMkLst>
          <pc:docMk/>
          <pc:sldMk cId="3190904568" sldId="269"/>
        </pc:sldMkLst>
        <pc:spChg chg="mod">
          <ac:chgData name="神田 篤史" userId="9b3a779d-8fa5-41b6-9704-99f7dd56bb97" providerId="ADAL" clId="{19740C37-A8F7-4C46-9565-EC50C166F0A2}" dt="2022-05-24T02:57:18.956" v="116" actId="20577"/>
          <ac:spMkLst>
            <pc:docMk/>
            <pc:sldMk cId="3190904568" sldId="269"/>
            <ac:spMk id="5" creationId="{BA9922B6-9F69-46BA-8C9B-C3238C0D608D}"/>
          </ac:spMkLst>
        </pc:spChg>
      </pc:sldChg>
      <pc:sldChg chg="modSp mod">
        <pc:chgData name="神田 篤史" userId="9b3a779d-8fa5-41b6-9704-99f7dd56bb97" providerId="ADAL" clId="{19740C37-A8F7-4C46-9565-EC50C166F0A2}" dt="2022-05-24T02:54:23.846" v="80" actId="179"/>
        <pc:sldMkLst>
          <pc:docMk/>
          <pc:sldMk cId="2568118655" sldId="303"/>
        </pc:sldMkLst>
        <pc:spChg chg="mod">
          <ac:chgData name="神田 篤史" userId="9b3a779d-8fa5-41b6-9704-99f7dd56bb97" providerId="ADAL" clId="{19740C37-A8F7-4C46-9565-EC50C166F0A2}" dt="2022-05-24T02:54:23.846" v="80" actId="179"/>
          <ac:spMkLst>
            <pc:docMk/>
            <pc:sldMk cId="2568118655" sldId="303"/>
            <ac:spMk id="9" creationId="{A5A048E0-B480-4CC0-9456-D2EA4742B212}"/>
          </ac:spMkLst>
        </pc:spChg>
      </pc:sldChg>
      <pc:sldChg chg="modSp mod">
        <pc:chgData name="神田 篤史" userId="9b3a779d-8fa5-41b6-9704-99f7dd56bb97" providerId="ADAL" clId="{19740C37-A8F7-4C46-9565-EC50C166F0A2}" dt="2022-05-24T02:43:43.155" v="42" actId="20577"/>
        <pc:sldMkLst>
          <pc:docMk/>
          <pc:sldMk cId="2101697335" sldId="310"/>
        </pc:sldMkLst>
        <pc:spChg chg="mod">
          <ac:chgData name="神田 篤史" userId="9b3a779d-8fa5-41b6-9704-99f7dd56bb97" providerId="ADAL" clId="{19740C37-A8F7-4C46-9565-EC50C166F0A2}" dt="2022-05-24T02:43:43.155" v="42" actId="20577"/>
          <ac:spMkLst>
            <pc:docMk/>
            <pc:sldMk cId="2101697335" sldId="310"/>
            <ac:spMk id="5" creationId="{70B3DB96-985A-4DBB-9A52-6318888D3188}"/>
          </ac:spMkLst>
        </pc:spChg>
      </pc:sldChg>
      <pc:sldChg chg="modSp mod">
        <pc:chgData name="神田 篤史" userId="9b3a779d-8fa5-41b6-9704-99f7dd56bb97" providerId="ADAL" clId="{19740C37-A8F7-4C46-9565-EC50C166F0A2}" dt="2022-05-24T02:36:40.358" v="11" actId="27636"/>
        <pc:sldMkLst>
          <pc:docMk/>
          <pc:sldMk cId="0" sldId="1040"/>
        </pc:sldMkLst>
        <pc:spChg chg="mod">
          <ac:chgData name="神田 篤史" userId="9b3a779d-8fa5-41b6-9704-99f7dd56bb97" providerId="ADAL" clId="{19740C37-A8F7-4C46-9565-EC50C166F0A2}" dt="2022-05-24T02:36:40.358" v="11" actId="27636"/>
          <ac:spMkLst>
            <pc:docMk/>
            <pc:sldMk cId="0" sldId="1040"/>
            <ac:spMk id="17418" creationId="{00000000-0000-0000-0000-000000000000}"/>
          </ac:spMkLst>
        </pc:spChg>
      </pc:sldChg>
      <pc:sldChg chg="modSp mod">
        <pc:chgData name="神田 篤史" userId="9b3a779d-8fa5-41b6-9704-99f7dd56bb97" providerId="ADAL" clId="{19740C37-A8F7-4C46-9565-EC50C166F0A2}" dt="2022-05-24T02:41:16.124" v="16" actId="179"/>
        <pc:sldMkLst>
          <pc:docMk/>
          <pc:sldMk cId="1157974519" sldId="1447"/>
        </pc:sldMkLst>
        <pc:spChg chg="mod">
          <ac:chgData name="神田 篤史" userId="9b3a779d-8fa5-41b6-9704-99f7dd56bb97" providerId="ADAL" clId="{19740C37-A8F7-4C46-9565-EC50C166F0A2}" dt="2022-05-24T02:41:16.124" v="16" actId="179"/>
          <ac:spMkLst>
            <pc:docMk/>
            <pc:sldMk cId="1157974519" sldId="1447"/>
            <ac:spMk id="5" creationId="{5A244746-CA7D-4325-A649-CA0423A1F2E7}"/>
          </ac:spMkLst>
        </pc:spChg>
      </pc:sldChg>
      <pc:sldChg chg="modSp mod">
        <pc:chgData name="神田 篤史" userId="9b3a779d-8fa5-41b6-9704-99f7dd56bb97" providerId="ADAL" clId="{19740C37-A8F7-4C46-9565-EC50C166F0A2}" dt="2022-05-24T02:44:55.579" v="64" actId="20577"/>
        <pc:sldMkLst>
          <pc:docMk/>
          <pc:sldMk cId="0" sldId="1448"/>
        </pc:sldMkLst>
        <pc:spChg chg="mod">
          <ac:chgData name="神田 篤史" userId="9b3a779d-8fa5-41b6-9704-99f7dd56bb97" providerId="ADAL" clId="{19740C37-A8F7-4C46-9565-EC50C166F0A2}" dt="2022-05-24T02:44:55.579" v="64" actId="20577"/>
          <ac:spMkLst>
            <pc:docMk/>
            <pc:sldMk cId="0" sldId="1448"/>
            <ac:spMk id="5" creationId="{00000000-0000-0000-0000-000000000000}"/>
          </ac:spMkLst>
        </pc:spChg>
      </pc:sldChg>
      <pc:sldChg chg="delSp mod">
        <pc:chgData name="神田 篤史" userId="9b3a779d-8fa5-41b6-9704-99f7dd56bb97" providerId="ADAL" clId="{19740C37-A8F7-4C46-9565-EC50C166F0A2}" dt="2022-05-24T02:55:43.179" v="81" actId="478"/>
        <pc:sldMkLst>
          <pc:docMk/>
          <pc:sldMk cId="0" sldId="1450"/>
        </pc:sldMkLst>
        <pc:spChg chg="del">
          <ac:chgData name="神田 篤史" userId="9b3a779d-8fa5-41b6-9704-99f7dd56bb97" providerId="ADAL" clId="{19740C37-A8F7-4C46-9565-EC50C166F0A2}" dt="2022-05-24T02:55:43.179" v="81" actId="478"/>
          <ac:spMkLst>
            <pc:docMk/>
            <pc:sldMk cId="0" sldId="1450"/>
            <ac:spMk id="2" creationId="{00000000-0000-0000-0000-000000000000}"/>
          </ac:spMkLst>
        </pc:spChg>
      </pc:sldChg>
      <pc:sldChg chg="modSp mod">
        <pc:chgData name="神田 篤史" userId="9b3a779d-8fa5-41b6-9704-99f7dd56bb97" providerId="ADAL" clId="{19740C37-A8F7-4C46-9565-EC50C166F0A2}" dt="2022-05-24T02:27:22.814" v="7" actId="20577"/>
        <pc:sldMkLst>
          <pc:docMk/>
          <pc:sldMk cId="2586382765" sldId="1470"/>
        </pc:sldMkLst>
        <pc:spChg chg="mod">
          <ac:chgData name="神田 篤史" userId="9b3a779d-8fa5-41b6-9704-99f7dd56bb97" providerId="ADAL" clId="{19740C37-A8F7-4C46-9565-EC50C166F0A2}" dt="2022-05-24T02:27:15.626" v="2" actId="20577"/>
          <ac:spMkLst>
            <pc:docMk/>
            <pc:sldMk cId="2586382765" sldId="1470"/>
            <ac:spMk id="10" creationId="{B2E8E19A-DA40-AD43-8E74-29545EA27131}"/>
          </ac:spMkLst>
        </pc:spChg>
        <pc:spChg chg="mod">
          <ac:chgData name="神田 篤史" userId="9b3a779d-8fa5-41b6-9704-99f7dd56bb97" providerId="ADAL" clId="{19740C37-A8F7-4C46-9565-EC50C166F0A2}" dt="2022-05-24T02:27:22.814" v="7" actId="20577"/>
          <ac:spMkLst>
            <pc:docMk/>
            <pc:sldMk cId="2586382765" sldId="1470"/>
            <ac:spMk id="11" creationId="{FED6D3EC-D1B8-5141-84C6-D1CE3035D2C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621" cy="493237"/>
          </a:xfrm>
          <a:prstGeom prst="rect">
            <a:avLst/>
          </a:prstGeom>
        </p:spPr>
        <p:txBody>
          <a:bodyPr vert="horz" lIns="90618" tIns="45308" rIns="90618" bIns="453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4" y="1"/>
            <a:ext cx="2918621" cy="493237"/>
          </a:xfrm>
          <a:prstGeom prst="rect">
            <a:avLst/>
          </a:prstGeom>
        </p:spPr>
        <p:txBody>
          <a:bodyPr vert="horz" lIns="90618" tIns="45308" rIns="90618" bIns="45308" rtlCol="0"/>
          <a:lstStyle>
            <a:lvl1pPr algn="r">
              <a:defRPr sz="1200"/>
            </a:lvl1pPr>
          </a:lstStyle>
          <a:p>
            <a:fld id="{2643B664-C496-481D-8375-AD20D43A4E2F}" type="datetimeFigureOut">
              <a:rPr kumimoji="1" lang="ja-JP" altLang="en-US" smtClean="0"/>
              <a:t>2022/9/13</a:t>
            </a:fld>
            <a:endParaRPr kumimoji="1" lang="ja-JP" altLang="en-US"/>
          </a:p>
        </p:txBody>
      </p:sp>
      <p:sp>
        <p:nvSpPr>
          <p:cNvPr id="4" name="フッター プレースホルダー 3"/>
          <p:cNvSpPr>
            <a:spLocks noGrp="1"/>
          </p:cNvSpPr>
          <p:nvPr>
            <p:ph type="ftr" sz="quarter" idx="2"/>
          </p:nvPr>
        </p:nvSpPr>
        <p:spPr>
          <a:xfrm>
            <a:off x="0" y="9371501"/>
            <a:ext cx="2918621" cy="493236"/>
          </a:xfrm>
          <a:prstGeom prst="rect">
            <a:avLst/>
          </a:prstGeom>
        </p:spPr>
        <p:txBody>
          <a:bodyPr vert="horz" lIns="90618" tIns="45308" rIns="90618" bIns="453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4" y="9371501"/>
            <a:ext cx="2918621" cy="493236"/>
          </a:xfrm>
          <a:prstGeom prst="rect">
            <a:avLst/>
          </a:prstGeom>
        </p:spPr>
        <p:txBody>
          <a:bodyPr vert="horz" lIns="90618" tIns="45308" rIns="90618" bIns="45308" rtlCol="0" anchor="b"/>
          <a:lstStyle>
            <a:lvl1pPr algn="r">
              <a:defRPr sz="1200"/>
            </a:lvl1pPr>
          </a:lstStyle>
          <a:p>
            <a:fld id="{DEB420CD-0857-4CBF-800C-72BF3E0B3CBD}" type="slidenum">
              <a:rPr kumimoji="1" lang="ja-JP" altLang="en-US" smtClean="0"/>
              <a:t>‹#›</a:t>
            </a:fld>
            <a:endParaRPr kumimoji="1"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2919302" cy="493237"/>
          </a:xfrm>
          <a:prstGeom prst="rect">
            <a:avLst/>
          </a:prstGeom>
        </p:spPr>
        <p:txBody>
          <a:bodyPr vert="horz" lIns="90609" tIns="45303" rIns="90609" bIns="453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895" y="1"/>
            <a:ext cx="2919302" cy="493237"/>
          </a:xfrm>
          <a:prstGeom prst="rect">
            <a:avLst/>
          </a:prstGeom>
        </p:spPr>
        <p:txBody>
          <a:bodyPr vert="horz" lIns="90609" tIns="45303" rIns="90609" bIns="45303" rtlCol="0"/>
          <a:lstStyle>
            <a:lvl1pPr algn="r">
              <a:defRPr sz="1200"/>
            </a:lvl1pPr>
          </a:lstStyle>
          <a:p>
            <a:fld id="{C27498C4-523B-47D5-93CB-97C79EA11A96}" type="datetimeFigureOut">
              <a:rPr kumimoji="1" lang="ja-JP" altLang="en-US" smtClean="0"/>
              <a:t>2022/9/13</a:t>
            </a:fld>
            <a:endParaRPr kumimoji="1" lang="ja-JP" altLang="en-US"/>
          </a:p>
        </p:txBody>
      </p:sp>
      <p:sp>
        <p:nvSpPr>
          <p:cNvPr id="4" name="スライド イメージ プレースホルダー 3"/>
          <p:cNvSpPr>
            <a:spLocks noGrp="1" noRot="1" noChangeAspect="1"/>
          </p:cNvSpPr>
          <p:nvPr>
            <p:ph type="sldImg" idx="2"/>
          </p:nvPr>
        </p:nvSpPr>
        <p:spPr>
          <a:xfrm>
            <a:off x="1981200" y="739775"/>
            <a:ext cx="2773363" cy="3698875"/>
          </a:xfrm>
          <a:prstGeom prst="rect">
            <a:avLst/>
          </a:prstGeom>
          <a:noFill/>
          <a:ln w="12700">
            <a:solidFill>
              <a:prstClr val="black"/>
            </a:solidFill>
          </a:ln>
        </p:spPr>
        <p:txBody>
          <a:bodyPr vert="horz" lIns="90609" tIns="45303" rIns="90609" bIns="45303" rtlCol="0" anchor="ctr"/>
          <a:lstStyle/>
          <a:p>
            <a:endParaRPr lang="ja-JP" altLang="en-US"/>
          </a:p>
        </p:txBody>
      </p:sp>
      <p:sp>
        <p:nvSpPr>
          <p:cNvPr id="5" name="ノート プレースホルダー 4"/>
          <p:cNvSpPr>
            <a:spLocks noGrp="1"/>
          </p:cNvSpPr>
          <p:nvPr>
            <p:ph type="body" sz="quarter" idx="3"/>
          </p:nvPr>
        </p:nvSpPr>
        <p:spPr>
          <a:xfrm>
            <a:off x="674052" y="4686541"/>
            <a:ext cx="5387666" cy="4439133"/>
          </a:xfrm>
          <a:prstGeom prst="rect">
            <a:avLst/>
          </a:prstGeom>
        </p:spPr>
        <p:txBody>
          <a:bodyPr vert="horz" lIns="90609" tIns="45303" rIns="90609" bIns="453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1502"/>
            <a:ext cx="2919302" cy="493236"/>
          </a:xfrm>
          <a:prstGeom prst="rect">
            <a:avLst/>
          </a:prstGeom>
        </p:spPr>
        <p:txBody>
          <a:bodyPr vert="horz" lIns="90609" tIns="45303" rIns="90609" bIns="453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895" y="9371502"/>
            <a:ext cx="2919302" cy="493236"/>
          </a:xfrm>
          <a:prstGeom prst="rect">
            <a:avLst/>
          </a:prstGeom>
        </p:spPr>
        <p:txBody>
          <a:bodyPr vert="horz" lIns="90609" tIns="45303" rIns="90609" bIns="45303" rtlCol="0" anchor="b"/>
          <a:lstStyle>
            <a:lvl1pPr algn="r">
              <a:defRPr sz="1200"/>
            </a:lvl1pPr>
          </a:lstStyle>
          <a:p>
            <a:fld id="{E103028A-254D-4449-BFF2-DA007B0B1980}"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6"/>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1pPr>
            <a:lvl2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2pPr>
            <a:lvl3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3pPr>
            <a:lvl4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4pPr>
            <a:lvl5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5pPr>
            <a:lvl6pPr marL="2495484"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6pPr>
            <a:lvl7pPr marL="294920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7pPr>
            <a:lvl8pPr marL="3402933"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8pPr>
            <a:lvl9pPr marL="385665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9pPr>
          </a:lstStyle>
          <a:p>
            <a:pPr>
              <a:spcBef>
                <a:spcPct val="0"/>
              </a:spcBef>
            </a:pPr>
            <a:fld id="{0DFC2DD7-26A5-4AD0-A58E-D88C4565958C}" type="slidenum">
              <a:rPr lang="en-US" altLang="ja-JP" sz="1400"/>
              <a:t>1</a:t>
            </a:fld>
            <a:endParaRPr lang="en-US" altLang="ja-JP" sz="14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6"/>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1pPr>
            <a:lvl2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2pPr>
            <a:lvl3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3pPr>
            <a:lvl4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4pPr>
            <a:lvl5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5pPr>
            <a:lvl6pPr marL="2495484"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6pPr>
            <a:lvl7pPr marL="294920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7pPr>
            <a:lvl8pPr marL="3402933"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8pPr>
            <a:lvl9pPr marL="385665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9pPr>
          </a:lstStyle>
          <a:p>
            <a:pPr>
              <a:spcBef>
                <a:spcPct val="0"/>
              </a:spcBef>
            </a:pPr>
            <a:fld id="{A49288C1-8A2D-475E-B146-D320F3A10D53}" type="slidenum">
              <a:rPr lang="en-US" altLang="ja-JP" sz="1400"/>
              <a:t>10</a:t>
            </a:fld>
            <a:endParaRPr lang="en-US" altLang="ja-JP" sz="14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6"/>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1pPr>
            <a:lvl2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2pPr>
            <a:lvl3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3pPr>
            <a:lvl4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4pPr>
            <a:lvl5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5pPr>
            <a:lvl6pPr marL="2495484"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6pPr>
            <a:lvl7pPr marL="294920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7pPr>
            <a:lvl8pPr marL="3402933"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8pPr>
            <a:lvl9pPr marL="385665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9pPr>
          </a:lstStyle>
          <a:p>
            <a:pPr>
              <a:spcBef>
                <a:spcPct val="0"/>
              </a:spcBef>
            </a:pPr>
            <a:fld id="{18DDE7D6-3379-422B-A38E-4AB402033EF3}" type="slidenum">
              <a:rPr lang="en-US" altLang="ja-JP" sz="1400"/>
              <a:t>11</a:t>
            </a:fld>
            <a:endParaRPr lang="en-US" altLang="ja-JP" sz="14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p:nvPr>
        </p:nvSpPr>
        <p:spPr/>
        <p:txBody>
          <a:bodyPr/>
          <a:lstStyle/>
          <a:p>
            <a:fld id="{4E330772-15F9-4BF4-8984-A1EAA328FE63}" type="slidenum">
              <a:rPr lang="en-US" altLang="ja-JP" smtClean="0"/>
              <a:t>12</a:t>
            </a:fld>
            <a:endParaRPr lang="en-US"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E103028A-254D-4449-BFF2-DA007B0B1980}" type="slidenum">
              <a:rPr kumimoji="1" lang="ja-JP" altLang="en-US" smtClean="0"/>
              <a:t>49</a:t>
            </a:fld>
            <a:endParaRPr kumimoji="1" lang="ja-JP" altLang="en-US"/>
          </a:p>
        </p:txBody>
      </p:sp>
    </p:spTree>
    <p:extLst>
      <p:ext uri="{BB962C8B-B14F-4D97-AF65-F5344CB8AC3E}">
        <p14:creationId xmlns:p14="http://schemas.microsoft.com/office/powerpoint/2010/main" val="1545738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p:nvPr>
        </p:nvSpPr>
        <p:spPr/>
        <p:txBody>
          <a:bodyPr/>
          <a:lstStyle/>
          <a:p>
            <a:fld id="{4E330772-15F9-4BF4-8984-A1EAA328FE63}" type="slidenum">
              <a:rPr lang="en-US" altLang="ja-JP" smtClean="0"/>
              <a:t>2</a:t>
            </a:fld>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6"/>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1pPr>
            <a:lvl2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2pPr>
            <a:lvl3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3pPr>
            <a:lvl4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4pPr>
            <a:lvl5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5pPr>
            <a:lvl6pPr marL="2495484"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6pPr>
            <a:lvl7pPr marL="294920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7pPr>
            <a:lvl8pPr marL="3402933"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8pPr>
            <a:lvl9pPr marL="385665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9pPr>
          </a:lstStyle>
          <a:p>
            <a:pPr>
              <a:spcBef>
                <a:spcPct val="0"/>
              </a:spcBef>
            </a:pPr>
            <a:fld id="{9D5DC5C1-22D5-4A33-94F5-4A86800D1386}" type="slidenum">
              <a:rPr lang="en-US" altLang="ja-JP" sz="1400"/>
              <a:t>3</a:t>
            </a:fld>
            <a:endParaRPr lang="en-US" altLang="ja-JP" sz="14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Rectangle 7">
            <a:extLst>
              <a:ext uri="{FF2B5EF4-FFF2-40B4-BE49-F238E27FC236}">
                <a16:creationId xmlns:a16="http://schemas.microsoft.com/office/drawing/2014/main" id="{760E773E-FAE2-44C9-81D5-BC0E0F6B979A}"/>
              </a:ext>
            </a:extLst>
          </p:cNvPr>
          <p:cNvSpPr>
            <a:spLocks noGrp="1" noChangeArrowheads="1"/>
          </p:cNvSpPr>
          <p:nvPr>
            <p:ph type="sldNum"/>
          </p:nvPr>
        </p:nvSpPr>
        <p:spPr>
          <a:ln/>
        </p:spPr>
        <p:txBody>
          <a:bodyPr/>
          <a:lstStyle/>
          <a:p>
            <a:fld id="{9D5F101C-F76F-4A9C-B0F6-08A64D36BAEB}" type="slidenum">
              <a:rPr lang="en-US" altLang="ja-JP"/>
              <a:pPr/>
              <a:t>4</a:t>
            </a:fld>
            <a:endParaRPr lang="en-US" altLang="ja-JP"/>
          </a:p>
        </p:txBody>
      </p:sp>
      <p:sp>
        <p:nvSpPr>
          <p:cNvPr id="14337" name="Text Box 1">
            <a:extLst>
              <a:ext uri="{FF2B5EF4-FFF2-40B4-BE49-F238E27FC236}">
                <a16:creationId xmlns:a16="http://schemas.microsoft.com/office/drawing/2014/main" id="{DD2C4C01-2540-444E-8303-A14D24675C57}"/>
              </a:ext>
            </a:extLst>
          </p:cNvPr>
          <p:cNvSpPr txBox="1">
            <a:spLocks noChangeArrowheads="1"/>
          </p:cNvSpPr>
          <p:nvPr/>
        </p:nvSpPr>
        <p:spPr bwMode="auto">
          <a:xfrm>
            <a:off x="4146537" y="9942050"/>
            <a:ext cx="3179117" cy="5222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algn="r" eaLnBrk="1">
              <a:lnSpc>
                <a:spcPct val="92000"/>
              </a:lnSpc>
              <a:buClrTx/>
              <a:buFontTx/>
              <a:buNone/>
            </a:pPr>
            <a:fld id="{3AF3A026-A34B-4692-AC94-DEC9BFF98AF4}" type="slidenum">
              <a:rPr lang="en-US" altLang="ja-JP" sz="1400">
                <a:latin typeface="Times New Roman" panose="02020603050405020304" pitchFamily="18" charset="0"/>
                <a:ea typeface="ＭＳ Ｐゴシック" panose="020B0600070205080204" pitchFamily="50" charset="-128"/>
              </a:rPr>
              <a:pPr algn="r" eaLnBrk="1">
                <a:lnSpc>
                  <a:spcPct val="92000"/>
                </a:lnSpc>
                <a:buClrTx/>
                <a:buFontTx/>
                <a:buNone/>
              </a:pPr>
              <a:t>4</a:t>
            </a:fld>
            <a:endParaRPr lang="en-US" altLang="ja-JP" sz="1400">
              <a:latin typeface="Times New Roman" panose="02020603050405020304" pitchFamily="18" charset="0"/>
              <a:ea typeface="ＭＳ Ｐゴシック" panose="020B0600070205080204"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6"/>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1pPr>
            <a:lvl2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2pPr>
            <a:lvl3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3pPr>
            <a:lvl4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4pPr>
            <a:lvl5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5pPr>
            <a:lvl6pPr marL="2495484"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6pPr>
            <a:lvl7pPr marL="294920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7pPr>
            <a:lvl8pPr marL="3402933"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8pPr>
            <a:lvl9pPr marL="385665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9pPr>
          </a:lstStyle>
          <a:p>
            <a:pPr>
              <a:spcBef>
                <a:spcPct val="0"/>
              </a:spcBef>
            </a:pPr>
            <a:fld id="{E197CF59-2B5B-4D20-9092-07B2B9C470F7}" type="slidenum">
              <a:rPr lang="en-US" altLang="ja-JP" sz="1400"/>
              <a:t>5</a:t>
            </a:fld>
            <a:endParaRPr lang="en-US" altLang="ja-JP" sz="14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6"/>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1pPr>
            <a:lvl2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2pPr>
            <a:lvl3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3pPr>
            <a:lvl4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4pPr>
            <a:lvl5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5pPr>
            <a:lvl6pPr marL="2495484"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6pPr>
            <a:lvl7pPr marL="294920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7pPr>
            <a:lvl8pPr marL="3402933"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8pPr>
            <a:lvl9pPr marL="385665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9pPr>
          </a:lstStyle>
          <a:p>
            <a:pPr>
              <a:spcBef>
                <a:spcPct val="0"/>
              </a:spcBef>
            </a:pPr>
            <a:fld id="{D2050AC8-95C4-4E1A-AC81-86575FA7D06F}" type="slidenum">
              <a:rPr lang="en-US" altLang="ja-JP" sz="1400"/>
              <a:t>6</a:t>
            </a:fld>
            <a:endParaRPr lang="en-US" altLang="ja-JP" sz="14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p:nvPr>
        </p:nvSpPr>
        <p:spPr/>
        <p:txBody>
          <a:bodyPr/>
          <a:lstStyle/>
          <a:p>
            <a:fld id="{4E330772-15F9-4BF4-8984-A1EAA328FE63}" type="slidenum">
              <a:rPr lang="en-US" altLang="ja-JP" smtClean="0"/>
              <a:t>7</a:t>
            </a:fld>
            <a:endParaRPr lang="en-US"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6"/>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1pPr>
            <a:lvl2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2pPr>
            <a:lvl3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3pPr>
            <a:lvl4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4pPr>
            <a:lvl5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5pPr>
            <a:lvl6pPr marL="2495484"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6pPr>
            <a:lvl7pPr marL="294920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7pPr>
            <a:lvl8pPr marL="3402933"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8pPr>
            <a:lvl9pPr marL="385665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9pPr>
          </a:lstStyle>
          <a:p>
            <a:pPr>
              <a:spcBef>
                <a:spcPct val="0"/>
              </a:spcBef>
            </a:pPr>
            <a:fld id="{670699B8-37B1-49E3-8AF7-996DEF24CE2A}" type="slidenum">
              <a:rPr lang="en-US" altLang="ja-JP" sz="1400"/>
              <a:t>8</a:t>
            </a:fld>
            <a:endParaRPr lang="en-US" altLang="ja-JP" sz="14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1pPr>
            <a:lvl2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2pPr>
            <a:lvl3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3pPr>
            <a:lvl4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4pPr>
            <a:lvl5pPr defTabSz="-630">
              <a:spcBef>
                <a:spcPct val="30000"/>
              </a:spcBef>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5pPr>
            <a:lvl6pPr marL="2495484"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6pPr>
            <a:lvl7pPr marL="294920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7pPr>
            <a:lvl8pPr marL="3402933"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8pPr>
            <a:lvl9pPr marL="3856657" indent="-226863" defTabSz="453723" eaLnBrk="0" fontAlgn="base" hangingPunct="0">
              <a:spcBef>
                <a:spcPct val="30000"/>
              </a:spcBef>
              <a:spcAft>
                <a:spcPct val="0"/>
              </a:spcAft>
              <a:buClr>
                <a:srgbClr val="000000"/>
              </a:buClr>
              <a:buSzPct val="100000"/>
              <a:buFont typeface="Times New Roman" panose="02020603050405020304" pitchFamily="18" charset="0"/>
              <a:tabLst>
                <a:tab pos="444272" algn="l"/>
                <a:tab pos="889803" algn="l"/>
                <a:tab pos="1335966" algn="l"/>
                <a:tab pos="1781499" algn="l"/>
                <a:tab pos="2227660" algn="l"/>
                <a:tab pos="2671932" algn="l"/>
                <a:tab pos="3117464" algn="l"/>
              </a:tabLst>
              <a:defRPr sz="1200">
                <a:solidFill>
                  <a:srgbClr val="000000"/>
                </a:solidFill>
                <a:latin typeface="Times New Roman" panose="02020603050405020304" pitchFamily="18" charset="0"/>
              </a:defRPr>
            </a:lvl9pPr>
          </a:lstStyle>
          <a:p>
            <a:pPr>
              <a:spcBef>
                <a:spcPct val="0"/>
              </a:spcBef>
            </a:pPr>
            <a:fld id="{540DB0D6-11C9-40D6-A5ED-988373AE9678}" type="slidenum">
              <a:rPr lang="en-US" altLang="ja-JP" sz="1400"/>
              <a:t>9</a:t>
            </a:fld>
            <a:endParaRPr lang="en-US" altLang="ja-JP" sz="14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7"/>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729F977-B76E-4D46-BA07-C6AA0C24EFB5}" type="datetime1">
              <a:rPr kumimoji="1" lang="ja-JP" altLang="en-US" smtClean="0"/>
              <a:t>2022/9/13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9909A6-4EAC-4A41-9026-7208EDC9FC7A}"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895E78-C455-4B38-B385-B13F0293AB08}" type="datetime1">
              <a:rPr kumimoji="1" lang="ja-JP" altLang="en-US" smtClean="0"/>
              <a:t>2022/9/13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9909A6-4EAC-4A41-9026-7208EDC9FC7A}"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4"/>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4"/>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F721DBD-F6E6-423E-B4DC-6ED4D06B1604}" type="datetime1">
              <a:rPr kumimoji="1" lang="ja-JP" altLang="en-US" smtClean="0"/>
              <a:t>2022/9/13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9909A6-4EAC-4A41-9026-7208EDC9FC7A}" type="slidenum">
              <a:rPr kumimoji="1" lang="ja-JP" altLang="en-US" smtClean="0"/>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342900" y="2133600"/>
            <a:ext cx="3028950" cy="603461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486150" y="2133600"/>
            <a:ext cx="3028950" cy="603461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p:txBody>
          <a:bodyPr/>
          <a:lstStyle>
            <a:lvl1pPr>
              <a:defRPr/>
            </a:lvl1pPr>
          </a:lstStyle>
          <a:p>
            <a:pPr>
              <a:defRPr/>
            </a:pPr>
            <a:fld id="{EDD0809A-6DF5-40FA-B891-D7E5B2C74187}" type="datetime1">
              <a:rPr lang="ja-JP" altLang="en-US" smtClean="0"/>
              <a:t>2022/9/13</a:t>
            </a:fld>
            <a:endParaRPr lang="en-US" altLang="ja-JP"/>
          </a:p>
        </p:txBody>
      </p:sp>
      <p:sp>
        <p:nvSpPr>
          <p:cNvPr id="6" name="Rectangle 5"/>
          <p:cNvSpPr>
            <a:spLocks noGrp="1" noChangeArrowheads="1"/>
          </p:cNvSpPr>
          <p:nvPr>
            <p:ph type="ftr" sz="quarter" idx="11"/>
          </p:nvPr>
        </p:nvSpPr>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a:lvl1pPr>
          </a:lstStyle>
          <a:p>
            <a:pPr>
              <a:defRPr/>
            </a:pPr>
            <a:fld id="{DF22E809-8609-4AB2-B573-726B49445E48}" type="slidenum">
              <a:rPr lang="en-US" altLang="ja-JP"/>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342900" y="366184"/>
            <a:ext cx="6172200" cy="1524000"/>
          </a:xfrm>
        </p:spPr>
        <p:txBody>
          <a:bodyPr/>
          <a:lstStyle/>
          <a:p>
            <a:r>
              <a:rPr lang="ja-JP" altLang="en-US"/>
              <a:t>マスタ タイトルの書式設定</a:t>
            </a:r>
          </a:p>
        </p:txBody>
      </p:sp>
      <p:sp>
        <p:nvSpPr>
          <p:cNvPr id="3" name="コンテンツ プレースホルダ 2"/>
          <p:cNvSpPr>
            <a:spLocks noGrp="1"/>
          </p:cNvSpPr>
          <p:nvPr>
            <p:ph sz="quarter" idx="1"/>
          </p:nvPr>
        </p:nvSpPr>
        <p:spPr>
          <a:xfrm>
            <a:off x="342900" y="2133600"/>
            <a:ext cx="3028950" cy="2914651"/>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3486150" y="2133600"/>
            <a:ext cx="3028950" cy="2914651"/>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342900" y="5251451"/>
            <a:ext cx="3028950" cy="291676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コンテンツ プレースホルダ 5"/>
          <p:cNvSpPr>
            <a:spLocks noGrp="1"/>
          </p:cNvSpPr>
          <p:nvPr>
            <p:ph sz="quarter" idx="4"/>
          </p:nvPr>
        </p:nvSpPr>
        <p:spPr>
          <a:xfrm>
            <a:off x="3486150" y="5251451"/>
            <a:ext cx="3028950" cy="291676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p:txBody>
          <a:bodyPr/>
          <a:lstStyle>
            <a:lvl1pPr>
              <a:defRPr/>
            </a:lvl1pPr>
          </a:lstStyle>
          <a:p>
            <a:pPr>
              <a:defRPr/>
            </a:pPr>
            <a:fld id="{1E082EF3-28A4-4AE8-97E8-9CA199189BD1}" type="datetime1">
              <a:rPr lang="ja-JP" altLang="en-US" smtClean="0"/>
              <a:t>2022/9/13</a:t>
            </a:fld>
            <a:endParaRPr lang="en-US" altLang="ja-JP"/>
          </a:p>
        </p:txBody>
      </p:sp>
      <p:sp>
        <p:nvSpPr>
          <p:cNvPr id="8" name="Rectangle 5"/>
          <p:cNvSpPr>
            <a:spLocks noGrp="1" noChangeArrowheads="1"/>
          </p:cNvSpPr>
          <p:nvPr>
            <p:ph type="ftr" sz="quarter" idx="11"/>
          </p:nvPr>
        </p:nvSpPr>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p:txBody>
          <a:bodyPr/>
          <a:lstStyle>
            <a:lvl1pPr>
              <a:defRPr/>
            </a:lvl1pPr>
          </a:lstStyle>
          <a:p>
            <a:pPr>
              <a:defRPr/>
            </a:pPr>
            <a:fld id="{957739E6-ED3E-45D8-A231-516523CDA034}" type="slidenum">
              <a:rPr lang="en-US" altLang="ja-JP"/>
              <a:t>‹#›</a:t>
            </a:fld>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0" y="812800"/>
            <a:ext cx="5829300" cy="152400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4350" y="2641600"/>
            <a:ext cx="2857500" cy="54864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3486150" y="2641600"/>
            <a:ext cx="2857500" cy="26416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3486150" y="5486400"/>
            <a:ext cx="2857500" cy="26416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日付プレースホルダ 5"/>
          <p:cNvSpPr>
            <a:spLocks noGrp="1"/>
          </p:cNvSpPr>
          <p:nvPr>
            <p:ph type="dt" sz="half" idx="10"/>
          </p:nvPr>
        </p:nvSpPr>
        <p:spPr>
          <a:xfrm>
            <a:off x="514350" y="8331200"/>
            <a:ext cx="1428750" cy="609600"/>
          </a:xfrm>
        </p:spPr>
        <p:txBody>
          <a:bodyPr/>
          <a:lstStyle>
            <a:lvl1pPr>
              <a:defRPr/>
            </a:lvl1pPr>
          </a:lstStyle>
          <a:p>
            <a:pPr>
              <a:defRPr/>
            </a:pPr>
            <a:fld id="{1D2A8E7C-26F8-4C67-B1F3-1812D7C1F289}" type="datetime1">
              <a:rPr lang="ja-JP" altLang="en-US" smtClean="0"/>
              <a:t>2022/9/13</a:t>
            </a:fld>
            <a:endParaRPr lang="en-US" altLang="ja-JP"/>
          </a:p>
        </p:txBody>
      </p:sp>
      <p:sp>
        <p:nvSpPr>
          <p:cNvPr id="7" name="フッター プレースホルダ 6"/>
          <p:cNvSpPr>
            <a:spLocks noGrp="1"/>
          </p:cNvSpPr>
          <p:nvPr>
            <p:ph type="ftr" sz="quarter" idx="11"/>
          </p:nvPr>
        </p:nvSpPr>
        <p:spPr>
          <a:xfrm>
            <a:off x="2343150" y="8331200"/>
            <a:ext cx="2171700" cy="609600"/>
          </a:xfrm>
        </p:spPr>
        <p:txBody>
          <a:bodyPr/>
          <a:lstStyle>
            <a:lvl1pPr>
              <a:defRPr/>
            </a:lvl1pPr>
          </a:lstStyle>
          <a:p>
            <a:pPr>
              <a:defRPr/>
            </a:pPr>
            <a:endParaRPr lang="en-US" altLang="ja-JP"/>
          </a:p>
        </p:txBody>
      </p:sp>
      <p:sp>
        <p:nvSpPr>
          <p:cNvPr id="8" name="スライド番号プレースホルダ 7"/>
          <p:cNvSpPr>
            <a:spLocks noGrp="1"/>
          </p:cNvSpPr>
          <p:nvPr>
            <p:ph type="sldNum" sz="quarter" idx="12"/>
          </p:nvPr>
        </p:nvSpPr>
        <p:spPr>
          <a:xfrm>
            <a:off x="4914900" y="8331200"/>
            <a:ext cx="1428750" cy="609600"/>
          </a:xfrm>
        </p:spPr>
        <p:txBody>
          <a:bodyPr/>
          <a:lstStyle>
            <a:lvl1pPr>
              <a:defRPr/>
            </a:lvl1pPr>
          </a:lstStyle>
          <a:p>
            <a:pPr>
              <a:defRPr/>
            </a:pPr>
            <a:fld id="{53B5498F-CCAB-404F-8114-7EA7806C4182}" type="slidenum">
              <a:rPr lang="en-US" altLang="ja-JP"/>
              <a:t>‹#›</a:t>
            </a:fld>
            <a:endParaRPr lang="en-US" altLang="ja-JP"/>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471488" y="486833"/>
            <a:ext cx="5915025" cy="7749117"/>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3" name="日付プレースホルダー 2"/>
          <p:cNvSpPr>
            <a:spLocks noGrp="1"/>
          </p:cNvSpPr>
          <p:nvPr>
            <p:ph type="dt" sz="half" idx="10"/>
          </p:nvPr>
        </p:nvSpPr>
        <p:spPr/>
        <p:txBody>
          <a:bodyPr/>
          <a:lstStyle/>
          <a:p>
            <a:fld id="{B8F8725A-28AD-45F8-B362-09C8E353BCD4}" type="datetimeFigureOut">
              <a:rPr kumimoji="1" lang="ja-JP" altLang="en-US" smtClean="0"/>
              <a:t>2022/9/13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1010" cy="1521883"/>
          </a:xfrm>
        </p:spPr>
        <p:txBody>
          <a:bodyPr/>
          <a:lstStyle/>
          <a:p>
            <a:r>
              <a:rPr lang="ja-JP" altLang="en-US"/>
              <a:t>マスター タイトルの書式設定</a:t>
            </a:r>
          </a:p>
        </p:txBody>
      </p:sp>
      <p:sp>
        <p:nvSpPr>
          <p:cNvPr id="3" name="Rectangle 5"/>
          <p:cNvSpPr>
            <a:spLocks noGrp="1" noChangeArrowheads="1"/>
          </p:cNvSpPr>
          <p:nvPr>
            <p:ph type="sldNum" idx="10"/>
          </p:nvPr>
        </p:nvSpPr>
        <p:spPr/>
        <p:txBody>
          <a:bodyPr/>
          <a:lstStyle>
            <a:lvl1pPr>
              <a:defRPr/>
            </a:lvl1pPr>
          </a:lstStyle>
          <a:p>
            <a:pPr>
              <a:defRPr/>
            </a:pPr>
            <a:fld id="{18AC266A-6A89-426F-BCE8-058B0C84C5E8}" type="slidenum">
              <a:rPr lang="en-US" altLang="ja-JP"/>
              <a:t>‹#›</a:t>
            </a:fld>
            <a:endParaRPr lang="en-US" altLang="ja-JP"/>
          </a:p>
        </p:txBody>
      </p:sp>
    </p:spTree>
    <p:extLst>
      <p:ext uri="{BB962C8B-B14F-4D97-AF65-F5344CB8AC3E}">
        <p14:creationId xmlns:p14="http://schemas.microsoft.com/office/powerpoint/2010/main" val="3139286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A023940-2720-4BC1-8270-94F7493238B3}" type="datetime1">
              <a:rPr kumimoji="1" lang="ja-JP" altLang="en-US" smtClean="0"/>
              <a:t>2022/9/13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9909A6-4EAC-4A41-9026-7208EDC9FC7A}"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3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7"/>
            <a:ext cx="5829300" cy="2000249"/>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7703A0C-5C96-4EED-9B11-A586F01CB271}" type="datetime1">
              <a:rPr kumimoji="1" lang="ja-JP" altLang="en-US" smtClean="0"/>
              <a:t>2022/9/13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9909A6-4EAC-4A41-9026-7208EDC9FC7A}"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0"/>
            <a:ext cx="3028950" cy="6034617"/>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0"/>
            <a:ext cx="3028950" cy="6034617"/>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2375DF8-5088-4C90-A036-B56114ACE0B5}" type="datetime1">
              <a:rPr kumimoji="1" lang="ja-JP" altLang="en-US" smtClean="0"/>
              <a:t>2022/9/13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E9909A6-4EAC-4A41-9026-7208EDC9FC7A}"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90F93D0-68E3-426D-BC2A-29068937771B}" type="datetime1">
              <a:rPr kumimoji="1" lang="ja-JP" altLang="en-US" smtClean="0"/>
              <a:t>2022/9/13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E9909A6-4EAC-4A41-9026-7208EDC9FC7A}"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09B30DF-39E5-4C7D-A44C-D5CE77CD9D6C}" type="datetime1">
              <a:rPr kumimoji="1" lang="ja-JP" altLang="en-US" smtClean="0"/>
              <a:t>2022/9/13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E9909A6-4EAC-4A41-9026-7208EDC9FC7A}"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027259B-B390-431C-BE49-E4AF18C2F4DD}" type="datetime1">
              <a:rPr kumimoji="1" lang="ja-JP" altLang="en-US" smtClean="0"/>
              <a:t>2022/9/13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E9909A6-4EAC-4A41-9026-7208EDC9FC7A}"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15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64067"/>
            <a:ext cx="3833813" cy="780415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9577145-B799-4FDB-856A-E2EB0C9CE824}" type="datetime1">
              <a:rPr kumimoji="1" lang="ja-JP" altLang="en-US" smtClean="0"/>
              <a:t>2022/9/13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E9909A6-4EAC-4A41-9026-7208EDC9FC7A}"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15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647A096-1EF7-4EFB-8B0C-FD4FA5F53960}" type="datetime1">
              <a:rPr kumimoji="1" lang="ja-JP" altLang="en-US" smtClean="0"/>
              <a:t>2022/9/13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E9909A6-4EAC-4A41-9026-7208EDC9FC7A}"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0"/>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3"/>
            <a:ext cx="160020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75D7C671-C1AC-4193-9C1D-18F57F1ADA45}" type="datetime1">
              <a:rPr kumimoji="1" lang="ja-JP" altLang="en-US" smtClean="0"/>
              <a:t>2022/9/13</a:t>
            </a:fld>
            <a:endParaRPr kumimoji="1" lang="ja-JP" altLang="en-US"/>
          </a:p>
        </p:txBody>
      </p:sp>
      <p:sp>
        <p:nvSpPr>
          <p:cNvPr id="5" name="フッター プレースホルダー 4"/>
          <p:cNvSpPr>
            <a:spLocks noGrp="1"/>
          </p:cNvSpPr>
          <p:nvPr>
            <p:ph type="ftr" sz="quarter" idx="3"/>
          </p:nvPr>
        </p:nvSpPr>
        <p:spPr>
          <a:xfrm>
            <a:off x="2343150" y="8475133"/>
            <a:ext cx="2171700"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3"/>
            <a:ext cx="160020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E9909A6-4EAC-4A41-9026-7208EDC9FC7A}"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hdr="0" ftr="0" dt="0"/>
  <p:txStyles>
    <p:titleStyle>
      <a:lvl1pPr algn="ctr" defTabSz="685800" rtl="0" eaLnBrk="1" latinLnBrk="0" hangingPunct="1">
        <a:spcBef>
          <a:spcPct val="0"/>
        </a:spcBef>
        <a:buNone/>
        <a:defRPr kumimoji="1" sz="3300" kern="1200">
          <a:solidFill>
            <a:schemeClr val="tx1"/>
          </a:solidFill>
          <a:latin typeface="+mj-lt"/>
          <a:ea typeface="+mj-ea"/>
          <a:cs typeface="+mj-cs"/>
        </a:defRPr>
      </a:lvl1pPr>
    </p:titleStyle>
    <p:body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www.ishikawa-npo.jp/volunteer/manual_03.htm" TargetMode="External"/><Relationship Id="rId2" Type="http://schemas.openxmlformats.org/officeDocument/2006/relationships/hyperlink" Target="http://www.nurse.okayama.okayama.jp/relays/download/264/1621/101/2487/?file=/files/libs/2487/202009181259092737.pdf" TargetMode="External"/><Relationship Id="rId1" Type="http://schemas.openxmlformats.org/officeDocument/2006/relationships/slideLayout" Target="../slideLayouts/slideLayout11.xml"/><Relationship Id="rId6" Type="http://schemas.openxmlformats.org/officeDocument/2006/relationships/hyperlink" Target="https://www.dietitian.or.jp/jdadat/" TargetMode="External"/><Relationship Id="rId5" Type="http://schemas.openxmlformats.org/officeDocument/2006/relationships/hyperlink" Target="http://www.nurse.okayama.okayama.jp/publics/index/264/" TargetMode="External"/><Relationship Id="rId4" Type="http://schemas.openxmlformats.org/officeDocument/2006/relationships/hyperlink" Target="https://www.dietitian.or.jp/news/upload/images/jdadatM_Ver2.pdf"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hyperlink" Target="https://www.ishikawa-npo.jp/volunteer/manual_03.htm" TargetMode="External"/><Relationship Id="rId2" Type="http://schemas.openxmlformats.org/officeDocument/2006/relationships/hyperlink" Target="http://www.nurse.okayama.okayama.jp/relays/download/264/1621/101/2487/?file=/files/libs/2487/202009181259092737.pdf" TargetMode="External"/><Relationship Id="rId1" Type="http://schemas.openxmlformats.org/officeDocument/2006/relationships/slideLayout" Target="../slideLayouts/slideLayout7.xml"/><Relationship Id="rId6" Type="http://schemas.openxmlformats.org/officeDocument/2006/relationships/hyperlink" Target="https://www.dietitian.or.jp/jdadat/" TargetMode="External"/><Relationship Id="rId5" Type="http://schemas.openxmlformats.org/officeDocument/2006/relationships/hyperlink" Target="http://www.nurse.okayama.okayama.jp/publics/index/264/" TargetMode="External"/><Relationship Id="rId4" Type="http://schemas.openxmlformats.org/officeDocument/2006/relationships/hyperlink" Target="https://www.dietitian.or.jp/news/upload/images/jdadatM_Ver2.pdf"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s://www.mhlw.go.jp/stf/houdou/2r9852000001fjb3-att/2r9852000001fxtu.pdf"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hyperlink" Target="https://www.mhlw.go.jp/shingi/2009/07/dl/s0701-4b.pdf"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2.jpeg"/><Relationship Id="rId5" Type="http://schemas.openxmlformats.org/officeDocument/2006/relationships/image" Target="../media/image6.pn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50.xml.rels><?xml version="1.0" encoding="UTF-8" standalone="yes"?>
<Relationships xmlns="http://schemas.openxmlformats.org/package/2006/relationships"><Relationship Id="rId3" Type="http://schemas.openxmlformats.org/officeDocument/2006/relationships/hyperlink" Target="https://www.dietitian.or.jp/data/manual/h23evacuation2a.pdf" TargetMode="External"/><Relationship Id="rId2" Type="http://schemas.openxmlformats.org/officeDocument/2006/relationships/hyperlink" Target="http://www.jpha.or.jp/sub/pdf/20200423_1.pdf"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正方形/長方形 3"/>
          <p:cNvSpPr>
            <a:spLocks noChangeArrowheads="1"/>
          </p:cNvSpPr>
          <p:nvPr/>
        </p:nvSpPr>
        <p:spPr bwMode="auto">
          <a:xfrm>
            <a:off x="467603" y="1144270"/>
            <a:ext cx="6385952" cy="7999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ormAutofit fontScale="92500"/>
          </a:bodyPr>
          <a:lstStyle/>
          <a:p>
            <a:pPr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①</a:t>
            </a:r>
            <a:r>
              <a:rPr lang="ja-JP" altLang="en-US" sz="1845" b="1">
                <a:solidFill>
                  <a:srgbClr val="FF0000"/>
                </a:solidFill>
                <a:latin typeface="ＭＳ ゴシック" panose="020B0609070205080204" charset="-128"/>
                <a:ea typeface="ＭＳ ゴシック" panose="020B0609070205080204" charset="-128"/>
              </a:rPr>
              <a:t>自身</a:t>
            </a:r>
            <a:r>
              <a:rPr lang="en-US" altLang="ja-JP" sz="1845" b="1">
                <a:latin typeface="ＭＳ ゴシック" panose="020B0609070205080204" charset="-128"/>
                <a:ea typeface="ＭＳ ゴシック" panose="020B0609070205080204" charset="-128"/>
              </a:rPr>
              <a:t>(</a:t>
            </a:r>
            <a:r>
              <a:rPr lang="ja-JP" altLang="en-US" sz="1845" b="1">
                <a:latin typeface="ＭＳ ゴシック" panose="020B0609070205080204" charset="-128"/>
                <a:ea typeface="ＭＳ ゴシック" panose="020B0609070205080204" charset="-128"/>
              </a:rPr>
              <a:t>被災県栄養士会会長</a:t>
            </a:r>
            <a:r>
              <a:rPr lang="en-US" altLang="ja-JP" sz="1845" b="1">
                <a:latin typeface="ＭＳ ゴシック" panose="020B0609070205080204" charset="-128"/>
                <a:ea typeface="ＭＳ ゴシック" panose="020B0609070205080204" charset="-128"/>
              </a:rPr>
              <a:t>)</a:t>
            </a:r>
            <a:r>
              <a:rPr lang="ja-JP" altLang="en-US" sz="1845" b="1">
                <a:latin typeface="ＭＳ ゴシック" panose="020B0609070205080204" charset="-128"/>
                <a:ea typeface="ＭＳ ゴシック" panose="020B0609070205080204" charset="-128"/>
              </a:rPr>
              <a:t>の</a:t>
            </a:r>
            <a:r>
              <a:rPr lang="ja-JP" altLang="en-US" sz="1845" b="1">
                <a:solidFill>
                  <a:srgbClr val="FF0000"/>
                </a:solidFill>
                <a:latin typeface="ＭＳ ゴシック" panose="020B0609070205080204" charset="-128"/>
                <a:ea typeface="ＭＳ ゴシック" panose="020B0609070205080204" charset="-128"/>
              </a:rPr>
              <a:t>安全</a:t>
            </a:r>
            <a:r>
              <a:rPr lang="ja-JP" altLang="en-US" sz="1845" b="1">
                <a:latin typeface="ＭＳ ゴシック" panose="020B0609070205080204" charset="-128"/>
                <a:ea typeface="ＭＳ ゴシック" panose="020B0609070205080204" charset="-128"/>
              </a:rPr>
              <a:t>を確保する。</a:t>
            </a:r>
            <a:endParaRPr lang="en-US" altLang="ja-JP" sz="1845" b="1">
              <a:latin typeface="ＭＳ ゴシック" panose="020B0609070205080204" charset="-128"/>
              <a:ea typeface="ＭＳ ゴシック" panose="020B0609070205080204" charset="-128"/>
            </a:endParaRPr>
          </a:p>
          <a:p>
            <a:pPr eaLnBrk="1">
              <a:lnSpc>
                <a:spcPts val="2100"/>
              </a:lnSpc>
              <a:buClr>
                <a:srgbClr val="000000"/>
              </a:buClr>
              <a:buSzPct val="100000"/>
              <a:buFont typeface="Times New Roman" panose="02020603050405020304" pitchFamily="18" charset="0"/>
              <a:buNone/>
            </a:pPr>
            <a:endParaRPr lang="ja-JP" altLang="en-US" sz="1845" b="1">
              <a:latin typeface="ＭＳ ゴシック" panose="020B0609070205080204" charset="-128"/>
              <a:ea typeface="ＭＳ ゴシック" panose="020B0609070205080204" charset="-128"/>
            </a:endParaRPr>
          </a:p>
          <a:p>
            <a:pPr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②被災県栄養士会</a:t>
            </a:r>
            <a:r>
              <a:rPr lang="ja-JP" altLang="en-US" sz="1845" b="1">
                <a:solidFill>
                  <a:srgbClr val="FF0000"/>
                </a:solidFill>
                <a:latin typeface="ＭＳ ゴシック" panose="020B0609070205080204" charset="-128"/>
                <a:ea typeface="ＭＳ ゴシック" panose="020B0609070205080204" charset="-128"/>
              </a:rPr>
              <a:t>会員の安否確認</a:t>
            </a:r>
            <a:r>
              <a:rPr lang="ja-JP" altLang="en-US" sz="1845" b="1">
                <a:latin typeface="ＭＳ ゴシック" panose="020B0609070205080204" charset="-128"/>
                <a:ea typeface="ＭＳ ゴシック" panose="020B0609070205080204" charset="-128"/>
              </a:rPr>
              <a:t>を指示する。</a:t>
            </a:r>
          </a:p>
          <a:p>
            <a:pPr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　（各県栄危機管理マニュアル</a:t>
            </a:r>
            <a:r>
              <a:rPr lang="ja-JP" altLang="en-US" sz="1845" b="1" baseline="30000">
                <a:latin typeface="ＭＳ ゴシック" panose="020B0609070205080204" charset="-128"/>
                <a:ea typeface="ＭＳ ゴシック" panose="020B0609070205080204" charset="-128"/>
              </a:rPr>
              <a:t>１</a:t>
            </a:r>
            <a:r>
              <a:rPr lang="ja-JP" altLang="en-US" sz="1845" b="1">
                <a:latin typeface="ＭＳ ゴシック" panose="020B0609070205080204" charset="-128"/>
                <a:ea typeface="ＭＳ ゴシック" panose="020B0609070205080204" charset="-128"/>
              </a:rPr>
              <a:t>に基づき実施）　</a:t>
            </a:r>
          </a:p>
          <a:p>
            <a:pPr eaLnBrk="1">
              <a:lnSpc>
                <a:spcPts val="2100"/>
              </a:lnSpc>
              <a:buClr>
                <a:srgbClr val="000000"/>
              </a:buClr>
              <a:buSzPct val="100000"/>
              <a:buFont typeface="Times New Roman" panose="02020603050405020304" pitchFamily="18" charset="0"/>
              <a:buNone/>
            </a:pPr>
            <a:endParaRPr lang="ja-JP" altLang="en-US" sz="1845" b="1">
              <a:latin typeface="ＭＳ ゴシック" panose="020B0609070205080204" charset="-128"/>
              <a:ea typeface="ＭＳ ゴシック" panose="020B0609070205080204" charset="-128"/>
            </a:endParaRPr>
          </a:p>
          <a:p>
            <a:pPr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③被災県庁の</a:t>
            </a:r>
            <a:r>
              <a:rPr lang="ja-JP" altLang="en-US" sz="1845" b="1">
                <a:solidFill>
                  <a:srgbClr val="FF0000"/>
                </a:solidFill>
                <a:latin typeface="ＭＳ ゴシック" panose="020B0609070205080204" charset="-128"/>
                <a:ea typeface="ＭＳ ゴシック" panose="020B0609070205080204" charset="-128"/>
              </a:rPr>
              <a:t>行政栄養士</a:t>
            </a:r>
            <a:r>
              <a:rPr lang="ja-JP" altLang="en-US" sz="1845" b="1" baseline="30000">
                <a:solidFill>
                  <a:srgbClr val="FF0000"/>
                </a:solidFill>
                <a:latin typeface="ＭＳ ゴシック" panose="020B0609070205080204" charset="-128"/>
                <a:ea typeface="ＭＳ ゴシック" panose="020B0609070205080204" charset="-128"/>
              </a:rPr>
              <a:t>２</a:t>
            </a:r>
            <a:r>
              <a:rPr lang="ja-JP" altLang="en-US" sz="1845" b="1">
                <a:solidFill>
                  <a:srgbClr val="FF0000"/>
                </a:solidFill>
                <a:latin typeface="ＭＳ ゴシック" panose="020B0609070205080204" charset="-128"/>
                <a:ea typeface="ＭＳ ゴシック" panose="020B0609070205080204" charset="-128"/>
              </a:rPr>
              <a:t>へ状況確認</a:t>
            </a:r>
            <a:r>
              <a:rPr lang="ja-JP" altLang="en-US" sz="1845" b="1">
                <a:latin typeface="ＭＳ ゴシック" panose="020B0609070205080204" charset="-128"/>
                <a:ea typeface="ＭＳ ゴシック" panose="020B0609070205080204" charset="-128"/>
              </a:rPr>
              <a:t>する。</a:t>
            </a:r>
          </a:p>
          <a:p>
            <a:pPr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　（可能であれば、直接県庁等訪問が望ましい）</a:t>
            </a:r>
          </a:p>
          <a:p>
            <a:pPr eaLnBrk="1">
              <a:lnSpc>
                <a:spcPts val="2100"/>
              </a:lnSpc>
              <a:buClr>
                <a:srgbClr val="000000"/>
              </a:buClr>
              <a:buSzPct val="100000"/>
              <a:buFont typeface="Times New Roman" panose="02020603050405020304" pitchFamily="18" charset="0"/>
              <a:buNone/>
            </a:pPr>
            <a:endParaRPr lang="ja-JP" altLang="en-US" sz="1845" b="1">
              <a:latin typeface="ＭＳ ゴシック" panose="020B0609070205080204" charset="-128"/>
              <a:ea typeface="ＭＳ ゴシック" panose="020B0609070205080204" charset="-128"/>
            </a:endParaRPr>
          </a:p>
          <a:p>
            <a:pPr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④</a:t>
            </a:r>
            <a:r>
              <a:rPr lang="ja-JP" altLang="en-US" sz="1845" b="1">
                <a:solidFill>
                  <a:srgbClr val="FF0000"/>
                </a:solidFill>
                <a:latin typeface="ＭＳ ゴシック" panose="020B0609070205080204" charset="-128"/>
                <a:ea typeface="ＭＳ ゴシック" panose="020B0609070205080204" charset="-128"/>
              </a:rPr>
              <a:t>日栄</a:t>
            </a:r>
            <a:r>
              <a:rPr lang="en-US" altLang="ja-JP" sz="1845" b="1">
                <a:solidFill>
                  <a:srgbClr val="FF0000"/>
                </a:solidFill>
                <a:latin typeface="ＭＳ ゴシック" panose="020B0609070205080204" charset="-128"/>
                <a:ea typeface="ＭＳ ゴシック" panose="020B0609070205080204" charset="-128"/>
              </a:rPr>
              <a:t>(03-5425-6555</a:t>
            </a:r>
            <a:r>
              <a:rPr lang="ja-JP" altLang="en-US" sz="1845" b="1">
                <a:solidFill>
                  <a:srgbClr val="FF0000"/>
                </a:solidFill>
                <a:latin typeface="ＭＳ ゴシック" panose="020B0609070205080204" charset="-128"/>
                <a:ea typeface="ＭＳ ゴシック" panose="020B0609070205080204" charset="-128"/>
              </a:rPr>
              <a:t>代表</a:t>
            </a:r>
            <a:r>
              <a:rPr lang="en-US" altLang="ja-JP" sz="1845" b="1">
                <a:solidFill>
                  <a:srgbClr val="FF0000"/>
                </a:solidFill>
                <a:latin typeface="ＭＳ ゴシック" panose="020B0609070205080204" charset="-128"/>
                <a:ea typeface="ＭＳ ゴシック" panose="020B0609070205080204" charset="-128"/>
              </a:rPr>
              <a:t>)</a:t>
            </a:r>
            <a:r>
              <a:rPr lang="ja-JP" altLang="en-US" sz="1845" b="1">
                <a:solidFill>
                  <a:srgbClr val="FF0000"/>
                </a:solidFill>
                <a:latin typeface="ＭＳ ゴシック" panose="020B0609070205080204" charset="-128"/>
                <a:ea typeface="ＭＳ ゴシック" panose="020B0609070205080204" charset="-128"/>
              </a:rPr>
              <a:t>へ現状報告</a:t>
            </a:r>
            <a:r>
              <a:rPr lang="ja-JP" altLang="en-US" sz="1845" b="1">
                <a:latin typeface="ＭＳ ゴシック" panose="020B0609070205080204" charset="-128"/>
                <a:ea typeface="ＭＳ ゴシック" panose="020B0609070205080204" charset="-128"/>
              </a:rPr>
              <a:t>する。</a:t>
            </a:r>
          </a:p>
          <a:p>
            <a:pPr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　</a:t>
            </a:r>
            <a:endParaRPr lang="en-US" altLang="ja-JP" sz="1845" b="1">
              <a:solidFill>
                <a:srgbClr val="FF0000"/>
              </a:solidFill>
              <a:latin typeface="ＭＳ ゴシック" panose="020B0609070205080204" charset="-128"/>
              <a:ea typeface="ＭＳ ゴシック" panose="020B0609070205080204" charset="-128"/>
            </a:endParaRPr>
          </a:p>
          <a:p>
            <a:pPr marL="174625" indent="-174625"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⑤行政栄養士と調整をはかり、県庁内に設置されている保健医療調整本部等</a:t>
            </a:r>
            <a:r>
              <a:rPr lang="ja-JP" altLang="en-US" sz="1845" b="1" baseline="30000">
                <a:latin typeface="ＭＳ ゴシック" panose="020B0609070205080204" charset="-128"/>
                <a:ea typeface="ＭＳ ゴシック" panose="020B0609070205080204" charset="-128"/>
              </a:rPr>
              <a:t>３</a:t>
            </a:r>
            <a:r>
              <a:rPr lang="ja-JP" altLang="en-US" sz="1845" b="1">
                <a:latin typeface="ＭＳ ゴシック" panose="020B0609070205080204" charset="-128"/>
                <a:ea typeface="ＭＳ ゴシック" panose="020B0609070205080204" charset="-128"/>
              </a:rPr>
              <a:t>へ行って</a:t>
            </a:r>
            <a:r>
              <a:rPr lang="ja-JP" altLang="en-US" sz="1845" b="1">
                <a:solidFill>
                  <a:srgbClr val="FF0000"/>
                </a:solidFill>
                <a:latin typeface="ＭＳ ゴシック" panose="020B0609070205080204" charset="-128"/>
                <a:ea typeface="ＭＳ ゴシック" panose="020B0609070205080204" charset="-128"/>
              </a:rPr>
              <a:t>状況（栄養ニーズ、要配慮者等</a:t>
            </a:r>
            <a:r>
              <a:rPr lang="ja-JP" altLang="en-US" sz="1845" b="1" baseline="30000">
                <a:solidFill>
                  <a:srgbClr val="FF0000"/>
                </a:solidFill>
                <a:latin typeface="ＭＳ ゴシック" panose="020B0609070205080204" charset="-128"/>
                <a:ea typeface="ＭＳ ゴシック" panose="020B0609070205080204" charset="-128"/>
              </a:rPr>
              <a:t>４</a:t>
            </a:r>
            <a:r>
              <a:rPr lang="ja-JP" altLang="en-US" sz="1845" b="1">
                <a:solidFill>
                  <a:srgbClr val="FF0000"/>
                </a:solidFill>
                <a:latin typeface="ＭＳ ゴシック" panose="020B0609070205080204" charset="-128"/>
                <a:ea typeface="ＭＳ ゴシック" panose="020B0609070205080204" charset="-128"/>
              </a:rPr>
              <a:t>）を把握</a:t>
            </a:r>
            <a:r>
              <a:rPr lang="ja-JP" altLang="en-US" sz="1845" b="1">
                <a:latin typeface="ＭＳ ゴシック" panose="020B0609070205080204" charset="-128"/>
                <a:ea typeface="ＭＳ ゴシック" panose="020B0609070205080204" charset="-128"/>
              </a:rPr>
              <a:t>する。</a:t>
            </a:r>
          </a:p>
          <a:p>
            <a:pPr eaLnBrk="1">
              <a:lnSpc>
                <a:spcPts val="2100"/>
              </a:lnSpc>
              <a:buClr>
                <a:srgbClr val="000000"/>
              </a:buClr>
              <a:buSzPct val="100000"/>
              <a:buFont typeface="Times New Roman" panose="02020603050405020304" pitchFamily="18" charset="0"/>
              <a:buNone/>
            </a:pPr>
            <a:endParaRPr lang="en-US" altLang="ja-JP" sz="1845" b="1">
              <a:latin typeface="ＭＳ ゴシック" panose="020B0609070205080204" charset="-128"/>
              <a:ea typeface="ＭＳ ゴシック" panose="020B0609070205080204" charset="-128"/>
            </a:endParaRPr>
          </a:p>
          <a:p>
            <a:pPr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⑥</a:t>
            </a:r>
            <a:r>
              <a:rPr lang="ja-JP" altLang="en-US" sz="1845" b="1">
                <a:solidFill>
                  <a:srgbClr val="FF0000"/>
                </a:solidFill>
                <a:latin typeface="ＭＳ ゴシック" panose="020B0609070205080204" charset="-128"/>
                <a:ea typeface="ＭＳ ゴシック" panose="020B0609070205080204" charset="-128"/>
              </a:rPr>
              <a:t>県栄災害対策本部の設置の必要性を県栄理事等</a:t>
            </a:r>
            <a:r>
              <a:rPr lang="ja-JP" altLang="en-US" sz="1845" b="1" baseline="30000">
                <a:solidFill>
                  <a:srgbClr val="FF0000"/>
                </a:solidFill>
                <a:latin typeface="ＭＳ ゴシック" panose="020B0609070205080204" charset="-128"/>
                <a:ea typeface="ＭＳ ゴシック" panose="020B0609070205080204" charset="-128"/>
              </a:rPr>
              <a:t>５</a:t>
            </a:r>
            <a:r>
              <a:rPr lang="ja-JP" altLang="en-US" sz="1845" b="1">
                <a:solidFill>
                  <a:srgbClr val="FF0000"/>
                </a:solidFill>
                <a:latin typeface="ＭＳ ゴシック" panose="020B0609070205080204" charset="-128"/>
                <a:ea typeface="ＭＳ ゴシック" panose="020B0609070205080204" charset="-128"/>
              </a:rPr>
              <a:t>と協議</a:t>
            </a:r>
            <a:r>
              <a:rPr lang="ja-JP" altLang="en-US" sz="1845" b="1">
                <a:latin typeface="ＭＳ ゴシック" panose="020B0609070205080204" charset="-128"/>
                <a:ea typeface="ＭＳ ゴシック" panose="020B0609070205080204" charset="-128"/>
              </a:rPr>
              <a:t>する。</a:t>
            </a:r>
          </a:p>
          <a:p>
            <a:pPr eaLnBrk="1">
              <a:lnSpc>
                <a:spcPts val="2100"/>
              </a:lnSpc>
              <a:buClr>
                <a:srgbClr val="000000"/>
              </a:buClr>
              <a:buSzPct val="100000"/>
              <a:buFont typeface="Times New Roman" panose="02020603050405020304" pitchFamily="18" charset="0"/>
              <a:buNone/>
            </a:pPr>
            <a:endParaRPr lang="en-US" altLang="ja-JP" sz="1845" b="1">
              <a:latin typeface="ＭＳ ゴシック" panose="020B0609070205080204" charset="-128"/>
              <a:ea typeface="ＭＳ ゴシック" panose="020B0609070205080204" charset="-128"/>
            </a:endParaRPr>
          </a:p>
          <a:p>
            <a:pPr marL="174625" indent="-174625"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⑦</a:t>
            </a:r>
            <a:r>
              <a:rPr lang="ja-JP" altLang="en-US" sz="1845" b="1">
                <a:solidFill>
                  <a:srgbClr val="FF0000"/>
                </a:solidFill>
                <a:latin typeface="ＭＳ ゴシック" panose="020B0609070205080204" charset="-128"/>
                <a:ea typeface="ＭＳ ゴシック" panose="020B0609070205080204" charset="-128"/>
              </a:rPr>
              <a:t>県栄災害対策本部および特殊栄養食品ｽﾃｰｼｮﾝの設置場所</a:t>
            </a:r>
            <a:r>
              <a:rPr lang="ja-JP" altLang="en-US" sz="1845" b="1" baseline="30000">
                <a:latin typeface="ＭＳ ゴシック" panose="020B0609070205080204" charset="-128"/>
                <a:ea typeface="ＭＳ ゴシック" panose="020B0609070205080204" charset="-128"/>
              </a:rPr>
              <a:t>７</a:t>
            </a:r>
            <a:r>
              <a:rPr lang="ja-JP" altLang="en-US" sz="1845" b="1">
                <a:latin typeface="ＭＳ ゴシック" panose="020B0609070205080204" charset="-128"/>
                <a:ea typeface="ＭＳ ゴシック" panose="020B0609070205080204" charset="-128"/>
              </a:rPr>
              <a:t>を決定する。</a:t>
            </a:r>
            <a:endParaRPr lang="en-US" altLang="ja-JP" sz="1845" b="1">
              <a:latin typeface="ＭＳ ゴシック" panose="020B0609070205080204" charset="-128"/>
              <a:ea typeface="ＭＳ ゴシック" panose="020B0609070205080204" charset="-128"/>
            </a:endParaRPr>
          </a:p>
          <a:p>
            <a:pPr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　</a:t>
            </a:r>
            <a:endParaRPr lang="ja-JP" altLang="en-US" sz="1845" b="1">
              <a:solidFill>
                <a:srgbClr val="FF0000"/>
              </a:solidFill>
              <a:latin typeface="ＭＳ ゴシック" panose="020B0609070205080204" charset="-128"/>
              <a:ea typeface="ＭＳ ゴシック" panose="020B0609070205080204" charset="-128"/>
            </a:endParaRPr>
          </a:p>
          <a:p>
            <a:pPr marL="174625" indent="-174625"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⑧行政栄養士を通じて、保健医療調整本部等へ設置した旨を報告し、</a:t>
            </a:r>
            <a:r>
              <a:rPr lang="ja-JP" altLang="en-US" sz="1845" b="1">
                <a:solidFill>
                  <a:srgbClr val="FF0000"/>
                </a:solidFill>
                <a:latin typeface="ＭＳ ゴシック" panose="020B0609070205080204" charset="-128"/>
                <a:ea typeface="ＭＳ ゴシック" panose="020B0609070205080204" charset="-128"/>
              </a:rPr>
              <a:t>今後の対応について調整</a:t>
            </a:r>
            <a:r>
              <a:rPr lang="ja-JP" altLang="en-US" sz="1845" b="1">
                <a:latin typeface="ＭＳ ゴシック" panose="020B0609070205080204" charset="-128"/>
                <a:ea typeface="ＭＳ ゴシック" panose="020B0609070205080204" charset="-128"/>
              </a:rPr>
              <a:t>を図る。</a:t>
            </a:r>
            <a:endParaRPr lang="en-US" altLang="ja-JP" sz="1845" b="1">
              <a:latin typeface="ＭＳ ゴシック" panose="020B0609070205080204" charset="-128"/>
              <a:ea typeface="ＭＳ ゴシック" panose="020B0609070205080204" charset="-128"/>
            </a:endParaRPr>
          </a:p>
          <a:p>
            <a:pPr eaLnBrk="1">
              <a:lnSpc>
                <a:spcPts val="2100"/>
              </a:lnSpc>
              <a:buClr>
                <a:srgbClr val="000000"/>
              </a:buClr>
              <a:buSzPct val="100000"/>
              <a:buFont typeface="Times New Roman" panose="02020603050405020304" pitchFamily="18" charset="0"/>
              <a:buNone/>
            </a:pPr>
            <a:r>
              <a:rPr lang="ja-JP" altLang="en-US" sz="1845">
                <a:latin typeface="ＭＳ ゴシック" panose="020B0609070205080204" charset="-128"/>
                <a:ea typeface="ＭＳ ゴシック" panose="020B0609070205080204" charset="-128"/>
              </a:rPr>
              <a:t>　</a:t>
            </a:r>
            <a:r>
              <a:rPr lang="ja-JP" altLang="en-US" sz="1845" b="1">
                <a:solidFill>
                  <a:srgbClr val="0070C0"/>
                </a:solidFill>
                <a:latin typeface="ＭＳ ゴシック" panose="020B0609070205080204" charset="-128"/>
                <a:ea typeface="ＭＳ ゴシック" panose="020B0609070205080204" charset="-128"/>
              </a:rPr>
              <a:t>→確認事項チェックリスト（</a:t>
            </a:r>
            <a:r>
              <a:rPr lang="en-US" altLang="ja-JP" sz="1845" b="1">
                <a:solidFill>
                  <a:srgbClr val="0070C0"/>
                </a:solidFill>
                <a:latin typeface="ＭＳ ゴシック" panose="020B0609070205080204" charset="-128"/>
                <a:ea typeface="ＭＳ ゴシック" panose="020B0609070205080204" charset="-128"/>
              </a:rPr>
              <a:t>Ⅱ</a:t>
            </a:r>
            <a:r>
              <a:rPr lang="ja-JP" altLang="en-US" sz="1845" b="1">
                <a:solidFill>
                  <a:srgbClr val="0070C0"/>
                </a:solidFill>
                <a:latin typeface="ＭＳ ゴシック" panose="020B0609070205080204" charset="-128"/>
                <a:ea typeface="ＭＳ ゴシック" panose="020B0609070205080204" charset="-128"/>
              </a:rPr>
              <a:t>）へ</a:t>
            </a:r>
            <a:endParaRPr lang="en-US" altLang="ja-JP" sz="1845" b="1">
              <a:solidFill>
                <a:srgbClr val="0070C0"/>
              </a:solidFill>
              <a:latin typeface="ＭＳ ゴシック" panose="020B0609070205080204" charset="-128"/>
              <a:ea typeface="ＭＳ ゴシック" panose="020B0609070205080204" charset="-128"/>
            </a:endParaRPr>
          </a:p>
          <a:p>
            <a:pPr eaLnBrk="1">
              <a:lnSpc>
                <a:spcPts val="2100"/>
              </a:lnSpc>
              <a:buClr>
                <a:srgbClr val="000000"/>
              </a:buClr>
              <a:buSzPct val="100000"/>
              <a:buFont typeface="Times New Roman" panose="02020603050405020304" pitchFamily="18" charset="0"/>
              <a:buNone/>
            </a:pPr>
            <a:r>
              <a:rPr lang="ja-JP" altLang="en-US" sz="1845" b="1">
                <a:solidFill>
                  <a:srgbClr val="0070C0"/>
                </a:solidFill>
                <a:latin typeface="ＭＳ ゴシック" panose="020B0609070205080204" charset="-128"/>
                <a:ea typeface="ＭＳ ゴシック" panose="020B0609070205080204" charset="-128"/>
              </a:rPr>
              <a:t>　→組織運営体制（</a:t>
            </a:r>
            <a:r>
              <a:rPr lang="en-US" altLang="ja-JP" sz="1845" b="1">
                <a:solidFill>
                  <a:srgbClr val="0070C0"/>
                </a:solidFill>
                <a:latin typeface="ＭＳ ゴシック" panose="020B0609070205080204" charset="-128"/>
                <a:ea typeface="ＭＳ ゴシック" panose="020B0609070205080204" charset="-128"/>
              </a:rPr>
              <a:t>Ⅲ</a:t>
            </a:r>
            <a:r>
              <a:rPr lang="ja-JP" altLang="en-US" sz="1845" b="1">
                <a:solidFill>
                  <a:srgbClr val="0070C0"/>
                </a:solidFill>
                <a:latin typeface="ＭＳ ゴシック" panose="020B0609070205080204" charset="-128"/>
                <a:ea typeface="ＭＳ ゴシック" panose="020B0609070205080204" charset="-128"/>
              </a:rPr>
              <a:t>）へ</a:t>
            </a:r>
            <a:endParaRPr lang="en-US" altLang="ja-JP" sz="1845" b="1">
              <a:solidFill>
                <a:srgbClr val="0070C0"/>
              </a:solidFill>
              <a:latin typeface="ＭＳ ゴシック" panose="020B0609070205080204" charset="-128"/>
              <a:ea typeface="ＭＳ ゴシック" panose="020B0609070205080204" charset="-128"/>
            </a:endParaRPr>
          </a:p>
          <a:p>
            <a:pPr eaLnBrk="1">
              <a:lnSpc>
                <a:spcPts val="2100"/>
              </a:lnSpc>
              <a:buClr>
                <a:srgbClr val="000000"/>
              </a:buClr>
              <a:buSzPct val="100000"/>
              <a:buFont typeface="Times New Roman" panose="02020603050405020304" pitchFamily="18" charset="0"/>
              <a:buNone/>
            </a:pPr>
            <a:endParaRPr lang="ja-JP" altLang="en-US" sz="1845" b="1">
              <a:solidFill>
                <a:srgbClr val="0070C0"/>
              </a:solidFill>
              <a:latin typeface="ＭＳ ゴシック" panose="020B0609070205080204" charset="-128"/>
              <a:ea typeface="ＭＳ ゴシック" panose="020B0609070205080204" charset="-128"/>
            </a:endParaRPr>
          </a:p>
          <a:p>
            <a:pPr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⑨日栄へ設置したことを報告する。</a:t>
            </a:r>
          </a:p>
          <a:p>
            <a:pPr eaLnBrk="1">
              <a:lnSpc>
                <a:spcPts val="2100"/>
              </a:lnSpc>
              <a:buClr>
                <a:srgbClr val="000000"/>
              </a:buClr>
              <a:buSzPct val="100000"/>
              <a:buFont typeface="Times New Roman" panose="02020603050405020304" pitchFamily="18" charset="0"/>
              <a:buNone/>
            </a:pPr>
            <a:endParaRPr lang="en-US" altLang="ja-JP" sz="1845" b="1">
              <a:latin typeface="ＭＳ ゴシック" panose="020B0609070205080204" charset="-128"/>
              <a:ea typeface="ＭＳ ゴシック" panose="020B0609070205080204" charset="-128"/>
            </a:endParaRPr>
          </a:p>
          <a:p>
            <a:pPr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⑩県栄理事等へ設置したことを報告する。</a:t>
            </a:r>
          </a:p>
          <a:p>
            <a:pPr eaLnBrk="1">
              <a:lnSpc>
                <a:spcPts val="2100"/>
              </a:lnSpc>
              <a:buClr>
                <a:srgbClr val="000000"/>
              </a:buClr>
              <a:buSzPct val="100000"/>
              <a:buFont typeface="Times New Roman" panose="02020603050405020304" pitchFamily="18" charset="0"/>
              <a:buNone/>
            </a:pPr>
            <a:endParaRPr lang="en-US" altLang="ja-JP" sz="1845" b="1">
              <a:latin typeface="ＭＳ ゴシック" panose="020B0609070205080204" charset="-128"/>
              <a:ea typeface="ＭＳ ゴシック" panose="020B0609070205080204" charset="-128"/>
            </a:endParaRPr>
          </a:p>
          <a:p>
            <a:pPr eaLnBrk="1">
              <a:lnSpc>
                <a:spcPts val="2100"/>
              </a:lnSpc>
              <a:buClr>
                <a:srgbClr val="000000"/>
              </a:buClr>
              <a:buSzPct val="100000"/>
              <a:buFont typeface="Times New Roman" panose="02020603050405020304" pitchFamily="18" charset="0"/>
              <a:buNone/>
            </a:pPr>
            <a:r>
              <a:rPr lang="ja-JP" altLang="en-US" sz="1845" b="1">
                <a:latin typeface="ＭＳ ゴシック" panose="020B0609070205080204" charset="-128"/>
                <a:ea typeface="ＭＳ ゴシック" panose="020B0609070205080204" charset="-128"/>
              </a:rPr>
              <a:t>⑪県栄災害対策本部の運営（特殊栄養食品ｽﾃｰｼｮﾝ等）を行う。</a:t>
            </a:r>
          </a:p>
        </p:txBody>
      </p:sp>
      <p:sp>
        <p:nvSpPr>
          <p:cNvPr id="10" name="タイトル 3">
            <a:extLst>
              <a:ext uri="{FF2B5EF4-FFF2-40B4-BE49-F238E27FC236}">
                <a16:creationId xmlns:a16="http://schemas.microsoft.com/office/drawing/2014/main" id="{4D3B768C-E003-0D76-FEB6-3C3F15F8842D}"/>
              </a:ext>
            </a:extLst>
          </p:cNvPr>
          <p:cNvSpPr txBox="1">
            <a:spLocks/>
          </p:cNvSpPr>
          <p:nvPr/>
        </p:nvSpPr>
        <p:spPr>
          <a:xfrm>
            <a:off x="0" y="0"/>
            <a:ext cx="6858000" cy="1115616"/>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marL="0" marR="0" lvl="0" indent="0" algn="l"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defRPr/>
            </a:pPr>
            <a:r>
              <a:rPr lang="ja-JP" altLang="en-US" sz="1800" b="1">
                <a:solidFill>
                  <a:schemeClr val="bg1"/>
                </a:solidFill>
                <a:latin typeface="+mn-ea"/>
                <a:ea typeface="+mn-ea"/>
              </a:rPr>
              <a:t>　　　〇〇栄養士会　　　　　　</a:t>
            </a:r>
            <a:r>
              <a:rPr kumimoji="1" lang="ja-JP" altLang="en-US" sz="295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１　発災</a:t>
            </a:r>
            <a:endParaRPr kumimoji="1" lang="ja-JP" altLang="en-US" sz="221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a:p>
            <a:r>
              <a:rPr kumimoji="1" lang="ja-JP" altLang="en-US" sz="2585" b="1"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被災県栄養士会会長用アクションカード</a:t>
            </a:r>
            <a:endParaRPr lang="ja-JP" altLang="en-US" sz="3200" b="1">
              <a:solidFill>
                <a:schemeClr val="bg1"/>
              </a:solidFill>
              <a:latin typeface="+mn-ea"/>
              <a:ea typeface="+mn-ea"/>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8" name="正方形/長方形 14"/>
          <p:cNvSpPr>
            <a:spLocks noChangeArrowheads="1"/>
          </p:cNvSpPr>
          <p:nvPr/>
        </p:nvSpPr>
        <p:spPr bwMode="auto">
          <a:xfrm>
            <a:off x="548679" y="1249680"/>
            <a:ext cx="6204205" cy="762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ormAutofit/>
          </a:bodyPr>
          <a:lstStyle/>
          <a:p>
            <a:pPr eaLnBrk="1">
              <a:lnSpc>
                <a:spcPct val="93000"/>
              </a:lnSpc>
              <a:buClr>
                <a:srgbClr val="000000"/>
              </a:buClr>
              <a:buSzPct val="100000"/>
              <a:buFont typeface="Times New Roman" panose="02020603050405020304" pitchFamily="18" charset="0"/>
              <a:buNone/>
            </a:pPr>
            <a:r>
              <a:rPr lang="ja-JP" altLang="en-US" sz="2400" b="1" u="sng">
                <a:latin typeface="ＭＳ Ｐゴシック" panose="020B0600070205080204" pitchFamily="50" charset="-128"/>
                <a:ea typeface="ＭＳ Ｐゴシック" panose="020B0600070205080204" pitchFamily="50" charset="-128"/>
              </a:rPr>
              <a:t>連絡機器等により、必要に応じて情報収集・連絡報告等を行います。</a:t>
            </a:r>
          </a:p>
          <a:p>
            <a:pPr fontAlgn="auto">
              <a:lnSpc>
                <a:spcPct val="100000"/>
              </a:lnSpc>
              <a:buClr>
                <a:srgbClr val="000000"/>
              </a:buClr>
              <a:buSzPct val="100000"/>
              <a:buFont typeface="Times New Roman" panose="02020603050405020304" pitchFamily="18" charset="0"/>
              <a:buNone/>
            </a:pPr>
            <a:r>
              <a:rPr lang="ja-JP" altLang="en-US" sz="2400">
                <a:latin typeface="ＭＳ Ｐゴシック" panose="020B0600070205080204" pitchFamily="50" charset="-128"/>
                <a:ea typeface="ＭＳ Ｐゴシック" panose="020B0600070205080204" pitchFamily="50" charset="-128"/>
              </a:rPr>
              <a:t>　</a:t>
            </a:r>
            <a:r>
              <a:rPr lang="ja-JP" altLang="en-US" sz="2000">
                <a:latin typeface="ＭＳ Ｐゴシック" panose="020B0600070205080204" pitchFamily="50" charset="-128"/>
                <a:ea typeface="ＭＳ Ｐゴシック" panose="020B0600070205080204" pitchFamily="50" charset="-128"/>
              </a:rPr>
              <a:t>・日栄災害対策本部　</a:t>
            </a:r>
          </a:p>
          <a:p>
            <a:pPr fontAlgn="auto">
              <a:lnSpc>
                <a:spcPct val="100000"/>
              </a:lnSpc>
              <a:buClr>
                <a:srgbClr val="000000"/>
              </a:buClr>
              <a:buSzPct val="100000"/>
              <a:buFont typeface="Times New Roman" panose="02020603050405020304" pitchFamily="18" charset="0"/>
              <a:buNone/>
            </a:pPr>
            <a:r>
              <a:rPr lang="ja-JP" altLang="en-US" sz="2000">
                <a:latin typeface="ＭＳ Ｐゴシック" panose="020B0600070205080204" pitchFamily="50" charset="-128"/>
                <a:ea typeface="ＭＳ Ｐゴシック" panose="020B0600070205080204" pitchFamily="50" charset="-128"/>
              </a:rPr>
              <a:t>　・本庁栄養主管課の行政栄養士</a:t>
            </a:r>
            <a:endParaRPr lang="en-US" altLang="ja-JP" sz="2000">
              <a:latin typeface="ＭＳ Ｐゴシック" panose="020B0600070205080204" pitchFamily="50" charset="-128"/>
              <a:ea typeface="ＭＳ Ｐゴシック" panose="020B0600070205080204" pitchFamily="50" charset="-128"/>
            </a:endParaRPr>
          </a:p>
          <a:p>
            <a:pPr fontAlgn="auto">
              <a:lnSpc>
                <a:spcPct val="100000"/>
              </a:lnSpc>
              <a:buClr>
                <a:srgbClr val="000000"/>
              </a:buClr>
              <a:buSzPct val="100000"/>
              <a:buFont typeface="Times New Roman" panose="02020603050405020304" pitchFamily="18" charset="0"/>
              <a:buNone/>
            </a:pPr>
            <a:r>
              <a:rPr lang="ja-JP" altLang="en-US" sz="2000">
                <a:latin typeface="ＭＳ Ｐゴシック" panose="020B0600070205080204" pitchFamily="50" charset="-128"/>
                <a:ea typeface="ＭＳ Ｐゴシック" panose="020B0600070205080204" pitchFamily="50" charset="-128"/>
              </a:rPr>
              <a:t>　・保健医療調整本部等</a:t>
            </a:r>
          </a:p>
          <a:p>
            <a:pPr fontAlgn="auto">
              <a:lnSpc>
                <a:spcPct val="100000"/>
              </a:lnSpc>
              <a:buClr>
                <a:srgbClr val="000000"/>
              </a:buClr>
              <a:buSzPct val="100000"/>
              <a:buFont typeface="Times New Roman" panose="02020603050405020304" pitchFamily="18" charset="0"/>
              <a:buNone/>
            </a:pPr>
            <a:r>
              <a:rPr lang="ja-JP" altLang="en-US" sz="2000">
                <a:latin typeface="ＭＳ Ｐゴシック" panose="020B0600070205080204" pitchFamily="50" charset="-128"/>
                <a:ea typeface="ＭＳ Ｐゴシック" panose="020B0600070205080204" pitchFamily="50" charset="-128"/>
              </a:rPr>
              <a:t>　・避難所等各活動拠点</a:t>
            </a:r>
          </a:p>
          <a:p>
            <a:pPr fontAlgn="auto">
              <a:lnSpc>
                <a:spcPct val="100000"/>
              </a:lnSpc>
              <a:buClr>
                <a:srgbClr val="000000"/>
              </a:buClr>
              <a:buSzPct val="100000"/>
              <a:buFont typeface="Times New Roman" panose="02020603050405020304" pitchFamily="18" charset="0"/>
              <a:buNone/>
            </a:pPr>
            <a:r>
              <a:rPr lang="ja-JP" altLang="en-US" sz="2000">
                <a:latin typeface="ＭＳ Ｐゴシック" panose="020B0600070205080204" pitchFamily="50" charset="-128"/>
                <a:ea typeface="ＭＳ Ｐゴシック" panose="020B0600070205080204" pitchFamily="50" charset="-128"/>
              </a:rPr>
              <a:t>　・その他の拠点</a:t>
            </a:r>
            <a:endParaRPr lang="en-US" altLang="ja-JP" sz="2000">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endParaRPr lang="en-US" altLang="ja-JP" sz="2400" u="sng">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r>
              <a:rPr lang="ja-JP" altLang="en-US" sz="2400" b="1" u="sng">
                <a:latin typeface="ＭＳ Ｐゴシック" panose="020B0600070205080204" pitchFamily="50" charset="-128"/>
                <a:ea typeface="ＭＳ Ｐゴシック" panose="020B0600070205080204" pitchFamily="50" charset="-128"/>
              </a:rPr>
              <a:t>＜情報収集・ニーズ把握＞</a:t>
            </a:r>
          </a:p>
          <a:p>
            <a:pPr fontAlgn="auto">
              <a:lnSpc>
                <a:spcPct val="100000"/>
              </a:lnSpc>
              <a:buClr>
                <a:srgbClr val="000000"/>
              </a:buClr>
              <a:buSzPct val="100000"/>
              <a:buFont typeface="Times New Roman" panose="02020603050405020304" pitchFamily="18" charset="0"/>
              <a:buNone/>
            </a:pPr>
            <a:r>
              <a:rPr lang="ja-JP" altLang="en-US" sz="2000">
                <a:latin typeface="ＭＳ Ｐゴシック" panose="020B0600070205080204" pitchFamily="50" charset="-128"/>
                <a:ea typeface="ＭＳ Ｐゴシック" panose="020B0600070205080204" pitchFamily="50" charset="-128"/>
              </a:rPr>
              <a:t>①自身の所属・氏名を名乗ります。</a:t>
            </a:r>
          </a:p>
          <a:p>
            <a:pPr fontAlgn="auto">
              <a:lnSpc>
                <a:spcPct val="100000"/>
              </a:lnSpc>
              <a:buClr>
                <a:srgbClr val="000000"/>
              </a:buClr>
              <a:buSzPct val="100000"/>
              <a:buFont typeface="Times New Roman" panose="02020603050405020304" pitchFamily="18" charset="0"/>
              <a:buNone/>
            </a:pPr>
            <a:r>
              <a:rPr lang="ja-JP" altLang="en-US" sz="2000">
                <a:latin typeface="ＭＳ Ｐゴシック" panose="020B0600070205080204" pitchFamily="50" charset="-128"/>
                <a:ea typeface="ＭＳ Ｐゴシック" panose="020B0600070205080204" pitchFamily="50" charset="-128"/>
              </a:rPr>
              <a:t>②受け手の所属・氏名を伺います。</a:t>
            </a:r>
          </a:p>
          <a:p>
            <a:pPr marL="265113" indent="-265113" fontAlgn="auto">
              <a:lnSpc>
                <a:spcPct val="100000"/>
              </a:lnSpc>
              <a:buClr>
                <a:srgbClr val="000000"/>
              </a:buClr>
              <a:buSzPct val="100000"/>
              <a:buFont typeface="Times New Roman" panose="02020603050405020304" pitchFamily="18" charset="0"/>
              <a:buNone/>
            </a:pPr>
            <a:r>
              <a:rPr lang="ja-JP" altLang="en-US" sz="2000">
                <a:latin typeface="ＭＳ Ｐゴシック" panose="020B0600070205080204" pitchFamily="50" charset="-128"/>
                <a:ea typeface="ＭＳ Ｐゴシック" panose="020B0600070205080204" pitchFamily="50" charset="-128"/>
              </a:rPr>
              <a:t>③情報収集内容・伝達内容を大きな声で話し、情報伝達時は、内容を復唱します。</a:t>
            </a:r>
          </a:p>
          <a:p>
            <a:pPr marL="265113" indent="-265113" fontAlgn="auto">
              <a:lnSpc>
                <a:spcPct val="100000"/>
              </a:lnSpc>
              <a:buClr>
                <a:srgbClr val="000000"/>
              </a:buClr>
              <a:buSzPct val="100000"/>
              <a:buFont typeface="Times New Roman" panose="02020603050405020304" pitchFamily="18" charset="0"/>
              <a:buNone/>
            </a:pPr>
            <a:r>
              <a:rPr lang="ja-JP" altLang="en-US" sz="2000">
                <a:latin typeface="ＭＳ Ｐゴシック" panose="020B0600070205080204" pitchFamily="50" charset="-128"/>
                <a:ea typeface="ＭＳ Ｐゴシック" panose="020B0600070205080204" pitchFamily="50" charset="-128"/>
              </a:rPr>
              <a:t>④クロノロジー担当が記載しやすいように話し、自らも記録を行います。</a:t>
            </a:r>
            <a:endParaRPr lang="en-US" altLang="ja-JP" sz="2000">
              <a:latin typeface="ＭＳ Ｐゴシック" panose="020B0600070205080204" pitchFamily="50" charset="-128"/>
              <a:ea typeface="ＭＳ Ｐゴシック" panose="020B0600070205080204" pitchFamily="50" charset="-128"/>
            </a:endParaRPr>
          </a:p>
          <a:p>
            <a:pPr fontAlgn="auto">
              <a:lnSpc>
                <a:spcPct val="100000"/>
              </a:lnSpc>
              <a:buClr>
                <a:srgbClr val="000000"/>
              </a:buClr>
              <a:buSzPct val="100000"/>
              <a:buFont typeface="Times New Roman" panose="02020603050405020304" pitchFamily="18" charset="0"/>
              <a:buNone/>
            </a:pPr>
            <a:endParaRPr lang="en-US" altLang="ja-JP" sz="2000">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r>
              <a:rPr lang="ja-JP" altLang="en-US" sz="2400" b="1" u="sng">
                <a:latin typeface="ＭＳ Ｐゴシック" panose="020B0600070205080204" pitchFamily="50" charset="-128"/>
                <a:ea typeface="ＭＳ Ｐゴシック" panose="020B0600070205080204" pitchFamily="50" charset="-128"/>
              </a:rPr>
              <a:t>＜報告＞</a:t>
            </a:r>
          </a:p>
          <a:p>
            <a:pPr fontAlgn="auto">
              <a:lnSpc>
                <a:spcPct val="100000"/>
              </a:lnSpc>
              <a:buClr>
                <a:srgbClr val="000000"/>
              </a:buClr>
              <a:buSzPct val="100000"/>
              <a:buFont typeface="Times New Roman" panose="02020603050405020304" pitchFamily="18" charset="0"/>
              <a:buNone/>
            </a:pPr>
            <a:r>
              <a:rPr lang="ja-JP" altLang="en-US" sz="2000">
                <a:latin typeface="ＭＳ Ｐゴシック" panose="020B0600070205080204" pitchFamily="50" charset="-128"/>
                <a:ea typeface="ＭＳ Ｐゴシック" panose="020B0600070205080204" pitchFamily="50" charset="-128"/>
              </a:rPr>
              <a:t>①所属・氏名を名乗ります。</a:t>
            </a:r>
          </a:p>
          <a:p>
            <a:pPr fontAlgn="auto">
              <a:lnSpc>
                <a:spcPct val="100000"/>
              </a:lnSpc>
              <a:buClr>
                <a:srgbClr val="000000"/>
              </a:buClr>
              <a:buSzPct val="100000"/>
              <a:buFont typeface="Times New Roman" panose="02020603050405020304" pitchFamily="18" charset="0"/>
              <a:buNone/>
            </a:pPr>
            <a:r>
              <a:rPr lang="ja-JP" altLang="en-US" sz="2000">
                <a:latin typeface="ＭＳ Ｐゴシック" panose="020B0600070205080204" pitchFamily="50" charset="-128"/>
                <a:ea typeface="ＭＳ Ｐゴシック" panose="020B0600070205080204" pitchFamily="50" charset="-128"/>
              </a:rPr>
              <a:t>②受け手の所属・氏名を伺います。</a:t>
            </a:r>
          </a:p>
          <a:p>
            <a:pPr marL="265113" indent="-265113" fontAlgn="auto">
              <a:lnSpc>
                <a:spcPct val="100000"/>
              </a:lnSpc>
              <a:buClr>
                <a:srgbClr val="000000"/>
              </a:buClr>
              <a:buSzPct val="100000"/>
              <a:buFont typeface="Times New Roman" panose="02020603050405020304" pitchFamily="18" charset="0"/>
              <a:buNone/>
            </a:pPr>
            <a:r>
              <a:rPr lang="ja-JP" altLang="en-US" sz="2000">
                <a:latin typeface="ＭＳ Ｐゴシック" panose="020B0600070205080204" pitchFamily="50" charset="-128"/>
                <a:ea typeface="ＭＳ Ｐゴシック" panose="020B0600070205080204" pitchFamily="50" charset="-128"/>
              </a:rPr>
              <a:t>③情報集約時間、物資の依頼であれば、何を・必要な量・何時までに・場所・対応者を伝えます。いつまでに確保できるのか、また必要なのか等を明確に伝えます。</a:t>
            </a:r>
          </a:p>
          <a:p>
            <a:pPr fontAlgn="auto">
              <a:lnSpc>
                <a:spcPct val="100000"/>
              </a:lnSpc>
              <a:buClr>
                <a:srgbClr val="000000"/>
              </a:buClr>
              <a:buSzPct val="100000"/>
              <a:buFont typeface="Times New Roman" panose="02020603050405020304" pitchFamily="18" charset="0"/>
              <a:buNone/>
            </a:pPr>
            <a:r>
              <a:rPr lang="ja-JP" altLang="en-US" sz="2000">
                <a:latin typeface="ＭＳ Ｐゴシック" panose="020B0600070205080204" pitchFamily="50" charset="-128"/>
                <a:ea typeface="ＭＳ Ｐゴシック" panose="020B0600070205080204" pitchFamily="50" charset="-128"/>
              </a:rPr>
              <a:t>④受け手に復唱を依頼します。</a:t>
            </a:r>
            <a:endParaRPr lang="en-US" altLang="ja-JP" sz="2000">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endParaRPr lang="en-US" altLang="ja-JP" sz="2000" u="sng">
              <a:solidFill>
                <a:srgbClr val="FF0000"/>
              </a:solidFill>
              <a:latin typeface="ＭＳ Ｐゴシック" panose="020B0600070205080204" pitchFamily="50" charset="-128"/>
              <a:ea typeface="ＭＳ Ｐゴシック" panose="020B0600070205080204" pitchFamily="50" charset="-128"/>
            </a:endParaRPr>
          </a:p>
        </p:txBody>
      </p:sp>
      <p:sp>
        <p:nvSpPr>
          <p:cNvPr id="7" name="タイトル 3">
            <a:extLst>
              <a:ext uri="{FF2B5EF4-FFF2-40B4-BE49-F238E27FC236}">
                <a16:creationId xmlns:a16="http://schemas.microsoft.com/office/drawing/2014/main" id="{F0BB5FF7-1985-1D4F-7758-E52FBFD93CE0}"/>
              </a:ext>
            </a:extLst>
          </p:cNvPr>
          <p:cNvSpPr txBox="1">
            <a:spLocks/>
          </p:cNvSpPr>
          <p:nvPr/>
        </p:nvSpPr>
        <p:spPr>
          <a:xfrm>
            <a:off x="-1" y="0"/>
            <a:ext cx="6851737" cy="1115616"/>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800" b="1">
                <a:solidFill>
                  <a:schemeClr val="bg1"/>
                </a:solidFill>
                <a:latin typeface="+mn-ea"/>
                <a:ea typeface="+mn-ea"/>
              </a:rPr>
              <a:t>　　　〇〇栄養士会　　</a:t>
            </a:r>
            <a:r>
              <a:rPr lang="ja-JP" altLang="en-US" sz="2955" b="1" u="sng">
                <a:solidFill>
                  <a:schemeClr val="bg1"/>
                </a:solidFill>
                <a:latin typeface="ＭＳ Ｐゴシック" panose="020B0600070205080204" pitchFamily="50" charset="-128"/>
                <a:ea typeface="ＭＳ Ｐゴシック" panose="020B0600070205080204" pitchFamily="50" charset="-128"/>
              </a:rPr>
              <a:t> ８　災害対策本部</a:t>
            </a:r>
            <a:endParaRPr kumimoji="1" lang="en-US" altLang="ja-JP" sz="295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a:p>
            <a:r>
              <a:rPr kumimoji="1" lang="ja-JP" altLang="en-US" sz="2955" b="1"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情報・連絡・ニーズ把握係</a:t>
            </a:r>
            <a:endParaRPr lang="ja-JP" altLang="en-US" sz="3200" b="1">
              <a:solidFill>
                <a:schemeClr val="bg1"/>
              </a:solidFill>
              <a:latin typeface="+mn-ea"/>
              <a:ea typeface="+mn-ea"/>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6" name="正方形/長方形 14"/>
          <p:cNvSpPr>
            <a:spLocks noChangeArrowheads="1"/>
          </p:cNvSpPr>
          <p:nvPr/>
        </p:nvSpPr>
        <p:spPr bwMode="auto">
          <a:xfrm>
            <a:off x="579377" y="1406525"/>
            <a:ext cx="6274178" cy="765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ormAutofit lnSpcReduction="10000"/>
          </a:bodyPr>
          <a:lstStyle/>
          <a:p>
            <a:pPr indent="0" fontAlgn="auto">
              <a:lnSpc>
                <a:spcPct val="100000"/>
              </a:lnSpc>
              <a:buClr>
                <a:srgbClr val="000000"/>
              </a:buClr>
              <a:buSzPct val="100000"/>
              <a:buFont typeface="Times New Roman" panose="02020603050405020304" pitchFamily="18" charset="0"/>
              <a:buNone/>
              <a:defRPr/>
            </a:pPr>
            <a:r>
              <a:rPr lang="ja-JP" altLang="en-US" sz="2215" b="1" u="sng">
                <a:latin typeface="ＭＳ Ｐゴシック" panose="020B0600070205080204" pitchFamily="50" charset="-128"/>
                <a:ea typeface="ＭＳ Ｐゴシック" panose="020B0600070205080204" pitchFamily="50" charset="-128"/>
              </a:rPr>
              <a:t>特殊栄養食品ステーションの設置</a:t>
            </a:r>
          </a:p>
          <a:p>
            <a:pPr indent="0" fontAlgn="auto">
              <a:lnSpc>
                <a:spcPct val="100000"/>
              </a:lnSpc>
              <a:buClr>
                <a:srgbClr val="000000"/>
              </a:buClr>
              <a:buSzPct val="100000"/>
              <a:buFont typeface="Times New Roman" panose="02020603050405020304" pitchFamily="18" charset="0"/>
              <a:buNone/>
              <a:defRPr/>
            </a:pPr>
            <a:r>
              <a:rPr lang="ja-JP" altLang="en-US" sz="1660">
                <a:latin typeface="ＭＳ Ｐゴシック" panose="020B0600070205080204" pitchFamily="50" charset="-128"/>
                <a:ea typeface="ＭＳ Ｐゴシック" panose="020B0600070205080204" pitchFamily="50" charset="-128"/>
              </a:rPr>
              <a:t>①日栄と設置について検討し、設置場所を決定します。　</a:t>
            </a:r>
          </a:p>
          <a:p>
            <a:pPr indent="0" fontAlgn="auto">
              <a:lnSpc>
                <a:spcPct val="100000"/>
              </a:lnSpc>
              <a:buClr>
                <a:srgbClr val="000000"/>
              </a:buClr>
              <a:buSzPct val="100000"/>
              <a:buFont typeface="Times New Roman" panose="02020603050405020304" pitchFamily="18" charset="0"/>
              <a:buNone/>
              <a:defRPr/>
            </a:pPr>
            <a:r>
              <a:rPr lang="ja-JP" altLang="en-US" sz="1660">
                <a:latin typeface="ＭＳ Ｐゴシック" panose="020B0600070205080204" pitchFamily="50" charset="-128"/>
                <a:ea typeface="ＭＳ Ｐゴシック" panose="020B0600070205080204" pitchFamily="50" charset="-128"/>
              </a:rPr>
              <a:t>　（支援物資の搬入経路を確認）</a:t>
            </a:r>
          </a:p>
          <a:p>
            <a:pPr indent="0" fontAlgn="auto">
              <a:lnSpc>
                <a:spcPct val="100000"/>
              </a:lnSpc>
              <a:buClr>
                <a:srgbClr val="000000"/>
              </a:buClr>
              <a:buSzPct val="100000"/>
              <a:buFont typeface="Times New Roman" panose="02020603050405020304" pitchFamily="18" charset="0"/>
              <a:buNone/>
              <a:defRPr/>
            </a:pPr>
            <a:r>
              <a:rPr lang="ja-JP" altLang="en-US" sz="1660">
                <a:latin typeface="ＭＳ Ｐゴシック" panose="020B0600070205080204" pitchFamily="50" charset="-128"/>
                <a:ea typeface="ＭＳ Ｐゴシック" panose="020B0600070205080204" pitchFamily="50" charset="-128"/>
              </a:rPr>
              <a:t>②設置場所を行政および日栄に報告します。</a:t>
            </a:r>
          </a:p>
          <a:p>
            <a:pPr marL="265113" indent="-265113" fontAlgn="auto">
              <a:lnSpc>
                <a:spcPct val="100000"/>
              </a:lnSpc>
              <a:buClr>
                <a:srgbClr val="000000"/>
              </a:buClr>
              <a:buSzPct val="100000"/>
              <a:buFont typeface="Times New Roman" panose="02020603050405020304" pitchFamily="18" charset="0"/>
              <a:buNone/>
              <a:defRPr/>
            </a:pPr>
            <a:r>
              <a:rPr lang="ja-JP" altLang="en-US" sz="1660">
                <a:latin typeface="ＭＳ Ｐゴシック" panose="020B0600070205080204" pitchFamily="50" charset="-128"/>
                <a:ea typeface="ＭＳ Ｐゴシック" panose="020B0600070205080204" pitchFamily="50" charset="-128"/>
              </a:rPr>
              <a:t>③</a:t>
            </a:r>
            <a:r>
              <a:rPr lang="en-US" altLang="ja-JP" sz="1660">
                <a:latin typeface="ＭＳ Ｐゴシック" panose="020B0600070205080204" pitchFamily="50" charset="-128"/>
                <a:ea typeface="ＭＳ Ｐゴシック" panose="020B0600070205080204" pitchFamily="50" charset="-128"/>
              </a:rPr>
              <a:t>JDA-DAT</a:t>
            </a:r>
            <a:r>
              <a:rPr lang="ja-JP" altLang="en-US" sz="1660">
                <a:latin typeface="ＭＳ Ｐゴシック" panose="020B0600070205080204" pitchFamily="50" charset="-128"/>
                <a:ea typeface="ＭＳ Ｐゴシック" panose="020B0600070205080204" pitchFamily="50" charset="-128"/>
              </a:rPr>
              <a:t>「河村号・トーアス号」等の災害支援医療緊急車両等により物資の運搬等を実施します。</a:t>
            </a:r>
          </a:p>
          <a:p>
            <a:pPr marL="265113" indent="-265113" fontAlgn="auto">
              <a:lnSpc>
                <a:spcPct val="100000"/>
              </a:lnSpc>
              <a:buClr>
                <a:srgbClr val="000000"/>
              </a:buClr>
              <a:buSzPct val="100000"/>
              <a:buFont typeface="Times New Roman" panose="02020603050405020304" pitchFamily="18" charset="0"/>
              <a:buNone/>
              <a:defRPr/>
            </a:pPr>
            <a:r>
              <a:rPr lang="ja-JP" altLang="en-US" sz="1660">
                <a:latin typeface="ＭＳ Ｐゴシック" panose="020B0600070205080204" pitchFamily="50" charset="-128"/>
                <a:ea typeface="ＭＳ Ｐゴシック" panose="020B0600070205080204" pitchFamily="50" charset="-128"/>
              </a:rPr>
              <a:t>④日栄・被災県栄養士会の賛助会員等からの物資提供の申し出、および依頼する食品をリストアップします。</a:t>
            </a:r>
          </a:p>
          <a:p>
            <a:pPr indent="0" fontAlgn="auto">
              <a:lnSpc>
                <a:spcPct val="100000"/>
              </a:lnSpc>
              <a:buClr>
                <a:srgbClr val="000000"/>
              </a:buClr>
              <a:buSzPct val="100000"/>
              <a:buFont typeface="Times New Roman" panose="02020603050405020304" pitchFamily="18" charset="0"/>
              <a:buNone/>
              <a:defRPr/>
            </a:pPr>
            <a:r>
              <a:rPr lang="ja-JP" altLang="en-US" sz="1660">
                <a:latin typeface="ＭＳ Ｐゴシック" panose="020B0600070205080204" pitchFamily="50" charset="-128"/>
                <a:ea typeface="ＭＳ Ｐゴシック" panose="020B0600070205080204" pitchFamily="50" charset="-128"/>
              </a:rPr>
              <a:t>⑤優先する物資を把握し、提供の要請を行います。</a:t>
            </a:r>
            <a:endParaRPr lang="en-US" altLang="ja-JP" sz="1660">
              <a:latin typeface="ＭＳ Ｐゴシック" panose="020B0600070205080204" pitchFamily="50" charset="-128"/>
              <a:ea typeface="ＭＳ Ｐゴシック" panose="020B0600070205080204" pitchFamily="50" charset="-128"/>
            </a:endParaRPr>
          </a:p>
          <a:p>
            <a:pPr indent="0" fontAlgn="auto">
              <a:lnSpc>
                <a:spcPct val="100000"/>
              </a:lnSpc>
              <a:buClr>
                <a:srgbClr val="000000"/>
              </a:buClr>
              <a:buSzPct val="100000"/>
              <a:buFont typeface="Times New Roman" panose="02020603050405020304" pitchFamily="18" charset="0"/>
              <a:buNone/>
              <a:defRPr/>
            </a:pPr>
            <a:r>
              <a:rPr lang="ja-JP" altLang="en-US" sz="1660">
                <a:latin typeface="ＭＳ Ｐゴシック" panose="020B0600070205080204" pitchFamily="50" charset="-128"/>
                <a:ea typeface="ＭＳ Ｐゴシック" panose="020B0600070205080204" pitchFamily="50" charset="-128"/>
              </a:rPr>
              <a:t>　　□ 乳幼児向け食品　□ アレルギー対応食品</a:t>
            </a:r>
          </a:p>
          <a:p>
            <a:pPr indent="0" fontAlgn="auto">
              <a:lnSpc>
                <a:spcPct val="100000"/>
              </a:lnSpc>
              <a:buClr>
                <a:srgbClr val="000000"/>
              </a:buClr>
              <a:buSzPct val="100000"/>
              <a:buFont typeface="Times New Roman" panose="02020603050405020304" pitchFamily="18" charset="0"/>
              <a:buNone/>
              <a:defRPr/>
            </a:pPr>
            <a:r>
              <a:rPr lang="ja-JP" altLang="en-US" sz="1660">
                <a:latin typeface="ＭＳ Ｐゴシック" panose="020B0600070205080204" pitchFamily="50" charset="-128"/>
                <a:ea typeface="ＭＳ Ｐゴシック" panose="020B0600070205080204" pitchFamily="50" charset="-128"/>
              </a:rPr>
              <a:t>　　□ 嚥下調整食品　　□ 疾患対応食品　　□ その他</a:t>
            </a:r>
            <a:endParaRPr lang="en-US" altLang="ja-JP" sz="1660">
              <a:latin typeface="ＭＳ Ｐゴシック" panose="020B0600070205080204" pitchFamily="50" charset="-128"/>
              <a:ea typeface="ＭＳ Ｐゴシック" panose="020B0600070205080204" pitchFamily="50" charset="-128"/>
            </a:endParaRPr>
          </a:p>
          <a:p>
            <a:pPr indent="0" fontAlgn="auto">
              <a:lnSpc>
                <a:spcPct val="100000"/>
              </a:lnSpc>
              <a:buClr>
                <a:srgbClr val="000000"/>
              </a:buClr>
              <a:buSzPct val="100000"/>
              <a:buFont typeface="Times New Roman" panose="02020603050405020304" pitchFamily="18" charset="0"/>
              <a:buNone/>
              <a:defRPr/>
            </a:pPr>
            <a:endParaRPr lang="en-US" altLang="ja-JP" sz="1290">
              <a:latin typeface="ＭＳ Ｐゴシック" panose="020B0600070205080204" pitchFamily="50" charset="-128"/>
              <a:ea typeface="ＭＳ Ｐゴシック" panose="020B0600070205080204" pitchFamily="50" charset="-128"/>
            </a:endParaRPr>
          </a:p>
          <a:p>
            <a:pPr indent="0" fontAlgn="auto">
              <a:lnSpc>
                <a:spcPct val="100000"/>
              </a:lnSpc>
              <a:buClr>
                <a:srgbClr val="000000"/>
              </a:buClr>
              <a:buSzPct val="100000"/>
              <a:defRPr/>
            </a:pPr>
            <a:r>
              <a:rPr lang="ja-JP" altLang="en-US" sz="2215" b="1" u="sng">
                <a:latin typeface="ＭＳ Ｐゴシック" panose="020B0600070205080204" pitchFamily="50" charset="-128"/>
                <a:ea typeface="ＭＳ Ｐゴシック" panose="020B0600070205080204" pitchFamily="50" charset="-128"/>
              </a:rPr>
              <a:t>特殊栄養食品ステーションの運営</a:t>
            </a:r>
          </a:p>
          <a:p>
            <a:pPr indent="0" fontAlgn="auto">
              <a:lnSpc>
                <a:spcPct val="100000"/>
              </a:lnSpc>
              <a:buClr>
                <a:srgbClr val="000000"/>
              </a:buClr>
              <a:buSzPct val="100000"/>
              <a:defRPr/>
            </a:pPr>
            <a:r>
              <a:rPr lang="ja-JP" altLang="en-US" sz="1660">
                <a:latin typeface="ＭＳ Ｐゴシック" panose="020B0600070205080204" pitchFamily="50" charset="-128"/>
                <a:ea typeface="ＭＳ Ｐゴシック" panose="020B0600070205080204" pitchFamily="50" charset="-128"/>
              </a:rPr>
              <a:t>①支援援物資の受け入れ一覧・出納表を作成します。</a:t>
            </a:r>
          </a:p>
          <a:p>
            <a:pPr marL="265113" indent="-265113" fontAlgn="auto">
              <a:lnSpc>
                <a:spcPct val="100000"/>
              </a:lnSpc>
              <a:buClr>
                <a:srgbClr val="000000"/>
              </a:buClr>
              <a:buSzPct val="100000"/>
              <a:defRPr/>
            </a:pPr>
            <a:r>
              <a:rPr lang="ja-JP" altLang="en-US" sz="1660">
                <a:latin typeface="ＭＳ Ｐゴシック" panose="020B0600070205080204" pitchFamily="50" charset="-128"/>
                <a:ea typeface="ＭＳ Ｐゴシック" panose="020B0600070205080204" pitchFamily="50" charset="-128"/>
              </a:rPr>
              <a:t>②特殊栄養食品提供時は、栄養アセスメントを必ず行い、記録を残します。</a:t>
            </a:r>
            <a:endParaRPr lang="en-US" altLang="ja-JP" sz="1660">
              <a:latin typeface="ＭＳ Ｐゴシック" panose="020B0600070205080204" pitchFamily="50" charset="-128"/>
              <a:ea typeface="ＭＳ Ｐゴシック" panose="020B0600070205080204" pitchFamily="50" charset="-128"/>
            </a:endParaRPr>
          </a:p>
          <a:p>
            <a:pPr marL="265113" indent="-265113" fontAlgn="auto">
              <a:lnSpc>
                <a:spcPct val="100000"/>
              </a:lnSpc>
              <a:buClr>
                <a:srgbClr val="000000"/>
              </a:buClr>
              <a:buSzPct val="100000"/>
              <a:defRPr/>
            </a:pPr>
            <a:r>
              <a:rPr lang="ja-JP" altLang="en-US" sz="1660">
                <a:latin typeface="ＭＳ Ｐゴシック" panose="020B0600070205080204" pitchFamily="50" charset="-128"/>
                <a:ea typeface="ＭＳ Ｐゴシック" panose="020B0600070205080204" pitchFamily="50" charset="-128"/>
              </a:rPr>
              <a:t>③要配慮者の多い活動拠点へのサテライトステーション配置の検討します。</a:t>
            </a:r>
            <a:endParaRPr lang="en-US" altLang="ja-JP" sz="1660">
              <a:latin typeface="ＭＳ Ｐゴシック" panose="020B0600070205080204" pitchFamily="50" charset="-128"/>
              <a:ea typeface="ＭＳ Ｐゴシック" panose="020B0600070205080204" pitchFamily="50" charset="-128"/>
            </a:endParaRPr>
          </a:p>
          <a:p>
            <a:pPr indent="0" fontAlgn="auto">
              <a:lnSpc>
                <a:spcPct val="100000"/>
              </a:lnSpc>
              <a:buClr>
                <a:srgbClr val="000000"/>
              </a:buClr>
              <a:buSzPct val="100000"/>
              <a:defRPr/>
            </a:pPr>
            <a:r>
              <a:rPr lang="ja-JP" altLang="en-US" sz="1660">
                <a:latin typeface="ＭＳ Ｐゴシック" panose="020B0600070205080204" pitchFamily="50" charset="-128"/>
                <a:ea typeface="ＭＳ Ｐゴシック" panose="020B0600070205080204" pitchFamily="50" charset="-128"/>
              </a:rPr>
              <a:t>④支援物資の賞味期限を確認し、搬送・配布を行います。</a:t>
            </a:r>
          </a:p>
          <a:p>
            <a:pPr indent="0" fontAlgn="auto">
              <a:lnSpc>
                <a:spcPct val="100000"/>
              </a:lnSpc>
              <a:buClr>
                <a:srgbClr val="000000"/>
              </a:buClr>
              <a:buSzPct val="100000"/>
              <a:defRPr/>
            </a:pPr>
            <a:r>
              <a:rPr lang="ja-JP" altLang="en-US" sz="1660">
                <a:latin typeface="ＭＳ Ｐゴシック" panose="020B0600070205080204" pitchFamily="50" charset="-128"/>
                <a:ea typeface="ＭＳ Ｐゴシック" panose="020B0600070205080204" pitchFamily="50" charset="-128"/>
              </a:rPr>
              <a:t>⑤避難生活向けリーフレットの準備、配布を行います。</a:t>
            </a:r>
          </a:p>
          <a:p>
            <a:pPr marL="265113" indent="-265113" fontAlgn="auto">
              <a:lnSpc>
                <a:spcPct val="100000"/>
              </a:lnSpc>
              <a:buClr>
                <a:srgbClr val="000000"/>
              </a:buClr>
              <a:buSzPct val="100000"/>
              <a:defRPr/>
            </a:pPr>
            <a:r>
              <a:rPr lang="ja-JP" altLang="en-US" sz="1660">
                <a:latin typeface="ＭＳ Ｐゴシック" panose="020B0600070205080204" pitchFamily="50" charset="-128"/>
                <a:ea typeface="ＭＳ Ｐゴシック" panose="020B0600070205080204" pitchFamily="50" charset="-128"/>
              </a:rPr>
              <a:t>⑥各活動拠点・避難所等への栄養相談等、パンフレットを配布作成します。</a:t>
            </a:r>
            <a:endParaRPr lang="en-US" altLang="ja-JP" sz="1660">
              <a:latin typeface="ＭＳ Ｐゴシック" panose="020B0600070205080204" pitchFamily="50" charset="-128"/>
              <a:ea typeface="ＭＳ Ｐゴシック" panose="020B0600070205080204" pitchFamily="50" charset="-128"/>
            </a:endParaRPr>
          </a:p>
          <a:p>
            <a:pPr marL="265113" indent="-265113" fontAlgn="auto">
              <a:lnSpc>
                <a:spcPct val="100000"/>
              </a:lnSpc>
              <a:buClr>
                <a:srgbClr val="000000"/>
              </a:buClr>
              <a:buSzPct val="100000"/>
              <a:defRPr/>
            </a:pPr>
            <a:r>
              <a:rPr lang="ja-JP" altLang="en-US" sz="1660">
                <a:latin typeface="ＭＳ Ｐゴシック" panose="020B0600070205080204" pitchFamily="50" charset="-128"/>
                <a:ea typeface="ＭＳ Ｐゴシック" panose="020B0600070205080204" pitchFamily="50" charset="-128"/>
              </a:rPr>
              <a:t>⑦避難所等に行政および避難所管理者等の許可を得て掲示メディア等に広報を行います。</a:t>
            </a:r>
          </a:p>
          <a:p>
            <a:pPr indent="0" fontAlgn="auto">
              <a:lnSpc>
                <a:spcPct val="100000"/>
              </a:lnSpc>
              <a:buClr>
                <a:srgbClr val="000000"/>
              </a:buClr>
              <a:buSzPct val="100000"/>
              <a:defRPr/>
            </a:pPr>
            <a:r>
              <a:rPr lang="ja-JP" altLang="en-US" sz="1660">
                <a:latin typeface="ＭＳ Ｐゴシック" panose="020B0600070205080204" pitchFamily="50" charset="-128"/>
                <a:ea typeface="ＭＳ Ｐゴシック" panose="020B0600070205080204" pitchFamily="50" charset="-128"/>
              </a:rPr>
              <a:t>⑧特殊栄養食品ステーションの設置期間、時間を明確にします。</a:t>
            </a:r>
            <a:endParaRPr lang="en-US" altLang="ja-JP" sz="1110">
              <a:latin typeface="ＭＳ Ｐゴシック" panose="020B0600070205080204" pitchFamily="50" charset="-128"/>
              <a:ea typeface="ＭＳ Ｐゴシック" panose="020B0600070205080204" pitchFamily="50" charset="-128"/>
            </a:endParaRPr>
          </a:p>
          <a:p>
            <a:pPr indent="0" fontAlgn="auto">
              <a:lnSpc>
                <a:spcPct val="100000"/>
              </a:lnSpc>
              <a:buClr>
                <a:srgbClr val="000000"/>
              </a:buClr>
              <a:buSzPct val="100000"/>
              <a:defRPr/>
            </a:pPr>
            <a:r>
              <a:rPr lang="ja-JP" altLang="en-US" sz="2215" b="1" u="sng">
                <a:latin typeface="ＭＳ Ｐゴシック" panose="020B0600070205080204" pitchFamily="50" charset="-128"/>
                <a:ea typeface="ＭＳ Ｐゴシック" panose="020B0600070205080204" pitchFamily="50" charset="-128"/>
              </a:rPr>
              <a:t>特殊栄養食品ステーションの活動終了</a:t>
            </a:r>
          </a:p>
          <a:p>
            <a:pPr marL="265113" indent="-265113" fontAlgn="auto">
              <a:lnSpc>
                <a:spcPct val="100000"/>
              </a:lnSpc>
              <a:buClr>
                <a:srgbClr val="000000"/>
              </a:buClr>
              <a:buSzPct val="100000"/>
              <a:defRPr/>
            </a:pPr>
            <a:r>
              <a:rPr lang="ja-JP" altLang="en-US" sz="1660">
                <a:latin typeface="ＭＳ Ｐゴシック" panose="020B0600070205080204" pitchFamily="50" charset="-128"/>
                <a:ea typeface="ＭＳ Ｐゴシック" panose="020B0600070205080204" pitchFamily="50" charset="-128"/>
              </a:rPr>
              <a:t>①活動終了に向けた、特殊栄養食品の引き継ぎ・追加・輸送の中止を検討します。</a:t>
            </a:r>
          </a:p>
          <a:p>
            <a:pPr marL="265113" indent="-265113" fontAlgn="auto">
              <a:lnSpc>
                <a:spcPct val="100000"/>
              </a:lnSpc>
              <a:buClr>
                <a:srgbClr val="000000"/>
              </a:buClr>
              <a:buSzPct val="100000"/>
              <a:defRPr/>
            </a:pPr>
            <a:r>
              <a:rPr lang="ja-JP" altLang="en-US" sz="1660">
                <a:latin typeface="ＭＳ Ｐゴシック" panose="020B0600070205080204" pitchFamily="50" charset="-128"/>
                <a:ea typeface="ＭＳ Ｐゴシック" panose="020B0600070205080204" pitchFamily="50" charset="-128"/>
              </a:rPr>
              <a:t>②最終在庫一覧と物品は、原則、被災県栄養士会で引き続き活用します。</a:t>
            </a:r>
            <a:endParaRPr lang="en-US" altLang="ja-JP" sz="1660">
              <a:latin typeface="ＭＳ Ｐゴシック" panose="020B0600070205080204" pitchFamily="50" charset="-128"/>
              <a:ea typeface="ＭＳ Ｐゴシック" panose="020B0600070205080204" pitchFamily="50" charset="-128"/>
            </a:endParaRPr>
          </a:p>
          <a:p>
            <a:pPr indent="0" fontAlgn="auto">
              <a:lnSpc>
                <a:spcPct val="100000"/>
              </a:lnSpc>
              <a:buClr>
                <a:srgbClr val="000000"/>
              </a:buClr>
              <a:buSzPct val="100000"/>
              <a:buFont typeface="Times New Roman" panose="02020603050405020304" pitchFamily="18" charset="0"/>
              <a:buNone/>
              <a:defRPr/>
            </a:pPr>
            <a:endParaRPr lang="en-US" altLang="ja-JP" sz="2215">
              <a:latin typeface="ＭＳ Ｐゴシック" panose="020B0600070205080204" pitchFamily="50" charset="-128"/>
              <a:ea typeface="ＭＳ Ｐゴシック" panose="020B0600070205080204" pitchFamily="50" charset="-128"/>
            </a:endParaRPr>
          </a:p>
        </p:txBody>
      </p:sp>
      <p:sp>
        <p:nvSpPr>
          <p:cNvPr id="8" name="タイトル 3">
            <a:extLst>
              <a:ext uri="{FF2B5EF4-FFF2-40B4-BE49-F238E27FC236}">
                <a16:creationId xmlns:a16="http://schemas.microsoft.com/office/drawing/2014/main" id="{7B5EF8B4-A0D7-F0C3-2E16-4CED959DCB73}"/>
              </a:ext>
            </a:extLst>
          </p:cNvPr>
          <p:cNvSpPr txBox="1">
            <a:spLocks/>
          </p:cNvSpPr>
          <p:nvPr/>
        </p:nvSpPr>
        <p:spPr>
          <a:xfrm>
            <a:off x="-4445" y="0"/>
            <a:ext cx="6858000" cy="1115616"/>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800" b="1">
                <a:solidFill>
                  <a:schemeClr val="bg1"/>
                </a:solidFill>
                <a:latin typeface="+mn-ea"/>
                <a:ea typeface="+mn-ea"/>
              </a:rPr>
              <a:t>　　　〇〇栄養士会　　</a:t>
            </a:r>
            <a:r>
              <a:rPr kumimoji="1" lang="ja-JP" altLang="en-US" sz="295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９　災害対策本部</a:t>
            </a:r>
            <a:endParaRPr kumimoji="1" lang="en-US" altLang="ja-JP" sz="295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a:p>
            <a:r>
              <a:rPr kumimoji="1" lang="ja-JP" altLang="en-US" sz="3325" b="1"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特殊栄養食品ステーション</a:t>
            </a:r>
            <a:endParaRPr lang="ja-JP" altLang="en-US" sz="3200" b="1">
              <a:solidFill>
                <a:schemeClr val="bg1"/>
              </a:solidFill>
              <a:latin typeface="+mn-ea"/>
              <a:ea typeface="+mn-ea"/>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3670579" y="149599"/>
            <a:ext cx="3574845" cy="533969"/>
          </a:xfrm>
          <a:prstGeom prst="rect">
            <a:avLst/>
          </a:prstGeom>
          <a:noFill/>
        </p:spPr>
        <p:txBody>
          <a:bodyPr wrap="square" rtlCol="0">
            <a:normAutofit fontScale="77500" lnSpcReduction="20000"/>
          </a:bodyPr>
          <a:lstStyle/>
          <a:p>
            <a:r>
              <a:rPr kumimoji="1" lang="ja-JP" altLang="en-US" sz="1660"/>
              <a:t>　</a:t>
            </a:r>
            <a:r>
              <a:rPr kumimoji="1" lang="ja-JP" altLang="en-US" sz="1660" b="1"/>
              <a:t>令和　　　</a:t>
            </a:r>
            <a:r>
              <a:rPr kumimoji="1" lang="ja-JP" altLang="en-US" sz="1475" b="1"/>
              <a:t>年　　　月　　　日　　　時　　　分</a:t>
            </a:r>
            <a:endParaRPr kumimoji="1" lang="en-US" altLang="ja-JP" sz="1475" b="1"/>
          </a:p>
          <a:p>
            <a:endParaRPr kumimoji="1" lang="en-US" altLang="ja-JP" sz="1475" b="1"/>
          </a:p>
          <a:p>
            <a:r>
              <a:rPr kumimoji="1" lang="ja-JP" altLang="en-US" sz="1475" b="1"/>
              <a:t>　　　県　　　　市　　　　町　　　災害発生対応</a:t>
            </a:r>
          </a:p>
        </p:txBody>
      </p:sp>
      <p:sp>
        <p:nvSpPr>
          <p:cNvPr id="11" name="テキスト ボックス 10"/>
          <p:cNvSpPr txBox="1"/>
          <p:nvPr/>
        </p:nvSpPr>
        <p:spPr>
          <a:xfrm>
            <a:off x="600607" y="2262454"/>
            <a:ext cx="3478642" cy="318770"/>
          </a:xfrm>
          <a:prstGeom prst="rect">
            <a:avLst/>
          </a:prstGeom>
          <a:noFill/>
          <a:ln>
            <a:noFill/>
          </a:ln>
        </p:spPr>
        <p:txBody>
          <a:bodyPr wrap="square" rtlCol="0">
            <a:spAutoFit/>
          </a:bodyPr>
          <a:lstStyle/>
          <a:p>
            <a:r>
              <a:rPr kumimoji="1" lang="ja-JP" altLang="en-US" sz="1475" b="1"/>
              <a:t>対応者：　会長　／　副会長　／（　　　　　）</a:t>
            </a:r>
          </a:p>
        </p:txBody>
      </p:sp>
      <p:sp>
        <p:nvSpPr>
          <p:cNvPr id="12" name="テキスト ボックス 11"/>
          <p:cNvSpPr txBox="1"/>
          <p:nvPr/>
        </p:nvSpPr>
        <p:spPr>
          <a:xfrm>
            <a:off x="3730613" y="799677"/>
            <a:ext cx="2653752" cy="774065"/>
          </a:xfrm>
          <a:prstGeom prst="rect">
            <a:avLst/>
          </a:prstGeom>
          <a:noFill/>
        </p:spPr>
        <p:txBody>
          <a:bodyPr wrap="square" rtlCol="0">
            <a:spAutoFit/>
          </a:bodyPr>
          <a:lstStyle/>
          <a:p>
            <a:r>
              <a:rPr kumimoji="1" lang="ja-JP" altLang="en-US" sz="1475" b="1"/>
              <a:t>日本栄養士会・災害対策本部</a:t>
            </a:r>
            <a:endParaRPr kumimoji="1" lang="en-US" altLang="ja-JP" sz="1475" b="1"/>
          </a:p>
          <a:p>
            <a:r>
              <a:rPr kumimoji="1" lang="ja-JP" altLang="en-US" sz="1475" b="1"/>
              <a:t>平日　</a:t>
            </a:r>
            <a:r>
              <a:rPr kumimoji="1" lang="en-US" altLang="ja-JP" sz="1475" b="1"/>
              <a:t>03-5425‐6555</a:t>
            </a:r>
            <a:r>
              <a:rPr kumimoji="1" lang="ja-JP" altLang="en-US" sz="1475" b="1"/>
              <a:t>（代）</a:t>
            </a:r>
            <a:endParaRPr kumimoji="1" lang="en-US" altLang="ja-JP" sz="1475" b="1"/>
          </a:p>
          <a:p>
            <a:r>
              <a:rPr kumimoji="1" lang="ja-JP" altLang="en-US" sz="1475" b="1"/>
              <a:t>休日　</a:t>
            </a:r>
          </a:p>
        </p:txBody>
      </p:sp>
      <p:sp>
        <p:nvSpPr>
          <p:cNvPr id="13" name="四角形: 角を丸くする 12"/>
          <p:cNvSpPr/>
          <p:nvPr/>
        </p:nvSpPr>
        <p:spPr bwMode="auto">
          <a:xfrm>
            <a:off x="3454555" y="86522"/>
            <a:ext cx="3306925" cy="650713"/>
          </a:xfrm>
          <a:prstGeom prst="round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20" name="テキスト ボックス 19"/>
          <p:cNvSpPr txBox="1"/>
          <p:nvPr/>
        </p:nvSpPr>
        <p:spPr>
          <a:xfrm>
            <a:off x="756182" y="5568788"/>
            <a:ext cx="4312920" cy="1001395"/>
          </a:xfrm>
          <a:prstGeom prst="rect">
            <a:avLst/>
          </a:prstGeom>
          <a:noFill/>
        </p:spPr>
        <p:txBody>
          <a:bodyPr wrap="square" rtlCol="0">
            <a:spAutoFit/>
          </a:bodyPr>
          <a:lstStyle/>
          <a:p>
            <a:r>
              <a:rPr kumimoji="1" lang="ja-JP" altLang="en-US" sz="1475" b="1">
                <a:latin typeface="ＭＳ ゴシック" panose="020B0609070205080204" charset="-128"/>
                <a:ea typeface="ＭＳ ゴシック" panose="020B0609070205080204" charset="-128"/>
              </a:rPr>
              <a:t>□県栄確保人数（ﾘｰﾀﾞｰ　　人、ｽﾀｯﾌ　　人）</a:t>
            </a:r>
          </a:p>
          <a:p>
            <a:r>
              <a:rPr kumimoji="1" lang="ja-JP" altLang="en-US" sz="1475" b="1">
                <a:latin typeface="ＭＳ ゴシック" panose="020B0609070205080204" charset="-128"/>
                <a:ea typeface="ＭＳ ゴシック" panose="020B0609070205080204" charset="-128"/>
              </a:rPr>
              <a:t>□不足人員（ﾘｰﾀﾞｰ　　人、ｽﾀｯﾌ　　　人）</a:t>
            </a:r>
            <a:endParaRPr kumimoji="1" lang="en-US" altLang="ja-JP" sz="1475" b="1"/>
          </a:p>
          <a:p>
            <a:r>
              <a:rPr kumimoji="1" lang="en-US" altLang="ja-JP" sz="1475" b="1">
                <a:solidFill>
                  <a:srgbClr val="FF0000"/>
                </a:solidFill>
                <a:latin typeface="ＭＳ ゴシック" panose="020B0609070205080204" charset="-128"/>
                <a:ea typeface="ＭＳ ゴシック" panose="020B0609070205080204" charset="-128"/>
              </a:rPr>
              <a:t>□</a:t>
            </a:r>
            <a:r>
              <a:rPr kumimoji="1" lang="ja-JP" altLang="en-US" sz="1475" b="1">
                <a:solidFill>
                  <a:srgbClr val="FF0000"/>
                </a:solidFill>
                <a:latin typeface="ＭＳ ゴシック" panose="020B0609070205080204" charset="-128"/>
                <a:ea typeface="ＭＳ ゴシック" panose="020B0609070205080204" charset="-128"/>
              </a:rPr>
              <a:t>派遣要請（ﾘｰﾀﾞｰ　　人）</a:t>
            </a:r>
          </a:p>
          <a:p>
            <a:endParaRPr kumimoji="1" lang="ja-JP" altLang="en-US" sz="1475" b="1">
              <a:solidFill>
                <a:srgbClr val="FF0000"/>
              </a:solidFill>
              <a:latin typeface="ＭＳ ゴシック" panose="020B0609070205080204" charset="-128"/>
              <a:ea typeface="ＭＳ ゴシック" panose="020B0609070205080204" charset="-128"/>
            </a:endParaRPr>
          </a:p>
        </p:txBody>
      </p:sp>
      <p:sp>
        <p:nvSpPr>
          <p:cNvPr id="21" name="テキスト ボックス 20"/>
          <p:cNvSpPr txBox="1"/>
          <p:nvPr/>
        </p:nvSpPr>
        <p:spPr>
          <a:xfrm>
            <a:off x="600607" y="4967443"/>
            <a:ext cx="4468495" cy="601345"/>
          </a:xfrm>
          <a:prstGeom prst="rect">
            <a:avLst/>
          </a:prstGeom>
          <a:noFill/>
        </p:spPr>
        <p:txBody>
          <a:bodyPr wrap="square" rtlCol="0">
            <a:spAutoFit/>
          </a:bodyPr>
          <a:lstStyle/>
          <a:p>
            <a:r>
              <a:rPr kumimoji="1" lang="ja-JP" altLang="en-US" sz="1660" b="1">
                <a:solidFill>
                  <a:srgbClr val="FF0000"/>
                </a:solidFill>
              </a:rPr>
              <a:t>２　県栄ＪＤＡ－ＤＡＴ支援活動の体制決定</a:t>
            </a:r>
          </a:p>
          <a:p>
            <a:r>
              <a:rPr kumimoji="1" lang="ja-JP" altLang="en-US" sz="1660" b="1">
                <a:solidFill>
                  <a:srgbClr val="FF0000"/>
                </a:solidFill>
              </a:rPr>
              <a:t>　</a:t>
            </a:r>
            <a:r>
              <a:rPr kumimoji="1" lang="ja-JP" altLang="en-US" sz="1660" b="1" u="sng">
                <a:solidFill>
                  <a:srgbClr val="FF0000"/>
                </a:solidFill>
              </a:rPr>
              <a:t>　　　月　　　日　</a:t>
            </a:r>
            <a:r>
              <a:rPr kumimoji="1" lang="ja-JP" altLang="en-US" sz="1475" b="1" u="sng">
                <a:solidFill>
                  <a:srgbClr val="FF0000"/>
                </a:solidFill>
              </a:rPr>
              <a:t>　　　時　　　分</a:t>
            </a:r>
          </a:p>
        </p:txBody>
      </p:sp>
      <p:sp>
        <p:nvSpPr>
          <p:cNvPr id="17" name="テキスト ボックス 16"/>
          <p:cNvSpPr txBox="1"/>
          <p:nvPr/>
        </p:nvSpPr>
        <p:spPr>
          <a:xfrm>
            <a:off x="564413" y="7937337"/>
            <a:ext cx="4312920" cy="319318"/>
          </a:xfrm>
          <a:prstGeom prst="rect">
            <a:avLst/>
          </a:prstGeom>
          <a:noFill/>
        </p:spPr>
        <p:txBody>
          <a:bodyPr wrap="square" rtlCol="0">
            <a:spAutoFit/>
          </a:bodyPr>
          <a:lstStyle/>
          <a:p>
            <a:r>
              <a:rPr kumimoji="1" lang="ja-JP" altLang="en-US" sz="1475" b="1">
                <a:solidFill>
                  <a:srgbClr val="FF0000"/>
                </a:solidFill>
              </a:rPr>
              <a:t>４　特殊栄養食品ｽﾃｰｼｮﾝ管理運営、サテライト設置</a:t>
            </a:r>
            <a:r>
              <a:rPr kumimoji="1" lang="ja-JP" altLang="en-US" sz="1475" u="sng">
                <a:solidFill>
                  <a:srgbClr val="FF0000"/>
                </a:solidFill>
              </a:rPr>
              <a:t>　　　</a:t>
            </a:r>
            <a:endParaRPr kumimoji="1" lang="en-US" altLang="ja-JP" sz="1475" u="sng">
              <a:solidFill>
                <a:srgbClr val="FF0000"/>
              </a:solidFill>
            </a:endParaRPr>
          </a:p>
        </p:txBody>
      </p:sp>
      <p:sp>
        <p:nvSpPr>
          <p:cNvPr id="22" name="テキスト ボックス 21"/>
          <p:cNvSpPr txBox="1"/>
          <p:nvPr/>
        </p:nvSpPr>
        <p:spPr>
          <a:xfrm>
            <a:off x="735862" y="8242138"/>
            <a:ext cx="4555490" cy="774065"/>
          </a:xfrm>
          <a:prstGeom prst="rect">
            <a:avLst/>
          </a:prstGeom>
          <a:noFill/>
        </p:spPr>
        <p:txBody>
          <a:bodyPr wrap="square" rtlCol="0">
            <a:spAutoFit/>
          </a:bodyPr>
          <a:lstStyle/>
          <a:p>
            <a:r>
              <a:rPr kumimoji="1" lang="ja-JP" altLang="en-US" sz="1475" b="1">
                <a:latin typeface="ＭＳ ゴシック" panose="020B0609070205080204" charset="-128"/>
                <a:ea typeface="ＭＳ ゴシック" panose="020B0609070205080204" charset="-128"/>
              </a:rPr>
              <a:t>①□●●</a:t>
            </a:r>
            <a:r>
              <a:rPr kumimoji="1" lang="ja-JP" altLang="en-US" sz="1475" b="1"/>
              <a:t>県栄養士会事務局</a:t>
            </a:r>
            <a:endParaRPr kumimoji="1" lang="en-US" altLang="ja-JP" sz="1475" b="1"/>
          </a:p>
          <a:p>
            <a:r>
              <a:rPr kumimoji="1" lang="ja-JP" altLang="en-US" sz="1475" b="1"/>
              <a:t>②</a:t>
            </a:r>
            <a:r>
              <a:rPr kumimoji="1" lang="ja-JP" altLang="en-US" sz="1475" b="1">
                <a:latin typeface="ＭＳ ゴシック" panose="020B0609070205080204" charset="-128"/>
                <a:ea typeface="ＭＳ ゴシック" panose="020B0609070205080204" charset="-128"/>
              </a:rPr>
              <a:t>□</a:t>
            </a:r>
            <a:r>
              <a:rPr kumimoji="1" lang="ja-JP" altLang="en-US" sz="1475" b="1"/>
              <a:t>　　　　　市町村特殊栄養食品ｽﾃｰｼｮﾝ</a:t>
            </a:r>
            <a:endParaRPr kumimoji="1" lang="en-US" altLang="ja-JP" sz="1475" b="1"/>
          </a:p>
          <a:p>
            <a:r>
              <a:rPr kumimoji="1" lang="ja-JP" altLang="en-US" sz="1475" b="1">
                <a:latin typeface="ＭＳ ゴシック" panose="020B0609070205080204" charset="-128"/>
                <a:ea typeface="ＭＳ ゴシック" panose="020B0609070205080204" charset="-128"/>
              </a:rPr>
              <a:t>③□</a:t>
            </a:r>
            <a:r>
              <a:rPr kumimoji="1" lang="ja-JP" altLang="en-US" sz="1475" b="1"/>
              <a:t>　　　　　市町村特殊栄養食品ｽﾃｰｼｮﾝ</a:t>
            </a:r>
          </a:p>
        </p:txBody>
      </p:sp>
      <p:sp>
        <p:nvSpPr>
          <p:cNvPr id="23" name="テキスト ボックス 22"/>
          <p:cNvSpPr txBox="1"/>
          <p:nvPr/>
        </p:nvSpPr>
        <p:spPr>
          <a:xfrm>
            <a:off x="615212" y="1619672"/>
            <a:ext cx="3992245" cy="574040"/>
          </a:xfrm>
          <a:prstGeom prst="rect">
            <a:avLst/>
          </a:prstGeom>
          <a:noFill/>
        </p:spPr>
        <p:txBody>
          <a:bodyPr wrap="square" rtlCol="0">
            <a:spAutoFit/>
          </a:bodyPr>
          <a:lstStyle/>
          <a:p>
            <a:r>
              <a:rPr kumimoji="1" lang="ja-JP" altLang="en-US" sz="1660" b="1">
                <a:solidFill>
                  <a:srgbClr val="FF0000"/>
                </a:solidFill>
              </a:rPr>
              <a:t>１　栄養・食支援活動の方針及び体制決定</a:t>
            </a:r>
            <a:r>
              <a:rPr kumimoji="1" lang="ja-JP" altLang="en-US" sz="1400" b="1">
                <a:solidFill>
                  <a:srgbClr val="FF0000"/>
                </a:solidFill>
                <a:uFillTx/>
              </a:rPr>
              <a:t>　　</a:t>
            </a:r>
            <a:r>
              <a:rPr kumimoji="1" lang="ja-JP" altLang="en-US" sz="1475" b="1" u="sng">
                <a:solidFill>
                  <a:srgbClr val="FF0000"/>
                </a:solidFill>
              </a:rPr>
              <a:t>　　　　　　　　　　</a:t>
            </a:r>
          </a:p>
          <a:p>
            <a:r>
              <a:rPr kumimoji="1" lang="ja-JP" altLang="en-US" sz="1475" b="1" u="sng">
                <a:solidFill>
                  <a:srgbClr val="FF0000"/>
                </a:solidFill>
              </a:rPr>
              <a:t>　　　月　　　　日　　　時　　　分　　　　　　　　</a:t>
            </a:r>
            <a:endParaRPr kumimoji="1" lang="ja-JP" altLang="en-US" sz="1475" u="sng">
              <a:solidFill>
                <a:srgbClr val="FF0000"/>
              </a:solidFill>
            </a:endParaRPr>
          </a:p>
        </p:txBody>
      </p:sp>
      <p:sp>
        <p:nvSpPr>
          <p:cNvPr id="9" name="正方形/長方形 8"/>
          <p:cNvSpPr/>
          <p:nvPr/>
        </p:nvSpPr>
        <p:spPr bwMode="auto">
          <a:xfrm>
            <a:off x="629234" y="1663675"/>
            <a:ext cx="4104124" cy="2875915"/>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10" name="正方形/長方形 9"/>
          <p:cNvSpPr/>
          <p:nvPr/>
        </p:nvSpPr>
        <p:spPr bwMode="auto">
          <a:xfrm>
            <a:off x="601249" y="4967226"/>
            <a:ext cx="4162881" cy="1373505"/>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24" name="テキスト ボックス 23"/>
          <p:cNvSpPr txBox="1"/>
          <p:nvPr/>
        </p:nvSpPr>
        <p:spPr>
          <a:xfrm>
            <a:off x="674152" y="737587"/>
            <a:ext cx="2879239" cy="774065"/>
          </a:xfrm>
          <a:prstGeom prst="rect">
            <a:avLst/>
          </a:prstGeom>
          <a:noFill/>
        </p:spPr>
        <p:txBody>
          <a:bodyPr wrap="square" rtlCol="0">
            <a:spAutoFit/>
          </a:bodyPr>
          <a:lstStyle/>
          <a:p>
            <a:r>
              <a:rPr kumimoji="1" lang="ja-JP" altLang="en-US" sz="1475" b="1"/>
              <a:t>●●県栄養士会</a:t>
            </a:r>
            <a:endParaRPr kumimoji="1" lang="en-US" altLang="ja-JP" sz="1475" b="1"/>
          </a:p>
          <a:p>
            <a:r>
              <a:rPr kumimoji="1" lang="ja-JP" altLang="en-US" sz="1475" b="1"/>
              <a:t>平日　</a:t>
            </a:r>
            <a:endParaRPr kumimoji="1" lang="en-US" altLang="ja-JP" sz="1475" b="1"/>
          </a:p>
          <a:p>
            <a:r>
              <a:rPr kumimoji="1" lang="ja-JP" altLang="en-US" sz="1475" b="1"/>
              <a:t>休日　</a:t>
            </a:r>
          </a:p>
        </p:txBody>
      </p:sp>
      <p:sp>
        <p:nvSpPr>
          <p:cNvPr id="25" name="矢印: 下 24"/>
          <p:cNvSpPr/>
          <p:nvPr/>
        </p:nvSpPr>
        <p:spPr bwMode="auto">
          <a:xfrm>
            <a:off x="1317263" y="4594140"/>
            <a:ext cx="1121942" cy="357898"/>
          </a:xfrm>
          <a:prstGeom prst="downArrow">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26" name="正方形/長方形 25"/>
          <p:cNvSpPr/>
          <p:nvPr/>
        </p:nvSpPr>
        <p:spPr bwMode="auto">
          <a:xfrm>
            <a:off x="615213" y="7937338"/>
            <a:ext cx="4141572" cy="1120140"/>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1" name="正方形/長方形 30"/>
          <p:cNvSpPr/>
          <p:nvPr/>
        </p:nvSpPr>
        <p:spPr bwMode="auto">
          <a:xfrm>
            <a:off x="623417" y="799677"/>
            <a:ext cx="2857797" cy="798557"/>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2" name="正方形/長方形 31"/>
          <p:cNvSpPr/>
          <p:nvPr/>
        </p:nvSpPr>
        <p:spPr bwMode="auto">
          <a:xfrm>
            <a:off x="3629226" y="774639"/>
            <a:ext cx="2857797" cy="798557"/>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3" name="矢印: 下 32"/>
          <p:cNvSpPr/>
          <p:nvPr/>
        </p:nvSpPr>
        <p:spPr bwMode="auto">
          <a:xfrm>
            <a:off x="1317262" y="6374342"/>
            <a:ext cx="1121942" cy="357898"/>
          </a:xfrm>
          <a:prstGeom prst="downArrow">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9" name="矢印: 右 38"/>
          <p:cNvSpPr/>
          <p:nvPr/>
        </p:nvSpPr>
        <p:spPr bwMode="auto">
          <a:xfrm rot="10800000">
            <a:off x="4788018" y="6708139"/>
            <a:ext cx="1577221" cy="1099185"/>
          </a:xfrm>
          <a:prstGeom prst="rightArrow">
            <a:avLst>
              <a:gd name="adj1" fmla="val 50000"/>
              <a:gd name="adj2" fmla="val 27671"/>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41" name="正方形/長方形 40"/>
          <p:cNvSpPr/>
          <p:nvPr/>
        </p:nvSpPr>
        <p:spPr>
          <a:xfrm>
            <a:off x="4946012" y="7008813"/>
            <a:ext cx="1627505" cy="546100"/>
          </a:xfrm>
          <a:prstGeom prst="rect">
            <a:avLst/>
          </a:prstGeom>
        </p:spPr>
        <p:txBody>
          <a:bodyPr wrap="square">
            <a:spAutoFit/>
          </a:bodyPr>
          <a:lstStyle/>
          <a:p>
            <a:r>
              <a:rPr kumimoji="1" lang="en-US" altLang="ja-JP" sz="1475" b="1" u="sng">
                <a:solidFill>
                  <a:srgbClr val="FF0000"/>
                </a:solidFill>
              </a:rPr>
              <a:t>JDA-DAT</a:t>
            </a:r>
            <a:r>
              <a:rPr kumimoji="1" lang="ja-JP" altLang="en-US" sz="1475" b="1" u="sng">
                <a:solidFill>
                  <a:srgbClr val="FF0000"/>
                </a:solidFill>
              </a:rPr>
              <a:t>派遣</a:t>
            </a:r>
          </a:p>
          <a:p>
            <a:r>
              <a:rPr kumimoji="1" lang="ja-JP" altLang="en-US" sz="1475" b="1" u="sng">
                <a:solidFill>
                  <a:srgbClr val="FF0000"/>
                </a:solidFill>
              </a:rPr>
              <a:t>　　／　　時　分</a:t>
            </a:r>
          </a:p>
        </p:txBody>
      </p:sp>
      <p:sp>
        <p:nvSpPr>
          <p:cNvPr id="3079" name="正方形/長方形 10"/>
          <p:cNvSpPr>
            <a:spLocks noChangeArrowheads="1"/>
          </p:cNvSpPr>
          <p:nvPr/>
        </p:nvSpPr>
        <p:spPr bwMode="auto">
          <a:xfrm>
            <a:off x="623417" y="130492"/>
            <a:ext cx="2780030" cy="455295"/>
          </a:xfrm>
          <a:prstGeom prst="rect">
            <a:avLst/>
          </a:prstGeom>
          <a:solidFill>
            <a:srgbClr val="002060"/>
          </a:solidFill>
          <a:ln>
            <a:noFill/>
          </a:ln>
          <a:extLst>
            <a:ext uri="{91240B29-F687-4F45-9708-019B960494DF}">
              <a14:hiddenLine xmlns:a14="http://schemas.microsoft.com/office/drawing/2010/main" w="9525">
                <a:solidFill>
                  <a:srgbClr val="000000"/>
                </a:solidFill>
                <a:round/>
              </a14:hiddenLine>
            </a:ext>
          </a:extLst>
        </p:spPr>
        <p:txBody>
          <a:bodyPr/>
          <a:lstStyle/>
          <a:p>
            <a:pPr eaLnBrk="1">
              <a:lnSpc>
                <a:spcPct val="93000"/>
              </a:lnSpc>
              <a:buClr>
                <a:srgbClr val="000000"/>
              </a:buClr>
              <a:buSzPct val="100000"/>
              <a:buFont typeface="Times New Roman" panose="02020603050405020304" pitchFamily="18" charset="0"/>
              <a:buNone/>
            </a:pPr>
            <a:r>
              <a:rPr lang="ja-JP" altLang="en-US" sz="2400" b="1" u="sng">
                <a:solidFill>
                  <a:schemeClr val="bg1"/>
                </a:solidFill>
                <a:latin typeface="ＭＳ Ｐゴシック" panose="020B0600070205080204" pitchFamily="50" charset="-128"/>
                <a:ea typeface="ＭＳ Ｐゴシック" panose="020B0600070205080204" pitchFamily="50" charset="-128"/>
              </a:rPr>
              <a:t>９　</a:t>
            </a:r>
            <a:r>
              <a:rPr lang="ja-JP" altLang="en-US" b="1" u="sng">
                <a:solidFill>
                  <a:schemeClr val="bg1"/>
                </a:solidFill>
                <a:latin typeface="ＭＳ Ｐゴシック" panose="020B0600070205080204" pitchFamily="50" charset="-128"/>
                <a:ea typeface="ＭＳ Ｐゴシック" panose="020B0600070205080204" pitchFamily="50" charset="-128"/>
              </a:rPr>
              <a:t>特殊栄養食品ｽﾃ</a:t>
            </a:r>
            <a:r>
              <a:rPr lang="en-US" altLang="ja-JP" b="1" u="sng">
                <a:solidFill>
                  <a:schemeClr val="bg1"/>
                </a:solidFill>
                <a:latin typeface="ＭＳ Ｐゴシック" panose="020B0600070205080204" pitchFamily="50" charset="-128"/>
                <a:ea typeface="ＭＳ Ｐゴシック" panose="020B0600070205080204" pitchFamily="50" charset="-128"/>
              </a:rPr>
              <a:t>-</a:t>
            </a:r>
            <a:r>
              <a:rPr lang="ja-JP" altLang="en-US" b="1" u="sng">
                <a:solidFill>
                  <a:schemeClr val="bg1"/>
                </a:solidFill>
                <a:latin typeface="ＭＳ Ｐゴシック" panose="020B0600070205080204" pitchFamily="50" charset="-128"/>
                <a:ea typeface="ＭＳ Ｐゴシック" panose="020B0600070205080204" pitchFamily="50" charset="-128"/>
              </a:rPr>
              <a:t>ｼｮﾝ</a:t>
            </a:r>
          </a:p>
        </p:txBody>
      </p:sp>
      <p:sp>
        <p:nvSpPr>
          <p:cNvPr id="3" name="左右矢印 2"/>
          <p:cNvSpPr/>
          <p:nvPr/>
        </p:nvSpPr>
        <p:spPr>
          <a:xfrm>
            <a:off x="4771572" y="2334259"/>
            <a:ext cx="1537748" cy="1773555"/>
          </a:xfrm>
          <a:prstGeom prst="leftRightArrow">
            <a:avLst>
              <a:gd name="adj1" fmla="val 72789"/>
              <a:gd name="adj2" fmla="val 22648"/>
            </a:avLst>
          </a:prstGeom>
          <a:ln w="31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4" name="テキスト ボックス 34"/>
          <p:cNvSpPr txBox="1"/>
          <p:nvPr/>
        </p:nvSpPr>
        <p:spPr>
          <a:xfrm>
            <a:off x="4957911" y="2754320"/>
            <a:ext cx="1495425" cy="954107"/>
          </a:xfrm>
          <a:prstGeom prst="rect">
            <a:avLst/>
          </a:prstGeom>
          <a:noFill/>
        </p:spPr>
        <p:txBody>
          <a:bodyPr wrap="square" rtlCol="0">
            <a:spAutoFit/>
          </a:bodyPr>
          <a:lstStyle/>
          <a:p>
            <a:r>
              <a:rPr kumimoji="1" lang="ja-JP" altLang="en-US" sz="1400" b="1">
                <a:solidFill>
                  <a:srgbClr val="FF0000"/>
                </a:solidFill>
              </a:rPr>
              <a:t>日栄災害対策</a:t>
            </a:r>
            <a:endParaRPr kumimoji="1" lang="en-US" altLang="ja-JP" sz="1400" b="1">
              <a:solidFill>
                <a:srgbClr val="FF0000"/>
              </a:solidFill>
            </a:endParaRPr>
          </a:p>
          <a:p>
            <a:r>
              <a:rPr kumimoji="1" lang="ja-JP" altLang="en-US" sz="1400" b="1">
                <a:solidFill>
                  <a:srgbClr val="FF0000"/>
                </a:solidFill>
              </a:rPr>
              <a:t>本部と調整</a:t>
            </a:r>
            <a:endParaRPr kumimoji="1" lang="en-US" altLang="ja-JP" sz="1400" b="1">
              <a:solidFill>
                <a:srgbClr val="FF0000"/>
              </a:solidFill>
            </a:endParaRPr>
          </a:p>
          <a:p>
            <a:r>
              <a:rPr kumimoji="1" lang="ja-JP" altLang="en-US" sz="1400" b="1" u="sng">
                <a:solidFill>
                  <a:srgbClr val="FF0000"/>
                </a:solidFill>
              </a:rPr>
              <a:t>　　　月　　　日　　　　　</a:t>
            </a:r>
          </a:p>
          <a:p>
            <a:r>
              <a:rPr kumimoji="1" lang="ja-JP" altLang="en-US" sz="1400" b="1" u="sng">
                <a:solidFill>
                  <a:srgbClr val="FF0000"/>
                </a:solidFill>
              </a:rPr>
              <a:t>　　　時　　　分</a:t>
            </a:r>
            <a:r>
              <a:rPr kumimoji="1" lang="ja-JP" altLang="en-US" sz="1400" b="1" u="sng">
                <a:solidFill>
                  <a:srgbClr val="FF0000"/>
                </a:solidFill>
                <a:uFillTx/>
              </a:rPr>
              <a:t>　　　</a:t>
            </a:r>
            <a:r>
              <a:rPr kumimoji="1" lang="ja-JP" altLang="en-US" sz="1400" b="1">
                <a:solidFill>
                  <a:srgbClr val="FF0000"/>
                </a:solidFill>
              </a:rPr>
              <a:t>　</a:t>
            </a:r>
            <a:r>
              <a:rPr kumimoji="1" lang="ja-JP" altLang="en-US" sz="1400" b="1" u="sng">
                <a:solidFill>
                  <a:srgbClr val="FF0000"/>
                </a:solidFill>
              </a:rPr>
              <a:t>　　　　</a:t>
            </a:r>
          </a:p>
        </p:txBody>
      </p:sp>
      <p:sp>
        <p:nvSpPr>
          <p:cNvPr id="5" name="正方形/長方形 31"/>
          <p:cNvSpPr/>
          <p:nvPr/>
        </p:nvSpPr>
        <p:spPr bwMode="auto">
          <a:xfrm>
            <a:off x="6365240" y="2652395"/>
            <a:ext cx="396240" cy="5524500"/>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r>
              <a:rPr kumimoji="0" lang="ja-JP" altLang="en-US" sz="1660" b="0" i="0" u="none" strike="noStrike" cap="none" normalizeH="0" baseline="0">
                <a:ln>
                  <a:noFill/>
                </a:ln>
                <a:effectLst/>
                <a:latin typeface="Arial" panose="020B0604020202020204" pitchFamily="34" charset="0"/>
              </a:rPr>
              <a:t>日本栄養士会災害対策本部</a:t>
            </a:r>
          </a:p>
        </p:txBody>
      </p:sp>
      <p:sp>
        <p:nvSpPr>
          <p:cNvPr id="7" name="テキスト ボックス 19"/>
          <p:cNvSpPr txBox="1"/>
          <p:nvPr/>
        </p:nvSpPr>
        <p:spPr>
          <a:xfrm>
            <a:off x="715852" y="2683695"/>
            <a:ext cx="4087510" cy="1911985"/>
          </a:xfrm>
          <a:prstGeom prst="rect">
            <a:avLst/>
          </a:prstGeom>
          <a:noFill/>
        </p:spPr>
        <p:txBody>
          <a:bodyPr wrap="square" rtlCol="0">
            <a:spAutoFit/>
          </a:bodyPr>
          <a:lstStyle/>
          <a:p>
            <a:r>
              <a:rPr kumimoji="1" lang="ja-JP" altLang="en-US" sz="1475" b="1">
                <a:latin typeface="ＭＳ ゴシック" panose="020B0609070205080204" charset="-128"/>
                <a:ea typeface="ＭＳ ゴシック" panose="020B0609070205080204" charset="-128"/>
              </a:rPr>
              <a:t>□活動方針</a:t>
            </a:r>
          </a:p>
          <a:p>
            <a:endParaRPr kumimoji="1" lang="ja-JP" altLang="en-US" sz="1475" b="1">
              <a:latin typeface="ＭＳ ゴシック" panose="020B0609070205080204" charset="-128"/>
              <a:ea typeface="ＭＳ ゴシック" panose="020B0609070205080204" charset="-128"/>
            </a:endParaRPr>
          </a:p>
          <a:p>
            <a:endParaRPr kumimoji="1" lang="ja-JP" altLang="en-US" sz="1475" b="1">
              <a:latin typeface="ＭＳ ゴシック" panose="020B0609070205080204" charset="-128"/>
              <a:ea typeface="ＭＳ ゴシック" panose="020B0609070205080204" charset="-128"/>
            </a:endParaRPr>
          </a:p>
          <a:p>
            <a:r>
              <a:rPr kumimoji="1" lang="ja-JP" altLang="en-US" sz="1475" b="1">
                <a:latin typeface="ＭＳ ゴシック" panose="020B0609070205080204" charset="-128"/>
                <a:ea typeface="ＭＳ ゴシック" panose="020B0609070205080204" charset="-128"/>
              </a:rPr>
              <a:t>□活動期間（　　月　　日～　　月　　日）</a:t>
            </a:r>
          </a:p>
          <a:p>
            <a:r>
              <a:rPr kumimoji="1" lang="ja-JP" altLang="en-US" sz="1475" b="1">
                <a:latin typeface="ＭＳ ゴシック" panose="020B0609070205080204" charset="-128"/>
                <a:ea typeface="ＭＳ ゴシック" panose="020B0609070205080204" charset="-128"/>
              </a:rPr>
              <a:t>□活動チーム数（　　　ﾁｰﾑ）</a:t>
            </a:r>
          </a:p>
          <a:p>
            <a:r>
              <a:rPr kumimoji="1" lang="ja-JP" altLang="en-US" sz="1475" b="1">
                <a:latin typeface="ＭＳ ゴシック" panose="020B0609070205080204" charset="-128"/>
                <a:ea typeface="ＭＳ ゴシック" panose="020B0609070205080204" charset="-128"/>
              </a:rPr>
              <a:t>□必要人員（ﾘｰﾀﾞｰ　　　人、ｽﾀｯﾌ　　　人）</a:t>
            </a:r>
            <a:endParaRPr kumimoji="1" lang="en-US" altLang="ja-JP" sz="1475" b="1"/>
          </a:p>
          <a:p>
            <a:r>
              <a:rPr kumimoji="1" lang="ja-JP" altLang="en-US" sz="1475" b="1">
                <a:latin typeface="ＭＳ ゴシック" panose="020B0609070205080204" charset="-128"/>
                <a:ea typeface="ＭＳ ゴシック" panose="020B0609070205080204" charset="-128"/>
              </a:rPr>
              <a:t>□活動内容</a:t>
            </a:r>
          </a:p>
          <a:p>
            <a:endParaRPr kumimoji="1" lang="ja-JP" altLang="en-US" sz="1475" b="1"/>
          </a:p>
        </p:txBody>
      </p:sp>
      <p:sp>
        <p:nvSpPr>
          <p:cNvPr id="14" name="矢印: 右 38"/>
          <p:cNvSpPr/>
          <p:nvPr/>
        </p:nvSpPr>
        <p:spPr bwMode="auto">
          <a:xfrm>
            <a:off x="4788016" y="4952365"/>
            <a:ext cx="1553093" cy="1389380"/>
          </a:xfrm>
          <a:prstGeom prst="rightArrow">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15" name="正方形/長方形 40"/>
          <p:cNvSpPr/>
          <p:nvPr/>
        </p:nvSpPr>
        <p:spPr>
          <a:xfrm>
            <a:off x="4701146" y="5374005"/>
            <a:ext cx="1750963" cy="546100"/>
          </a:xfrm>
          <a:prstGeom prst="rect">
            <a:avLst/>
          </a:prstGeom>
        </p:spPr>
        <p:txBody>
          <a:bodyPr wrap="square">
            <a:spAutoFit/>
          </a:bodyPr>
          <a:lstStyle/>
          <a:p>
            <a:r>
              <a:rPr kumimoji="1" lang="ja-JP" altLang="en-US" sz="1475" b="1">
                <a:solidFill>
                  <a:srgbClr val="FF0000"/>
                </a:solidFill>
              </a:rPr>
              <a:t>日栄へ派遣要請</a:t>
            </a:r>
            <a:endParaRPr kumimoji="1" lang="en-US" altLang="ja-JP" sz="1475" b="1">
              <a:solidFill>
                <a:srgbClr val="FF0000"/>
              </a:solidFill>
            </a:endParaRPr>
          </a:p>
          <a:p>
            <a:r>
              <a:rPr kumimoji="1" lang="ja-JP" altLang="en-US" sz="1475" b="1" u="sng">
                <a:solidFill>
                  <a:srgbClr val="FF0000"/>
                </a:solidFill>
              </a:rPr>
              <a:t>　　／　　時　　分</a:t>
            </a:r>
          </a:p>
        </p:txBody>
      </p:sp>
      <p:sp>
        <p:nvSpPr>
          <p:cNvPr id="16" name="正方形/長方形 25"/>
          <p:cNvSpPr/>
          <p:nvPr/>
        </p:nvSpPr>
        <p:spPr bwMode="auto">
          <a:xfrm>
            <a:off x="600607" y="6764228"/>
            <a:ext cx="4156178" cy="1120140"/>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18" name="テキスト ボックス 20"/>
          <p:cNvSpPr txBox="1"/>
          <p:nvPr/>
        </p:nvSpPr>
        <p:spPr>
          <a:xfrm>
            <a:off x="564412" y="6895673"/>
            <a:ext cx="4192373" cy="856615"/>
          </a:xfrm>
          <a:prstGeom prst="rect">
            <a:avLst/>
          </a:prstGeom>
          <a:noFill/>
        </p:spPr>
        <p:txBody>
          <a:bodyPr wrap="square" rtlCol="0">
            <a:spAutoFit/>
          </a:bodyPr>
          <a:lstStyle/>
          <a:p>
            <a:pPr algn="dist"/>
            <a:r>
              <a:rPr kumimoji="1" lang="ja-JP" altLang="en-US" sz="1660" b="1">
                <a:solidFill>
                  <a:srgbClr val="FF0000"/>
                </a:solidFill>
              </a:rPr>
              <a:t>３派遣ＪＤＡ－ＤＡＴﾘｰﾀﾞｰ到着、活動指示</a:t>
            </a:r>
          </a:p>
          <a:p>
            <a:pPr algn="l"/>
            <a:r>
              <a:rPr kumimoji="1" lang="ja-JP" altLang="en-US" sz="1660" b="1">
                <a:solidFill>
                  <a:srgbClr val="FF0000"/>
                </a:solidFill>
              </a:rPr>
              <a:t>　</a:t>
            </a:r>
            <a:r>
              <a:rPr kumimoji="1" lang="ja-JP" altLang="en-US" sz="1660" b="1" u="sng">
                <a:solidFill>
                  <a:srgbClr val="FF0000"/>
                </a:solidFill>
              </a:rPr>
              <a:t>　　月　　　日　　　時　　　分</a:t>
            </a:r>
            <a:r>
              <a:rPr kumimoji="1" lang="ja-JP" altLang="en-US" sz="1660" b="1">
                <a:solidFill>
                  <a:srgbClr val="FF0000"/>
                </a:solidFill>
              </a:rPr>
              <a:t>　</a:t>
            </a:r>
          </a:p>
          <a:p>
            <a:pPr algn="l"/>
            <a:r>
              <a:rPr kumimoji="1" lang="ja-JP" altLang="en-US" sz="1660" b="1">
                <a:solidFill>
                  <a:srgbClr val="FF0000"/>
                </a:solidFill>
              </a:rPr>
              <a:t>　　</a:t>
            </a:r>
            <a:r>
              <a:rPr lang="ja-JP" altLang="en-US" sz="1475" b="1">
                <a:latin typeface="ＭＳ ゴシック" panose="020B0609070205080204" charset="-128"/>
                <a:ea typeface="ＭＳ ゴシック" panose="020B0609070205080204" charset="-128"/>
                <a:sym typeface="+mn-ea"/>
              </a:rPr>
              <a:t>□派遣人員（ﾘｰﾀﾞｰ　　人、ｽﾀｯﾌ　　　人）</a:t>
            </a:r>
            <a:endParaRPr kumimoji="1" lang="ja-JP" altLang="en-US" sz="1475" b="1" u="sng">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F01C3B42-18DA-4F04-9AE4-1634DC38527D}"/>
              </a:ext>
            </a:extLst>
          </p:cNvPr>
          <p:cNvGraphicFramePr>
            <a:graphicFrameLocks noGrp="1"/>
          </p:cNvGraphicFramePr>
          <p:nvPr>
            <p:extLst>
              <p:ext uri="{D42A27DB-BD31-4B8C-83A1-F6EECF244321}">
                <p14:modId xmlns:p14="http://schemas.microsoft.com/office/powerpoint/2010/main" val="2532777093"/>
              </p:ext>
            </p:extLst>
          </p:nvPr>
        </p:nvGraphicFramePr>
        <p:xfrm>
          <a:off x="548680" y="1089080"/>
          <a:ext cx="6192688" cy="1016798"/>
        </p:xfrm>
        <a:graphic>
          <a:graphicData uri="http://schemas.openxmlformats.org/drawingml/2006/table">
            <a:tbl>
              <a:tblPr firstRow="1" bandRow="1">
                <a:tableStyleId>{5C22544A-7EE6-4342-B048-85BDC9FD1C3A}</a:tableStyleId>
              </a:tblPr>
              <a:tblGrid>
                <a:gridCol w="1224927">
                  <a:extLst>
                    <a:ext uri="{9D8B030D-6E8A-4147-A177-3AD203B41FA5}">
                      <a16:colId xmlns:a16="http://schemas.microsoft.com/office/drawing/2014/main" val="1790532664"/>
                    </a:ext>
                  </a:extLst>
                </a:gridCol>
                <a:gridCol w="2449855">
                  <a:extLst>
                    <a:ext uri="{9D8B030D-6E8A-4147-A177-3AD203B41FA5}">
                      <a16:colId xmlns:a16="http://schemas.microsoft.com/office/drawing/2014/main" val="2483362435"/>
                    </a:ext>
                  </a:extLst>
                </a:gridCol>
                <a:gridCol w="2517906">
                  <a:extLst>
                    <a:ext uri="{9D8B030D-6E8A-4147-A177-3AD203B41FA5}">
                      <a16:colId xmlns:a16="http://schemas.microsoft.com/office/drawing/2014/main" val="1697234052"/>
                    </a:ext>
                  </a:extLst>
                </a:gridCol>
              </a:tblGrid>
              <a:tr h="216024">
                <a:tc>
                  <a:txBody>
                    <a:bodyPr/>
                    <a:lstStyle/>
                    <a:p>
                      <a:pPr algn="ctr"/>
                      <a:r>
                        <a:rPr kumimoji="1" lang="ja-JP" altLang="en-US">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719618">
                <a:tc>
                  <a:txBody>
                    <a:bodyPr/>
                    <a:lstStyle/>
                    <a:p>
                      <a:r>
                        <a:rPr kumimoji="1" lang="ja-JP" altLang="en-US"/>
                        <a:t>県栄養士会</a:t>
                      </a:r>
                    </a:p>
                  </a:txBody>
                  <a:tcPr/>
                </a:tc>
                <a:tc>
                  <a:txBody>
                    <a:bodyPr/>
                    <a:lstStyle/>
                    <a:p>
                      <a:r>
                        <a:rPr kumimoji="1" lang="ja-JP" altLang="en-US"/>
                        <a:t>人員確保、現地への派遣調整</a:t>
                      </a:r>
                      <a:endParaRPr kumimoji="1" lang="en-US" altLang="ja-JP"/>
                    </a:p>
                    <a:p>
                      <a:endParaRPr kumimoji="1" lang="en-US" altLang="ja-JP"/>
                    </a:p>
                  </a:txBody>
                  <a:tcPr/>
                </a:tc>
                <a:tc>
                  <a:txBody>
                    <a:bodyPr/>
                    <a:lstStyle/>
                    <a:p>
                      <a:r>
                        <a:rPr kumimoji="1" lang="ja-JP" altLang="en-US"/>
                        <a:t>・</a:t>
                      </a:r>
                      <a:r>
                        <a:rPr kumimoji="1" lang="ja-JP" altLang="en-US" sz="1350"/>
                        <a:t>日本栄養士会</a:t>
                      </a:r>
                      <a:endParaRPr kumimoji="1" lang="en-US" altLang="ja-JP" sz="1350"/>
                    </a:p>
                    <a:p>
                      <a:r>
                        <a:rPr kumimoji="1" lang="ja-JP" altLang="en-US" sz="1350"/>
                        <a:t>・県及び被災地災害対策本部</a:t>
                      </a:r>
                      <a:endParaRPr kumimoji="1" lang="en-US" altLang="ja-JP" sz="1350"/>
                    </a:p>
                    <a:p>
                      <a:r>
                        <a:rPr kumimoji="1" lang="ja-JP" altLang="en-US" sz="1350"/>
                        <a:t>・保健医療関係団体等</a:t>
                      </a:r>
                    </a:p>
                  </a:txBody>
                  <a:tcPr/>
                </a:tc>
                <a:extLst>
                  <a:ext uri="{0D108BD9-81ED-4DB2-BD59-A6C34878D82A}">
                    <a16:rowId xmlns:a16="http://schemas.microsoft.com/office/drawing/2014/main" val="299991385"/>
                  </a:ext>
                </a:extLst>
              </a:tr>
            </a:tbl>
          </a:graphicData>
        </a:graphic>
      </p:graphicFrame>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lnSpcReduction="1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1800" b="1">
                <a:solidFill>
                  <a:schemeClr val="bg1"/>
                </a:solidFill>
                <a:latin typeface="+mn-ea"/>
                <a:ea typeface="+mn-ea"/>
              </a:rPr>
              <a:t>　　　〇〇栄養士会　　　　　　　　　　　　　　　　　　　　　　　（ﾌｪｰｽﾞ</a:t>
            </a:r>
            <a:r>
              <a:rPr lang="en-US" altLang="ja-JP" sz="1800" b="1">
                <a:solidFill>
                  <a:schemeClr val="bg1"/>
                </a:solidFill>
                <a:latin typeface="+mn-ea"/>
                <a:ea typeface="+mn-ea"/>
              </a:rPr>
              <a:t>0</a:t>
            </a:r>
            <a:r>
              <a:rPr lang="ja-JP" altLang="en-US" sz="1800" b="1">
                <a:solidFill>
                  <a:schemeClr val="bg1"/>
                </a:solidFill>
                <a:latin typeface="+mn-ea"/>
                <a:ea typeface="+mn-ea"/>
              </a:rPr>
              <a:t>～</a:t>
            </a:r>
            <a:r>
              <a:rPr lang="en-US" altLang="ja-JP" sz="1800" b="1">
                <a:solidFill>
                  <a:schemeClr val="bg1"/>
                </a:solidFill>
                <a:latin typeface="+mn-ea"/>
                <a:ea typeface="+mn-ea"/>
              </a:rPr>
              <a:t>3</a:t>
            </a:r>
            <a:r>
              <a:rPr lang="ja-JP" altLang="en-US" sz="1800" b="1">
                <a:solidFill>
                  <a:schemeClr val="bg1"/>
                </a:solidFill>
                <a:latin typeface="+mn-ea"/>
                <a:ea typeface="+mn-ea"/>
              </a:rPr>
              <a:t>）</a:t>
            </a:r>
            <a:r>
              <a:rPr lang="en-US" altLang="ja-JP" sz="3200" b="1">
                <a:solidFill>
                  <a:schemeClr val="bg1"/>
                </a:solidFill>
                <a:latin typeface="+mn-ea"/>
                <a:ea typeface="+mn-ea"/>
              </a:rPr>
              <a:t>10</a:t>
            </a:r>
            <a:r>
              <a:rPr lang="ja-JP" altLang="en-US" sz="3600" b="1">
                <a:solidFill>
                  <a:schemeClr val="bg1"/>
                </a:solidFill>
                <a:latin typeface="+mn-ea"/>
                <a:ea typeface="+mn-ea"/>
              </a:rPr>
              <a:t>　</a:t>
            </a:r>
            <a:r>
              <a:rPr lang="ja-JP" altLang="en-US" sz="3200" b="1">
                <a:solidFill>
                  <a:schemeClr val="bg1"/>
                </a:solidFill>
                <a:latin typeface="+mn-ea"/>
                <a:ea typeface="+mn-ea"/>
              </a:rPr>
              <a:t>人材派遣調整（県内発災）</a:t>
            </a:r>
            <a:endParaRPr lang="en-US" altLang="ja-JP" sz="3200" b="1">
              <a:solidFill>
                <a:schemeClr val="bg1"/>
              </a:solidFill>
              <a:latin typeface="+mn-ea"/>
              <a:ea typeface="+mn-ea"/>
            </a:endParaRPr>
          </a:p>
          <a:p>
            <a:pPr algn="l"/>
            <a:endParaRPr lang="ja-JP" altLang="en-US" sz="3200" b="1">
              <a:solidFill>
                <a:schemeClr val="bg1"/>
              </a:solidFill>
              <a:latin typeface="+mn-ea"/>
              <a:ea typeface="+mn-ea"/>
            </a:endParaRPr>
          </a:p>
        </p:txBody>
      </p:sp>
      <p:graphicFrame>
        <p:nvGraphicFramePr>
          <p:cNvPr id="7" name="表 6">
            <a:extLst>
              <a:ext uri="{FF2B5EF4-FFF2-40B4-BE49-F238E27FC236}">
                <a16:creationId xmlns:a16="http://schemas.microsoft.com/office/drawing/2014/main" id="{28CBE26D-F527-429F-85C6-BDF16158F258}"/>
              </a:ext>
            </a:extLst>
          </p:cNvPr>
          <p:cNvGraphicFramePr>
            <a:graphicFrameLocks noGrp="1"/>
          </p:cNvGraphicFramePr>
          <p:nvPr>
            <p:extLst>
              <p:ext uri="{D42A27DB-BD31-4B8C-83A1-F6EECF244321}">
                <p14:modId xmlns:p14="http://schemas.microsoft.com/office/powerpoint/2010/main" val="933157643"/>
              </p:ext>
            </p:extLst>
          </p:nvPr>
        </p:nvGraphicFramePr>
        <p:xfrm>
          <a:off x="548680" y="7934412"/>
          <a:ext cx="6192688" cy="1016798"/>
        </p:xfrm>
        <a:graphic>
          <a:graphicData uri="http://schemas.openxmlformats.org/drawingml/2006/table">
            <a:tbl>
              <a:tblPr firstRow="1" bandRow="1">
                <a:tableStyleId>{5C22544A-7EE6-4342-B048-85BDC9FD1C3A}</a:tableStyleId>
              </a:tblPr>
              <a:tblGrid>
                <a:gridCol w="4695555">
                  <a:extLst>
                    <a:ext uri="{9D8B030D-6E8A-4147-A177-3AD203B41FA5}">
                      <a16:colId xmlns:a16="http://schemas.microsoft.com/office/drawing/2014/main" val="1790532664"/>
                    </a:ext>
                  </a:extLst>
                </a:gridCol>
                <a:gridCol w="1497133">
                  <a:extLst>
                    <a:ext uri="{9D8B030D-6E8A-4147-A177-3AD203B41FA5}">
                      <a16:colId xmlns:a16="http://schemas.microsoft.com/office/drawing/2014/main" val="2483362435"/>
                    </a:ext>
                  </a:extLst>
                </a:gridCol>
              </a:tblGrid>
              <a:tr h="508399">
                <a:tc>
                  <a:txBody>
                    <a:bodyPr/>
                    <a:lstStyle/>
                    <a:p>
                      <a:pPr algn="ctr"/>
                      <a:r>
                        <a:rPr kumimoji="1" lang="ja-JP" altLang="en-US">
                          <a:latin typeface="Yu Gothic UI Semibold" panose="020B0700000000000000" pitchFamily="50" charset="-128"/>
                          <a:ea typeface="Yu Gothic UI Semibold" panose="020B0700000000000000" pitchFamily="50" charset="-128"/>
                        </a:rPr>
                        <a:t>必要物品　・　参考資料</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保管場所</a:t>
                      </a:r>
                    </a:p>
                  </a:txBody>
                  <a:tcPr anchor="ctr"/>
                </a:tc>
                <a:extLst>
                  <a:ext uri="{0D108BD9-81ED-4DB2-BD59-A6C34878D82A}">
                    <a16:rowId xmlns:a16="http://schemas.microsoft.com/office/drawing/2014/main" val="3174420419"/>
                  </a:ext>
                </a:extLst>
              </a:tr>
              <a:tr h="508399">
                <a:tc>
                  <a:txBody>
                    <a:bodyPr/>
                    <a:lstStyle/>
                    <a:p>
                      <a:r>
                        <a:rPr kumimoji="1" lang="ja-JP" altLang="en-US"/>
                        <a:t>支援活動可能調査票、派遣チーム編成一覧表</a:t>
                      </a:r>
                      <a:endParaRPr kumimoji="1" lang="en-US" altLang="ja-JP"/>
                    </a:p>
                  </a:txBody>
                  <a:tcPr/>
                </a:tc>
                <a:tc>
                  <a:txBody>
                    <a:bodyPr/>
                    <a:lstStyle/>
                    <a:p>
                      <a:r>
                        <a:rPr kumimoji="1" lang="ja-JP" altLang="en-US"/>
                        <a:t>県栄養士会</a:t>
                      </a:r>
                    </a:p>
                  </a:txBody>
                  <a:tcPr/>
                </a:tc>
                <a:extLst>
                  <a:ext uri="{0D108BD9-81ED-4DB2-BD59-A6C34878D82A}">
                    <a16:rowId xmlns:a16="http://schemas.microsoft.com/office/drawing/2014/main" val="299991385"/>
                  </a:ext>
                </a:extLst>
              </a:tr>
            </a:tbl>
          </a:graphicData>
        </a:graphic>
      </p:graphicFrame>
      <p:sp>
        <p:nvSpPr>
          <p:cNvPr id="2" name="テキスト ボックス 1">
            <a:extLst>
              <a:ext uri="{FF2B5EF4-FFF2-40B4-BE49-F238E27FC236}">
                <a16:creationId xmlns:a16="http://schemas.microsoft.com/office/drawing/2014/main" id="{D1966D5D-B4A4-482D-AEA9-892A862CFFF8}"/>
              </a:ext>
            </a:extLst>
          </p:cNvPr>
          <p:cNvSpPr txBox="1"/>
          <p:nvPr/>
        </p:nvSpPr>
        <p:spPr>
          <a:xfrm>
            <a:off x="548680" y="2153353"/>
            <a:ext cx="6192688" cy="5967788"/>
          </a:xfrm>
          <a:prstGeom prst="rect">
            <a:avLst/>
          </a:prstGeom>
          <a:noFill/>
        </p:spPr>
        <p:txBody>
          <a:bodyPr wrap="square" rtlCol="0">
            <a:spAutoFit/>
          </a:bodyPr>
          <a:lstStyle/>
          <a:p>
            <a:pPr marL="361950" indent="-361950"/>
            <a:r>
              <a:rPr lang="ja-JP" altLang="en-US" sz="1660" b="1"/>
              <a:t>□　県内</a:t>
            </a:r>
            <a:r>
              <a:rPr lang="en-US" altLang="ja-JP" sz="1660" b="1"/>
              <a:t>JDA-DAT</a:t>
            </a:r>
            <a:r>
              <a:rPr lang="ja-JP" altLang="en-US" sz="1660" b="1"/>
              <a:t>リーダー、スタッフ及び会員に、「支援活動可能調査（氏名、支援可能日、運転可、自家用車使用可）」を実施する。</a:t>
            </a:r>
            <a:endParaRPr lang="en-US" altLang="ja-JP" sz="1660" b="1"/>
          </a:p>
          <a:p>
            <a:endParaRPr lang="en-US" altLang="ja-JP" sz="1660" b="1"/>
          </a:p>
          <a:p>
            <a:pPr marL="361950" indent="-361950"/>
            <a:r>
              <a:rPr kumimoji="1" lang="ja-JP" altLang="en-US" sz="1660" b="1"/>
              <a:t>□　県災害対策本部と連絡をとり、「支援要望人数と業務内容」を把握する。</a:t>
            </a:r>
            <a:endParaRPr kumimoji="1" lang="en-US" altLang="ja-JP" sz="1660" b="1"/>
          </a:p>
          <a:p>
            <a:endParaRPr lang="en-US" altLang="ja-JP" sz="1660" b="1"/>
          </a:p>
          <a:p>
            <a:pPr marL="361950" indent="-361950"/>
            <a:r>
              <a:rPr kumimoji="1" lang="ja-JP" altLang="en-US" sz="1660" b="1"/>
              <a:t>□　その他、被災地災害対策本部</a:t>
            </a:r>
            <a:r>
              <a:rPr lang="ja-JP" altLang="en-US" sz="1660" b="1"/>
              <a:t>や保健医療関係団体など</a:t>
            </a:r>
            <a:r>
              <a:rPr kumimoji="1" lang="ja-JP" altLang="en-US" sz="1660" b="1"/>
              <a:t>から寄せられる「</a:t>
            </a:r>
            <a:r>
              <a:rPr lang="ja-JP" altLang="en-US" sz="1660" b="1"/>
              <a:t>支援要望</a:t>
            </a:r>
            <a:r>
              <a:rPr kumimoji="1" lang="ja-JP" altLang="en-US" sz="1660" b="1"/>
              <a:t>人員</a:t>
            </a:r>
            <a:r>
              <a:rPr lang="ja-JP" altLang="en-US" sz="1660" b="1"/>
              <a:t>と</a:t>
            </a:r>
            <a:r>
              <a:rPr kumimoji="1" lang="ja-JP" altLang="en-US" sz="1660" b="1"/>
              <a:t>業務内容」を</a:t>
            </a:r>
            <a:r>
              <a:rPr lang="ja-JP" altLang="en-US" sz="1660" b="1"/>
              <a:t>把握</a:t>
            </a:r>
            <a:r>
              <a:rPr kumimoji="1" lang="ja-JP" altLang="en-US" sz="1660" b="1"/>
              <a:t>する。</a:t>
            </a:r>
            <a:r>
              <a:rPr lang="ja-JP" altLang="en-US" sz="1660" b="1"/>
              <a:t>　</a:t>
            </a:r>
            <a:endParaRPr lang="en-US" altLang="ja-JP" sz="1660" b="1"/>
          </a:p>
          <a:p>
            <a:endParaRPr lang="en-US" altLang="ja-JP" sz="1660" b="1"/>
          </a:p>
          <a:p>
            <a:pPr marL="361950" indent="-361950">
              <a:tabLst>
                <a:tab pos="265113" algn="l"/>
              </a:tabLst>
            </a:pPr>
            <a:r>
              <a:rPr lang="ja-JP" altLang="en-US" sz="1660" b="1"/>
              <a:t>□　県災害対策本部などから寄せられた支援要望と、県内会員支援活動可能状況をマッチングさせ、派遣チーム編成（氏名、期間、場所、業務等）をする。</a:t>
            </a:r>
            <a:endParaRPr lang="en-US" altLang="ja-JP" sz="1660" b="1"/>
          </a:p>
          <a:p>
            <a:endParaRPr lang="en-US" altLang="ja-JP" sz="1660" b="1"/>
          </a:p>
          <a:p>
            <a:pPr marL="361950" indent="-361950"/>
            <a:r>
              <a:rPr lang="ja-JP" altLang="en-US" sz="1660" b="1"/>
              <a:t>□　県内会員で派遣者が不足する場合は、近県（ブロック）及び日栄に派遣依頼をする。</a:t>
            </a:r>
            <a:endParaRPr lang="en-US" altLang="ja-JP" sz="1660" b="1"/>
          </a:p>
          <a:p>
            <a:endParaRPr lang="en-US" altLang="ja-JP" sz="1660" b="1"/>
          </a:p>
          <a:p>
            <a:r>
              <a:rPr lang="ja-JP" altLang="en-US" sz="1660" b="1"/>
              <a:t>□　派遣者の搬送や宿泊先を確保する。（カード</a:t>
            </a:r>
            <a:r>
              <a:rPr lang="en-US" altLang="ja-JP" sz="1660" b="1"/>
              <a:t>11</a:t>
            </a:r>
            <a:r>
              <a:rPr lang="ja-JP" altLang="en-US" sz="1660" b="1"/>
              <a:t>参照）</a:t>
            </a:r>
            <a:endParaRPr lang="en-US" altLang="ja-JP" sz="1660" b="1"/>
          </a:p>
          <a:p>
            <a:endParaRPr lang="en-US" altLang="ja-JP" sz="1660" b="1"/>
          </a:p>
          <a:p>
            <a:pPr marL="361950" indent="-361950"/>
            <a:r>
              <a:rPr lang="ja-JP" altLang="en-US" sz="1660" b="1"/>
              <a:t>□　派遣者に、「チーム編成、期間、場所、業務、宿泊先等」必要事項を伝える。</a:t>
            </a:r>
            <a:endParaRPr lang="en-US" altLang="ja-JP" sz="1660" b="1"/>
          </a:p>
          <a:p>
            <a:endParaRPr lang="en-US" altLang="ja-JP" sz="1660" b="1"/>
          </a:p>
          <a:p>
            <a:r>
              <a:rPr lang="ja-JP" altLang="en-US" sz="1660" b="1"/>
              <a:t>□　派遣決定した人員等情報を、支援要望機関に連絡する。</a:t>
            </a:r>
            <a:endParaRPr lang="en-US" altLang="ja-JP" sz="1660" b="1"/>
          </a:p>
          <a:p>
            <a:endParaRPr lang="en-US" altLang="ja-JP" sz="1660" b="1"/>
          </a:p>
        </p:txBody>
      </p:sp>
    </p:spTree>
    <p:extLst>
      <p:ext uri="{BB962C8B-B14F-4D97-AF65-F5344CB8AC3E}">
        <p14:creationId xmlns:p14="http://schemas.microsoft.com/office/powerpoint/2010/main" val="9376660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F01C3B42-18DA-4F04-9AE4-1634DC38527D}"/>
              </a:ext>
            </a:extLst>
          </p:cNvPr>
          <p:cNvGraphicFramePr>
            <a:graphicFrameLocks noGrp="1"/>
          </p:cNvGraphicFramePr>
          <p:nvPr>
            <p:extLst>
              <p:ext uri="{D42A27DB-BD31-4B8C-83A1-F6EECF244321}">
                <p14:modId xmlns:p14="http://schemas.microsoft.com/office/powerpoint/2010/main" val="221276130"/>
              </p:ext>
            </p:extLst>
          </p:nvPr>
        </p:nvGraphicFramePr>
        <p:xfrm>
          <a:off x="548681" y="1933465"/>
          <a:ext cx="6188909" cy="1005840"/>
        </p:xfrm>
        <a:graphic>
          <a:graphicData uri="http://schemas.openxmlformats.org/drawingml/2006/table">
            <a:tbl>
              <a:tblPr firstRow="1" bandRow="1">
                <a:tableStyleId>{5C22544A-7EE6-4342-B048-85BDC9FD1C3A}</a:tableStyleId>
              </a:tblPr>
              <a:tblGrid>
                <a:gridCol w="1078230">
                  <a:extLst>
                    <a:ext uri="{9D8B030D-6E8A-4147-A177-3AD203B41FA5}">
                      <a16:colId xmlns:a16="http://schemas.microsoft.com/office/drawing/2014/main" val="1790532664"/>
                    </a:ext>
                  </a:extLst>
                </a:gridCol>
                <a:gridCol w="3026225">
                  <a:extLst>
                    <a:ext uri="{9D8B030D-6E8A-4147-A177-3AD203B41FA5}">
                      <a16:colId xmlns:a16="http://schemas.microsoft.com/office/drawing/2014/main" val="2483362435"/>
                    </a:ext>
                  </a:extLst>
                </a:gridCol>
                <a:gridCol w="2084454">
                  <a:extLst>
                    <a:ext uri="{9D8B030D-6E8A-4147-A177-3AD203B41FA5}">
                      <a16:colId xmlns:a16="http://schemas.microsoft.com/office/drawing/2014/main" val="1697234052"/>
                    </a:ext>
                  </a:extLst>
                </a:gridCol>
              </a:tblGrid>
              <a:tr h="247219">
                <a:tc>
                  <a:txBody>
                    <a:bodyPr/>
                    <a:lstStyle/>
                    <a:p>
                      <a:pPr algn="ctr"/>
                      <a:r>
                        <a:rPr kumimoji="1" lang="ja-JP" altLang="en-US">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589522">
                <a:tc>
                  <a:txBody>
                    <a:bodyPr/>
                    <a:lstStyle/>
                    <a:p>
                      <a:r>
                        <a:rPr kumimoji="1" lang="ja-JP" altLang="en-US"/>
                        <a:t>県栄養士会</a:t>
                      </a:r>
                    </a:p>
                  </a:txBody>
                  <a:tcPr/>
                </a:tc>
                <a:tc>
                  <a:txBody>
                    <a:bodyPr/>
                    <a:lstStyle/>
                    <a:p>
                      <a:r>
                        <a:rPr kumimoji="1" lang="ja-JP" altLang="en-US"/>
                        <a:t>①支援活動に必要な物品の確保・搬送</a:t>
                      </a:r>
                      <a:endParaRPr kumimoji="1" lang="en-US" altLang="ja-JP"/>
                    </a:p>
                    <a:p>
                      <a:r>
                        <a:rPr kumimoji="1" lang="ja-JP" altLang="en-US"/>
                        <a:t>②</a:t>
                      </a:r>
                      <a:r>
                        <a:rPr kumimoji="1" lang="en-US" altLang="ja-JP"/>
                        <a:t>JDA-DAT</a:t>
                      </a:r>
                      <a:r>
                        <a:rPr kumimoji="1" lang="ja-JP" altLang="en-US"/>
                        <a:t>号の手配、車両受け渡し　</a:t>
                      </a:r>
                      <a:endParaRPr kumimoji="1" lang="en-US" altLang="ja-JP"/>
                    </a:p>
                    <a:p>
                      <a:r>
                        <a:rPr kumimoji="1" lang="ja-JP" altLang="en-US"/>
                        <a:t>③</a:t>
                      </a:r>
                      <a:r>
                        <a:rPr kumimoji="1" lang="ja-JP" altLang="en-US">
                          <a:solidFill>
                            <a:schemeClr val="tx1"/>
                          </a:solidFill>
                        </a:rPr>
                        <a:t>宿泊先の確保</a:t>
                      </a:r>
                      <a:endParaRPr kumimoji="1" lang="en-US" altLang="ja-JP">
                        <a:solidFill>
                          <a:schemeClr val="tx1"/>
                        </a:solidFill>
                      </a:endParaRPr>
                    </a:p>
                  </a:txBody>
                  <a:tcPr/>
                </a:tc>
                <a:tc>
                  <a:txBody>
                    <a:bodyPr/>
                    <a:lstStyle/>
                    <a:p>
                      <a:r>
                        <a:rPr kumimoji="1" lang="ja-JP" altLang="en-US"/>
                        <a:t>・日本栄養士会</a:t>
                      </a:r>
                      <a:endParaRPr kumimoji="1" lang="en-US" altLang="ja-JP"/>
                    </a:p>
                    <a:p>
                      <a:r>
                        <a:rPr kumimoji="1" lang="ja-JP" altLang="en-US"/>
                        <a:t>・県及び被災地災害対策本部</a:t>
                      </a:r>
                      <a:endParaRPr kumimoji="1" lang="en-US" altLang="ja-JP"/>
                    </a:p>
                  </a:txBody>
                  <a:tcPr/>
                </a:tc>
                <a:extLst>
                  <a:ext uri="{0D108BD9-81ED-4DB2-BD59-A6C34878D82A}">
                    <a16:rowId xmlns:a16="http://schemas.microsoft.com/office/drawing/2014/main" val="299991385"/>
                  </a:ext>
                </a:extLst>
              </a:tr>
            </a:tbl>
          </a:graphicData>
        </a:graphic>
      </p:graphicFrame>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11325"/>
          </a:xfrm>
          <a:prstGeom prst="rect">
            <a:avLst/>
          </a:prstGeom>
          <a:solidFill>
            <a:srgbClr val="002060"/>
          </a:solidFill>
        </p:spPr>
        <p:txBody>
          <a:bodyPr>
            <a:normAutofit fontScale="25000" lnSpcReduction="2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6400" b="1">
                <a:solidFill>
                  <a:schemeClr val="bg1"/>
                </a:solidFill>
                <a:latin typeface="+mn-ea"/>
                <a:ea typeface="+mn-ea"/>
              </a:rPr>
              <a:t>　　　〇〇栄養士会　　                  　　　　　　　　　　　　　　       （ﾌｪｰｽﾞ</a:t>
            </a:r>
            <a:r>
              <a:rPr lang="en-US" altLang="ja-JP" sz="6400" b="1">
                <a:solidFill>
                  <a:schemeClr val="bg1"/>
                </a:solidFill>
                <a:latin typeface="+mn-ea"/>
                <a:ea typeface="+mn-ea"/>
              </a:rPr>
              <a:t>0</a:t>
            </a:r>
            <a:r>
              <a:rPr lang="ja-JP" altLang="en-US" sz="6400" b="1">
                <a:solidFill>
                  <a:schemeClr val="bg1"/>
                </a:solidFill>
                <a:latin typeface="+mn-ea"/>
                <a:ea typeface="+mn-ea"/>
              </a:rPr>
              <a:t>～</a:t>
            </a:r>
            <a:r>
              <a:rPr lang="en-US" altLang="ja-JP" sz="6400" b="1">
                <a:solidFill>
                  <a:schemeClr val="bg1"/>
                </a:solidFill>
                <a:latin typeface="+mn-ea"/>
                <a:ea typeface="+mn-ea"/>
              </a:rPr>
              <a:t>3</a:t>
            </a:r>
            <a:r>
              <a:rPr lang="ja-JP" altLang="en-US" sz="6400" b="1">
                <a:solidFill>
                  <a:schemeClr val="bg1"/>
                </a:solidFill>
                <a:latin typeface="+mn-ea"/>
                <a:ea typeface="+mn-ea"/>
              </a:rPr>
              <a:t>）</a:t>
            </a:r>
            <a:endParaRPr lang="en-US" altLang="ja-JP" sz="6400" b="1">
              <a:solidFill>
                <a:schemeClr val="bg1"/>
              </a:solidFill>
              <a:latin typeface="+mn-ea"/>
              <a:ea typeface="+mn-ea"/>
            </a:endParaRPr>
          </a:p>
          <a:p>
            <a:endParaRPr lang="en-US" altLang="ja-JP" sz="3200" b="1">
              <a:solidFill>
                <a:schemeClr val="bg1"/>
              </a:solidFill>
              <a:latin typeface="+mn-ea"/>
              <a:ea typeface="+mn-ea"/>
            </a:endParaRPr>
          </a:p>
          <a:p>
            <a:r>
              <a:rPr lang="en-US" altLang="ja-JP" sz="12800" b="1">
                <a:solidFill>
                  <a:schemeClr val="bg1"/>
                </a:solidFill>
                <a:latin typeface="+mn-ea"/>
                <a:ea typeface="+mn-ea"/>
              </a:rPr>
              <a:t>11</a:t>
            </a:r>
            <a:r>
              <a:rPr lang="ja-JP" altLang="en-US" sz="6400" b="1">
                <a:solidFill>
                  <a:schemeClr val="bg1"/>
                </a:solidFill>
                <a:latin typeface="+mn-ea"/>
                <a:ea typeface="+mn-ea"/>
              </a:rPr>
              <a:t>　</a:t>
            </a:r>
            <a:r>
              <a:rPr lang="ja-JP" altLang="en-US" sz="12800" b="1">
                <a:solidFill>
                  <a:schemeClr val="bg1"/>
                </a:solidFill>
                <a:latin typeface="+mn-ea"/>
                <a:ea typeface="+mn-ea"/>
              </a:rPr>
              <a:t>ロジスティクス・搬送・車両</a:t>
            </a:r>
            <a:endParaRPr lang="en-US" altLang="ja-JP" sz="12800" b="1">
              <a:solidFill>
                <a:schemeClr val="bg1"/>
              </a:solidFill>
              <a:latin typeface="+mn-ea"/>
              <a:ea typeface="+mn-ea"/>
            </a:endParaRPr>
          </a:p>
          <a:p>
            <a:pPr algn="l"/>
            <a:r>
              <a:rPr lang="ja-JP" altLang="en-US" sz="3200" b="1">
                <a:solidFill>
                  <a:schemeClr val="bg1"/>
                </a:solidFill>
                <a:latin typeface="+mn-ea"/>
                <a:ea typeface="+mn-ea"/>
              </a:rPr>
              <a:t>　</a:t>
            </a:r>
          </a:p>
        </p:txBody>
      </p:sp>
      <p:graphicFrame>
        <p:nvGraphicFramePr>
          <p:cNvPr id="7" name="表 6">
            <a:extLst>
              <a:ext uri="{FF2B5EF4-FFF2-40B4-BE49-F238E27FC236}">
                <a16:creationId xmlns:a16="http://schemas.microsoft.com/office/drawing/2014/main" id="{28CBE26D-F527-429F-85C6-BDF16158F258}"/>
              </a:ext>
            </a:extLst>
          </p:cNvPr>
          <p:cNvGraphicFramePr>
            <a:graphicFrameLocks noGrp="1"/>
          </p:cNvGraphicFramePr>
          <p:nvPr>
            <p:extLst>
              <p:ext uri="{D42A27DB-BD31-4B8C-83A1-F6EECF244321}">
                <p14:modId xmlns:p14="http://schemas.microsoft.com/office/powerpoint/2010/main" val="521918729"/>
              </p:ext>
            </p:extLst>
          </p:nvPr>
        </p:nvGraphicFramePr>
        <p:xfrm>
          <a:off x="545209" y="8355807"/>
          <a:ext cx="6104785" cy="621262"/>
        </p:xfrm>
        <a:graphic>
          <a:graphicData uri="http://schemas.openxmlformats.org/drawingml/2006/table">
            <a:tbl>
              <a:tblPr firstRow="1" bandRow="1">
                <a:tableStyleId>{5C22544A-7EE6-4342-B048-85BDC9FD1C3A}</a:tableStyleId>
              </a:tblPr>
              <a:tblGrid>
                <a:gridCol w="4159304">
                  <a:extLst>
                    <a:ext uri="{9D8B030D-6E8A-4147-A177-3AD203B41FA5}">
                      <a16:colId xmlns:a16="http://schemas.microsoft.com/office/drawing/2014/main" val="1790532664"/>
                    </a:ext>
                  </a:extLst>
                </a:gridCol>
                <a:gridCol w="1945481">
                  <a:extLst>
                    <a:ext uri="{9D8B030D-6E8A-4147-A177-3AD203B41FA5}">
                      <a16:colId xmlns:a16="http://schemas.microsoft.com/office/drawing/2014/main" val="2483362435"/>
                    </a:ext>
                  </a:extLst>
                </a:gridCol>
              </a:tblGrid>
              <a:tr h="231655">
                <a:tc>
                  <a:txBody>
                    <a:bodyPr/>
                    <a:lstStyle/>
                    <a:p>
                      <a:pPr algn="ctr"/>
                      <a:r>
                        <a:rPr kumimoji="1" lang="ja-JP" altLang="en-US">
                          <a:latin typeface="Yu Gothic UI Semibold" panose="020B0700000000000000" pitchFamily="50" charset="-128"/>
                          <a:ea typeface="Yu Gothic UI Semibold" panose="020B0700000000000000" pitchFamily="50" charset="-128"/>
                        </a:rPr>
                        <a:t>必要物品　・　参考資料</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保管場所</a:t>
                      </a:r>
                    </a:p>
                  </a:txBody>
                  <a:tcPr anchor="ctr"/>
                </a:tc>
                <a:extLst>
                  <a:ext uri="{0D108BD9-81ED-4DB2-BD59-A6C34878D82A}">
                    <a16:rowId xmlns:a16="http://schemas.microsoft.com/office/drawing/2014/main" val="3174420419"/>
                  </a:ext>
                </a:extLst>
              </a:tr>
              <a:tr h="324082">
                <a:tc>
                  <a:txBody>
                    <a:bodyPr/>
                    <a:lstStyle/>
                    <a:p>
                      <a:r>
                        <a:rPr kumimoji="1" lang="ja-JP" altLang="en-US"/>
                        <a:t>特殊栄養食品、</a:t>
                      </a:r>
                      <a:r>
                        <a:rPr kumimoji="1" lang="en-US" altLang="ja-JP"/>
                        <a:t>JDA-DAT</a:t>
                      </a:r>
                      <a:r>
                        <a:rPr kumimoji="1" lang="ja-JP" altLang="en-US"/>
                        <a:t>号、宿泊先情報</a:t>
                      </a:r>
                      <a:endParaRPr kumimoji="1" lang="en-US" altLang="ja-JP"/>
                    </a:p>
                  </a:txBody>
                  <a:tcPr/>
                </a:tc>
                <a:tc>
                  <a:txBody>
                    <a:bodyPr/>
                    <a:lstStyle/>
                    <a:p>
                      <a:r>
                        <a:rPr kumimoji="1" lang="ja-JP" altLang="en-US"/>
                        <a:t>県栄養士会</a:t>
                      </a:r>
                    </a:p>
                  </a:txBody>
                  <a:tcPr/>
                </a:tc>
                <a:extLst>
                  <a:ext uri="{0D108BD9-81ED-4DB2-BD59-A6C34878D82A}">
                    <a16:rowId xmlns:a16="http://schemas.microsoft.com/office/drawing/2014/main" val="299991385"/>
                  </a:ext>
                </a:extLst>
              </a:tr>
            </a:tbl>
          </a:graphicData>
        </a:graphic>
      </p:graphicFrame>
      <p:sp>
        <p:nvSpPr>
          <p:cNvPr id="2" name="テキスト ボックス 1">
            <a:extLst>
              <a:ext uri="{FF2B5EF4-FFF2-40B4-BE49-F238E27FC236}">
                <a16:creationId xmlns:a16="http://schemas.microsoft.com/office/drawing/2014/main" id="{2A2FCD02-2FFF-4CBE-82F8-069316135B9B}"/>
              </a:ext>
            </a:extLst>
          </p:cNvPr>
          <p:cNvSpPr txBox="1"/>
          <p:nvPr/>
        </p:nvSpPr>
        <p:spPr>
          <a:xfrm>
            <a:off x="548679" y="3145045"/>
            <a:ext cx="6071935" cy="1456805"/>
          </a:xfrm>
          <a:prstGeom prst="rect">
            <a:avLst/>
          </a:prstGeom>
          <a:noFill/>
        </p:spPr>
        <p:txBody>
          <a:bodyPr wrap="square" rtlCol="0">
            <a:noAutofit/>
          </a:bodyPr>
          <a:lstStyle/>
          <a:p>
            <a:r>
              <a:rPr lang="ja-JP" altLang="en-US" sz="1600" b="1"/>
              <a:t>１</a:t>
            </a:r>
            <a:r>
              <a:rPr kumimoji="1" lang="ja-JP" altLang="en-US" sz="1600" b="1"/>
              <a:t>　物品確保・搬送</a:t>
            </a:r>
            <a:endParaRPr kumimoji="1" lang="en-US" altLang="ja-JP" sz="1600" b="1"/>
          </a:p>
          <a:p>
            <a:r>
              <a:rPr kumimoji="1" lang="ja-JP" altLang="en-US" sz="1600" b="1"/>
              <a:t>　□　要望される物品について、特殊栄養食品</a:t>
            </a:r>
            <a:r>
              <a:rPr lang="ja-JP" altLang="en-US" sz="1600" b="1"/>
              <a:t>ステーションや支援</a:t>
            </a:r>
            <a:endParaRPr lang="en-US" altLang="ja-JP" sz="1600" b="1"/>
          </a:p>
          <a:p>
            <a:r>
              <a:rPr lang="ja-JP" altLang="en-US" sz="1600" b="1"/>
              <a:t>　　　物資集積所を利用して入手</a:t>
            </a:r>
            <a:r>
              <a:rPr kumimoji="1" lang="ja-JP" altLang="en-US" sz="1600" b="1"/>
              <a:t>する。</a:t>
            </a:r>
            <a:endParaRPr kumimoji="1" lang="en-US" altLang="ja-JP" sz="1600" b="1"/>
          </a:p>
          <a:p>
            <a:r>
              <a:rPr kumimoji="1" lang="ja-JP" altLang="en-US" sz="1600" b="1"/>
              <a:t>　□　</a:t>
            </a:r>
            <a:r>
              <a:rPr lang="ja-JP" altLang="en-US" sz="1600" b="1"/>
              <a:t>無い物品は、日栄、賛助会員等に依頼するか購入する。</a:t>
            </a:r>
            <a:endParaRPr lang="en-US" altLang="ja-JP" sz="1600" b="1"/>
          </a:p>
          <a:p>
            <a:r>
              <a:rPr lang="ja-JP" altLang="en-US" sz="1600" b="1"/>
              <a:t>　□　必要な場所への搬送を、自身が行うことも含めて効果的な方法</a:t>
            </a:r>
            <a:endParaRPr lang="en-US" altLang="ja-JP" sz="1600" b="1"/>
          </a:p>
          <a:p>
            <a:r>
              <a:rPr lang="ja-JP" altLang="en-US" sz="1600" b="1"/>
              <a:t>　　　により行う。</a:t>
            </a:r>
            <a:endParaRPr kumimoji="1" lang="ja-JP" altLang="en-US" sz="1600" b="1"/>
          </a:p>
        </p:txBody>
      </p:sp>
      <p:sp>
        <p:nvSpPr>
          <p:cNvPr id="6" name="テキスト ボックス 5">
            <a:extLst>
              <a:ext uri="{FF2B5EF4-FFF2-40B4-BE49-F238E27FC236}">
                <a16:creationId xmlns:a16="http://schemas.microsoft.com/office/drawing/2014/main" id="{464C532D-3342-4379-A35C-5CFBCB5FF37C}"/>
              </a:ext>
            </a:extLst>
          </p:cNvPr>
          <p:cNvSpPr txBox="1"/>
          <p:nvPr/>
        </p:nvSpPr>
        <p:spPr>
          <a:xfrm>
            <a:off x="548678" y="4707709"/>
            <a:ext cx="6075405" cy="1880515"/>
          </a:xfrm>
          <a:prstGeom prst="rect">
            <a:avLst/>
          </a:prstGeom>
          <a:noFill/>
        </p:spPr>
        <p:txBody>
          <a:bodyPr wrap="square" rtlCol="0">
            <a:spAutoFit/>
          </a:bodyPr>
          <a:lstStyle/>
          <a:p>
            <a:r>
              <a:rPr lang="ja-JP" altLang="en-US" sz="1600" b="1"/>
              <a:t>２　</a:t>
            </a:r>
            <a:r>
              <a:rPr lang="en-US" altLang="ja-JP" sz="1600" b="1"/>
              <a:t>JDA-DAT</a:t>
            </a:r>
            <a:r>
              <a:rPr lang="ja-JP" altLang="en-US" sz="1600" b="1"/>
              <a:t>号の手配、受け渡し</a:t>
            </a:r>
          </a:p>
          <a:p>
            <a:r>
              <a:rPr lang="ja-JP" altLang="en-US" sz="1600" b="1"/>
              <a:t>　□　駐車場、運転手を確保する。</a:t>
            </a:r>
            <a:endParaRPr lang="en-US" altLang="ja-JP" sz="1600" b="1"/>
          </a:p>
          <a:p>
            <a:r>
              <a:rPr lang="ja-JP" altLang="en-US" sz="1600" b="1"/>
              <a:t>　□　日栄の使用許可を求める。</a:t>
            </a:r>
            <a:endParaRPr lang="en-US" altLang="ja-JP" sz="1600" b="1"/>
          </a:p>
          <a:p>
            <a:r>
              <a:rPr lang="ja-JP" altLang="en-US" sz="1600" b="1"/>
              <a:t>　□　車両の受取り日時・場所を決める。</a:t>
            </a:r>
            <a:endParaRPr lang="en-US" altLang="ja-JP" sz="1600" b="1"/>
          </a:p>
          <a:p>
            <a:r>
              <a:rPr lang="ja-JP" altLang="en-US" sz="1600" b="1"/>
              <a:t>　□　車両を受取る。（車両、鍵、メンテナンス類、使用方法説明）</a:t>
            </a:r>
            <a:endParaRPr lang="en-US" altLang="ja-JP" sz="1600" b="1"/>
          </a:p>
          <a:p>
            <a:r>
              <a:rPr kumimoji="1" lang="ja-JP" altLang="en-US" sz="1600" b="1"/>
              <a:t>　□　車両の使用が不要になったら、日栄に</a:t>
            </a:r>
            <a:r>
              <a:rPr lang="ja-JP" altLang="en-US" sz="1600" b="1"/>
              <a:t>返却する</a:t>
            </a:r>
            <a:r>
              <a:rPr kumimoji="1" lang="ja-JP" altLang="en-US" sz="1600" b="1"/>
              <a:t>。　</a:t>
            </a:r>
            <a:endParaRPr kumimoji="1" lang="en-US" altLang="ja-JP" sz="1600" b="1"/>
          </a:p>
          <a:p>
            <a:r>
              <a:rPr kumimoji="1" lang="ja-JP" altLang="en-US" sz="1600" b="1"/>
              <a:t>　□　車両の返却（日時・場所）。ガソリンを満タンにして</a:t>
            </a:r>
            <a:r>
              <a:rPr lang="ja-JP" altLang="en-US" sz="1600" b="1"/>
              <a:t>返す。</a:t>
            </a:r>
            <a:endParaRPr kumimoji="1" lang="ja-JP" altLang="en-US" sz="1600" b="1"/>
          </a:p>
        </p:txBody>
      </p:sp>
      <p:sp>
        <p:nvSpPr>
          <p:cNvPr id="3" name="テキスト ボックス 2">
            <a:extLst>
              <a:ext uri="{FF2B5EF4-FFF2-40B4-BE49-F238E27FC236}">
                <a16:creationId xmlns:a16="http://schemas.microsoft.com/office/drawing/2014/main" id="{A8B310D8-57B7-4509-82D6-6A66B9161A3B}"/>
              </a:ext>
            </a:extLst>
          </p:cNvPr>
          <p:cNvSpPr txBox="1"/>
          <p:nvPr/>
        </p:nvSpPr>
        <p:spPr>
          <a:xfrm>
            <a:off x="545209" y="6540144"/>
            <a:ext cx="6110771" cy="1625060"/>
          </a:xfrm>
          <a:prstGeom prst="rect">
            <a:avLst/>
          </a:prstGeom>
          <a:noFill/>
        </p:spPr>
        <p:txBody>
          <a:bodyPr wrap="square" rtlCol="0">
            <a:spAutoFit/>
          </a:bodyPr>
          <a:lstStyle/>
          <a:p>
            <a:r>
              <a:rPr lang="ja-JP" altLang="en-US" sz="1600" b="1"/>
              <a:t>３　宿泊先の確保</a:t>
            </a:r>
            <a:endParaRPr kumimoji="1" lang="en-US" altLang="ja-JP" sz="1600" b="1"/>
          </a:p>
          <a:p>
            <a:pPr marL="446088" indent="-446088"/>
            <a:r>
              <a:rPr lang="ja-JP" altLang="en-US" sz="1600" b="1"/>
              <a:t>　□　災害の種類、発生場所、支援者派遣規模などを考慮し、より安全で効率的な宿泊形態を検討する。</a:t>
            </a:r>
            <a:endParaRPr lang="en-US" altLang="ja-JP" sz="1600" b="1"/>
          </a:p>
          <a:p>
            <a:r>
              <a:rPr lang="ja-JP" altLang="en-US" sz="1600" b="1"/>
              <a:t>　□　宿泊施設、部屋数、駐車場を決定する。</a:t>
            </a:r>
            <a:endParaRPr lang="en-US" altLang="ja-JP" sz="1600" b="1"/>
          </a:p>
          <a:p>
            <a:r>
              <a:rPr lang="ja-JP" altLang="en-US" sz="1600" b="1"/>
              <a:t>　□　先遣隊により、宿泊施設の確認を行う。　</a:t>
            </a:r>
            <a:endParaRPr kumimoji="1" lang="en-US" altLang="ja-JP" sz="1600" b="1"/>
          </a:p>
          <a:p>
            <a:r>
              <a:rPr lang="ja-JP" altLang="en-US" sz="1600" b="1"/>
              <a:t>　□　派遣者に宿泊施設の状況や必要な物を連絡する。</a:t>
            </a:r>
            <a:endParaRPr kumimoji="1" lang="ja-JP" altLang="en-US" sz="1600" b="1"/>
          </a:p>
        </p:txBody>
      </p:sp>
      <p:sp>
        <p:nvSpPr>
          <p:cNvPr id="5" name="テキスト ボックス 4">
            <a:extLst>
              <a:ext uri="{FF2B5EF4-FFF2-40B4-BE49-F238E27FC236}">
                <a16:creationId xmlns:a16="http://schemas.microsoft.com/office/drawing/2014/main" id="{D7F43F12-1B09-4ADC-9DC2-C864F8FE89E8}"/>
              </a:ext>
            </a:extLst>
          </p:cNvPr>
          <p:cNvSpPr txBox="1"/>
          <p:nvPr/>
        </p:nvSpPr>
        <p:spPr>
          <a:xfrm>
            <a:off x="548679" y="811325"/>
            <a:ext cx="6107301" cy="1122140"/>
          </a:xfrm>
          <a:prstGeom prst="rect">
            <a:avLst/>
          </a:prstGeom>
          <a:noFill/>
        </p:spPr>
        <p:txBody>
          <a:bodyPr wrap="square" rtlCol="0">
            <a:normAutofit fontScale="92500"/>
          </a:bodyPr>
          <a:lstStyle/>
          <a:p>
            <a:r>
              <a:rPr kumimoji="1" lang="ja-JP" altLang="en-US" sz="1660" b="1"/>
              <a:t>　ロジスティクスとは、物流を効果的に管理するシステム。災害時では、支援者の人員確保、物品管理、サポート等を行います。</a:t>
            </a:r>
            <a:endParaRPr kumimoji="1" lang="en-US" altLang="ja-JP" sz="1660" b="1"/>
          </a:p>
          <a:p>
            <a:r>
              <a:rPr lang="ja-JP" altLang="en-US" sz="1660" b="1"/>
              <a:t>　このカードでは、物品確保・搬送、車両等について記述します。</a:t>
            </a:r>
            <a:endParaRPr lang="en-US" altLang="ja-JP" sz="1660" b="1"/>
          </a:p>
          <a:p>
            <a:r>
              <a:rPr lang="ja-JP" altLang="en-US" sz="1660" b="1"/>
              <a:t>（特殊栄養食品ｽﾃｰｼｮﾝはカード７、人材派遣調整はカード</a:t>
            </a:r>
            <a:r>
              <a:rPr lang="en-US" altLang="ja-JP" sz="1660" b="1"/>
              <a:t>10</a:t>
            </a:r>
            <a:r>
              <a:rPr lang="ja-JP" altLang="en-US" sz="1660" b="1"/>
              <a:t>　参照）</a:t>
            </a:r>
            <a:endParaRPr lang="en-US" altLang="ja-JP" sz="1660" b="1"/>
          </a:p>
          <a:p>
            <a:endParaRPr kumimoji="1" lang="ja-JP" altLang="en-US" sz="1660" b="1">
              <a:solidFill>
                <a:srgbClr val="FF0000"/>
              </a:solidFill>
            </a:endParaRPr>
          </a:p>
        </p:txBody>
      </p:sp>
    </p:spTree>
    <p:extLst>
      <p:ext uri="{BB962C8B-B14F-4D97-AF65-F5344CB8AC3E}">
        <p14:creationId xmlns:p14="http://schemas.microsoft.com/office/powerpoint/2010/main" val="3086671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F01C3B42-18DA-4F04-9AE4-1634DC38527D}"/>
              </a:ext>
            </a:extLst>
          </p:cNvPr>
          <p:cNvGraphicFramePr>
            <a:graphicFrameLocks noGrp="1"/>
          </p:cNvGraphicFramePr>
          <p:nvPr>
            <p:extLst>
              <p:ext uri="{D42A27DB-BD31-4B8C-83A1-F6EECF244321}">
                <p14:modId xmlns:p14="http://schemas.microsoft.com/office/powerpoint/2010/main" val="211977004"/>
              </p:ext>
            </p:extLst>
          </p:nvPr>
        </p:nvGraphicFramePr>
        <p:xfrm>
          <a:off x="548681" y="906942"/>
          <a:ext cx="6077511" cy="1417320"/>
        </p:xfrm>
        <a:graphic>
          <a:graphicData uri="http://schemas.openxmlformats.org/drawingml/2006/table">
            <a:tbl>
              <a:tblPr firstRow="1" bandRow="1">
                <a:tableStyleId>{5C22544A-7EE6-4342-B048-85BDC9FD1C3A}</a:tableStyleId>
              </a:tblPr>
              <a:tblGrid>
                <a:gridCol w="1068573">
                  <a:extLst>
                    <a:ext uri="{9D8B030D-6E8A-4147-A177-3AD203B41FA5}">
                      <a16:colId xmlns:a16="http://schemas.microsoft.com/office/drawing/2014/main" val="1790532664"/>
                    </a:ext>
                  </a:extLst>
                </a:gridCol>
                <a:gridCol w="3312888">
                  <a:extLst>
                    <a:ext uri="{9D8B030D-6E8A-4147-A177-3AD203B41FA5}">
                      <a16:colId xmlns:a16="http://schemas.microsoft.com/office/drawing/2014/main" val="2483362435"/>
                    </a:ext>
                  </a:extLst>
                </a:gridCol>
                <a:gridCol w="1696050">
                  <a:extLst>
                    <a:ext uri="{9D8B030D-6E8A-4147-A177-3AD203B41FA5}">
                      <a16:colId xmlns:a16="http://schemas.microsoft.com/office/drawing/2014/main" val="1697234052"/>
                    </a:ext>
                  </a:extLst>
                </a:gridCol>
              </a:tblGrid>
              <a:tr h="216024">
                <a:tc>
                  <a:txBody>
                    <a:bodyPr/>
                    <a:lstStyle/>
                    <a:p>
                      <a:pPr algn="ctr"/>
                      <a:r>
                        <a:rPr kumimoji="1" lang="ja-JP" altLang="en-US">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719618">
                <a:tc>
                  <a:txBody>
                    <a:bodyPr/>
                    <a:lstStyle/>
                    <a:p>
                      <a:r>
                        <a:rPr kumimoji="1" lang="ja-JP" altLang="en-US">
                          <a:solidFill>
                            <a:schemeClr val="tx1"/>
                          </a:solidFill>
                        </a:rPr>
                        <a:t>避難所</a:t>
                      </a:r>
                      <a:endParaRPr kumimoji="1" lang="en-US" altLang="ja-JP">
                        <a:solidFill>
                          <a:schemeClr val="tx1"/>
                        </a:solidFill>
                      </a:endParaRPr>
                    </a:p>
                    <a:p>
                      <a:r>
                        <a:rPr kumimoji="1" lang="ja-JP" altLang="en-US"/>
                        <a:t>被災</a:t>
                      </a:r>
                      <a:r>
                        <a:rPr kumimoji="1" lang="ja-JP" altLang="en-US">
                          <a:solidFill>
                            <a:schemeClr val="tx1"/>
                          </a:solidFill>
                        </a:rPr>
                        <a:t>自治体拠点</a:t>
                      </a:r>
                      <a:endParaRPr kumimoji="1" lang="en-US" altLang="ja-JP">
                        <a:solidFill>
                          <a:schemeClr val="tx1"/>
                        </a:solidFill>
                      </a:endParaRPr>
                    </a:p>
                  </a:txBody>
                  <a:tcPr/>
                </a:tc>
                <a:tc>
                  <a:txBody>
                    <a:bodyPr/>
                    <a:lstStyle/>
                    <a:p>
                      <a:r>
                        <a:rPr kumimoji="1" lang="ja-JP" altLang="en-US"/>
                        <a:t>➀活動する</a:t>
                      </a:r>
                      <a:r>
                        <a:rPr kumimoji="1" lang="en-US" altLang="ja-JP"/>
                        <a:t>JDA-DAT</a:t>
                      </a:r>
                      <a:r>
                        <a:rPr kumimoji="1" lang="ja-JP" altLang="en-US"/>
                        <a:t>リーダーの把握と役割分担</a:t>
                      </a:r>
                      <a:endParaRPr kumimoji="1" lang="en-US" altLang="ja-JP"/>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a:t>②被災地行政栄養士との連携調整</a:t>
                      </a:r>
                      <a:endParaRPr kumimoji="1" lang="en-US" altLang="ja-JP"/>
                    </a:p>
                    <a:p>
                      <a:r>
                        <a:rPr kumimoji="1" lang="ja-JP" altLang="en-US"/>
                        <a:t>③定期ミーティング、支援状況の把握</a:t>
                      </a:r>
                      <a:endParaRPr kumimoji="1" lang="en-US" altLang="ja-JP"/>
                    </a:p>
                    <a:p>
                      <a:r>
                        <a:rPr kumimoji="1" lang="ja-JP" altLang="en-US"/>
                        <a:t>④県栄対策本部への報告</a:t>
                      </a:r>
                      <a:endParaRPr kumimoji="1" lang="en-US" altLang="ja-JP"/>
                    </a:p>
                  </a:txBody>
                  <a:tcPr/>
                </a:tc>
                <a:tc>
                  <a:txBody>
                    <a:bodyPr/>
                    <a:lstStyle/>
                    <a:p>
                      <a:r>
                        <a:rPr kumimoji="1" lang="ja-JP" altLang="en-US"/>
                        <a:t>・県</a:t>
                      </a:r>
                      <a:r>
                        <a:rPr kumimoji="1" lang="ja-JP" altLang="en-US">
                          <a:solidFill>
                            <a:schemeClr val="tx1"/>
                          </a:solidFill>
                        </a:rPr>
                        <a:t>栄対策本部</a:t>
                      </a:r>
                      <a:endParaRPr kumimoji="1" lang="en-US" altLang="ja-JP">
                        <a:solidFill>
                          <a:schemeClr val="tx1"/>
                        </a:solidFill>
                      </a:endParaRPr>
                    </a:p>
                    <a:p>
                      <a:r>
                        <a:rPr kumimoji="1" lang="ja-JP" altLang="en-US">
                          <a:solidFill>
                            <a:schemeClr val="tx1"/>
                          </a:solidFill>
                        </a:rPr>
                        <a:t>・被災地行政栄養士</a:t>
                      </a:r>
                      <a:endParaRPr kumimoji="1" lang="en-US" altLang="ja-JP">
                        <a:solidFill>
                          <a:schemeClr val="tx1"/>
                        </a:solidFill>
                      </a:endParaRPr>
                    </a:p>
                    <a:p>
                      <a:endParaRPr kumimoji="1" lang="ja-JP" altLang="en-US">
                        <a:solidFill>
                          <a:schemeClr val="tx1"/>
                        </a:solidFill>
                      </a:endParaRPr>
                    </a:p>
                  </a:txBody>
                  <a:tcPr/>
                </a:tc>
                <a:extLst>
                  <a:ext uri="{0D108BD9-81ED-4DB2-BD59-A6C34878D82A}">
                    <a16:rowId xmlns:a16="http://schemas.microsoft.com/office/drawing/2014/main" val="299991385"/>
                  </a:ext>
                </a:extLst>
              </a:tr>
            </a:tbl>
          </a:graphicData>
        </a:graphic>
      </p:graphicFrame>
      <p:sp>
        <p:nvSpPr>
          <p:cNvPr id="5" name="テキスト ボックス 4">
            <a:extLst>
              <a:ext uri="{FF2B5EF4-FFF2-40B4-BE49-F238E27FC236}">
                <a16:creationId xmlns:a16="http://schemas.microsoft.com/office/drawing/2014/main" id="{5A244746-CA7D-4325-A649-CA0423A1F2E7}"/>
              </a:ext>
            </a:extLst>
          </p:cNvPr>
          <p:cNvSpPr txBox="1"/>
          <p:nvPr/>
        </p:nvSpPr>
        <p:spPr>
          <a:xfrm>
            <a:off x="548680" y="2354114"/>
            <a:ext cx="6077512" cy="6682382"/>
          </a:xfrm>
          <a:prstGeom prst="rect">
            <a:avLst/>
          </a:prstGeom>
          <a:noFill/>
        </p:spPr>
        <p:txBody>
          <a:bodyPr wrap="square" rtlCol="0">
            <a:normAutofit/>
          </a:bodyPr>
          <a:lstStyle/>
          <a:p>
            <a:r>
              <a:rPr lang="ja-JP" altLang="en-US"/>
              <a:t>➀　活動する</a:t>
            </a:r>
            <a:r>
              <a:rPr lang="en-US" altLang="ja-JP"/>
              <a:t>JDA-DAT</a:t>
            </a:r>
            <a:r>
              <a:rPr lang="ja-JP" altLang="en-US"/>
              <a:t>リーダーの把握と役割分担</a:t>
            </a:r>
            <a:endParaRPr lang="en-US" altLang="ja-JP"/>
          </a:p>
          <a:p>
            <a:pPr marL="542925" indent="-542925"/>
            <a:r>
              <a:rPr lang="ja-JP" altLang="en-US"/>
              <a:t>　　 □</a:t>
            </a:r>
            <a:r>
              <a:rPr lang="en-US" altLang="ja-JP"/>
              <a:t>JDA-DAT</a:t>
            </a:r>
            <a:r>
              <a:rPr lang="ja-JP" altLang="en-US"/>
              <a:t>現地リーダーは、誰が、いつから活動を行うか県栄災害対策本部と調整し、把握する。</a:t>
            </a:r>
            <a:endParaRPr lang="en-US" altLang="ja-JP"/>
          </a:p>
          <a:p>
            <a:r>
              <a:rPr lang="ja-JP" altLang="en-US"/>
              <a:t>　　 □活動内容に応じて、担当を配置する。</a:t>
            </a:r>
            <a:endParaRPr lang="en-US" altLang="ja-JP"/>
          </a:p>
          <a:p>
            <a:r>
              <a:rPr lang="ja-JP" altLang="en-US"/>
              <a:t>　　　</a:t>
            </a:r>
            <a:endParaRPr lang="en-US" altLang="ja-JP"/>
          </a:p>
          <a:p>
            <a:endParaRPr lang="en-US" altLang="ja-JP"/>
          </a:p>
          <a:p>
            <a:endParaRPr lang="en-US" altLang="ja-JP"/>
          </a:p>
          <a:p>
            <a:endParaRPr lang="en-US" altLang="ja-JP"/>
          </a:p>
          <a:p>
            <a:endParaRPr lang="en-US" altLang="ja-JP"/>
          </a:p>
          <a:p>
            <a:r>
              <a:rPr lang="ja-JP" altLang="en-US"/>
              <a:t> ②　被災地行政栄養士との連絡調整</a:t>
            </a:r>
            <a:endParaRPr lang="en-US" altLang="ja-JP"/>
          </a:p>
          <a:p>
            <a:pPr marL="542925" indent="-542925"/>
            <a:r>
              <a:rPr lang="ja-JP" altLang="en-US"/>
              <a:t>　　 □被災地に到着したら、活動する</a:t>
            </a:r>
            <a:r>
              <a:rPr lang="en-US" altLang="ja-JP"/>
              <a:t>JDA-DAT</a:t>
            </a:r>
            <a:r>
              <a:rPr lang="ja-JP" altLang="en-US"/>
              <a:t>スタッフが全参集したことを確認し、県栄対策本部に報告する。</a:t>
            </a:r>
            <a:endParaRPr lang="en-US" altLang="ja-JP"/>
          </a:p>
          <a:p>
            <a:pPr marL="542925" indent="-542925"/>
            <a:r>
              <a:rPr lang="ja-JP" altLang="en-US"/>
              <a:t>　　 □被災地行政栄養士に挨拶し、下記について被災地状把握シート等を活用して情報を収集する。</a:t>
            </a:r>
            <a:endParaRPr lang="en-US" altLang="ja-JP"/>
          </a:p>
          <a:p>
            <a:endParaRPr lang="en-US" altLang="ja-JP"/>
          </a:p>
          <a:p>
            <a:endParaRPr lang="en-US" altLang="ja-JP"/>
          </a:p>
          <a:p>
            <a:endParaRPr lang="en-US" altLang="ja-JP"/>
          </a:p>
          <a:p>
            <a:endParaRPr lang="en-US" altLang="ja-JP"/>
          </a:p>
          <a:p>
            <a:pPr marL="542925" indent="-542925"/>
            <a:r>
              <a:rPr lang="ja-JP" altLang="en-US"/>
              <a:t>　　 □被災地行政栄養士と収集された情報をもとに抽出された栄養・食生活関連の課題に対し対応策等を協議し、活動内容を決定する。</a:t>
            </a:r>
            <a:endParaRPr lang="en-US" altLang="ja-JP"/>
          </a:p>
        </p:txBody>
      </p:sp>
      <p:sp>
        <p:nvSpPr>
          <p:cNvPr id="2" name="テキスト ボックス 1">
            <a:extLst>
              <a:ext uri="{FF2B5EF4-FFF2-40B4-BE49-F238E27FC236}">
                <a16:creationId xmlns:a16="http://schemas.microsoft.com/office/drawing/2014/main" id="{30EE2694-B388-4C3D-93D9-F220BCD15FFD}"/>
              </a:ext>
            </a:extLst>
          </p:cNvPr>
          <p:cNvSpPr txBox="1"/>
          <p:nvPr/>
        </p:nvSpPr>
        <p:spPr>
          <a:xfrm>
            <a:off x="1052736" y="3635896"/>
            <a:ext cx="4176464" cy="1015663"/>
          </a:xfrm>
          <a:prstGeom prst="rect">
            <a:avLst/>
          </a:prstGeom>
          <a:noFill/>
          <a:ln>
            <a:solidFill>
              <a:schemeClr val="tx1"/>
            </a:solidFill>
          </a:ln>
        </p:spPr>
        <p:txBody>
          <a:bodyPr wrap="square" rtlCol="0">
            <a:spAutoFit/>
          </a:bodyPr>
          <a:lstStyle/>
          <a:p>
            <a:r>
              <a:rPr kumimoji="1" lang="ja-JP" altLang="en-US" sz="1200"/>
              <a:t>・リーダー</a:t>
            </a:r>
            <a:endParaRPr kumimoji="1" lang="en-US" altLang="ja-JP" sz="1200"/>
          </a:p>
          <a:p>
            <a:r>
              <a:rPr lang="ja-JP" altLang="en-US" sz="1200"/>
              <a:t>・副リーダー</a:t>
            </a:r>
            <a:endParaRPr lang="en-US" altLang="ja-JP" sz="1200"/>
          </a:p>
          <a:p>
            <a:r>
              <a:rPr kumimoji="1" lang="ja-JP" altLang="en-US" sz="1200"/>
              <a:t>・記録</a:t>
            </a:r>
            <a:r>
              <a:rPr lang="ja-JP" altLang="en-US" sz="1200"/>
              <a:t>係</a:t>
            </a:r>
            <a:endParaRPr lang="en-US" altLang="ja-JP" sz="1200"/>
          </a:p>
          <a:p>
            <a:r>
              <a:rPr kumimoji="1" lang="ja-JP" altLang="en-US" sz="1200"/>
              <a:t>・特殊栄養食品ステーション管理係</a:t>
            </a:r>
            <a:endParaRPr lang="en-US" altLang="ja-JP" sz="1200"/>
          </a:p>
          <a:p>
            <a:r>
              <a:rPr kumimoji="1" lang="ja-JP" altLang="en-US" sz="1200"/>
              <a:t>・運転担当係</a:t>
            </a:r>
            <a:endParaRPr kumimoji="1" lang="en-US" altLang="ja-JP" sz="1200"/>
          </a:p>
        </p:txBody>
      </p:sp>
      <p:sp>
        <p:nvSpPr>
          <p:cNvPr id="6" name="テキスト ボックス 5">
            <a:extLst>
              <a:ext uri="{FF2B5EF4-FFF2-40B4-BE49-F238E27FC236}">
                <a16:creationId xmlns:a16="http://schemas.microsoft.com/office/drawing/2014/main" id="{96401AC4-F561-406C-97B7-F5C20E9BE2CC}"/>
              </a:ext>
            </a:extLst>
          </p:cNvPr>
          <p:cNvSpPr txBox="1"/>
          <p:nvPr/>
        </p:nvSpPr>
        <p:spPr>
          <a:xfrm>
            <a:off x="1052736" y="6444208"/>
            <a:ext cx="4176464" cy="646331"/>
          </a:xfrm>
          <a:prstGeom prst="rect">
            <a:avLst/>
          </a:prstGeom>
          <a:noFill/>
          <a:ln>
            <a:solidFill>
              <a:schemeClr val="tx1"/>
            </a:solidFill>
          </a:ln>
        </p:spPr>
        <p:txBody>
          <a:bodyPr wrap="square" rtlCol="0">
            <a:spAutoFit/>
          </a:bodyPr>
          <a:lstStyle/>
          <a:p>
            <a:r>
              <a:rPr kumimoji="1" lang="ja-JP" altLang="en-US" sz="1200"/>
              <a:t>・被災状況　・避難所の数と場所、避難者数</a:t>
            </a:r>
            <a:endParaRPr kumimoji="1" lang="en-US" altLang="ja-JP" sz="1200"/>
          </a:p>
          <a:p>
            <a:r>
              <a:rPr lang="ja-JP" altLang="en-US" sz="1200"/>
              <a:t>・各避難所における提供食の状況</a:t>
            </a:r>
            <a:endParaRPr lang="en-US" altLang="ja-JP" sz="1200"/>
          </a:p>
          <a:p>
            <a:r>
              <a:rPr lang="ja-JP" altLang="en-US" sz="1200"/>
              <a:t>・要配慮者の把握状況</a:t>
            </a:r>
            <a:endParaRPr lang="en-US" altLang="ja-JP" sz="1200"/>
          </a:p>
        </p:txBody>
      </p:sp>
      <p:sp>
        <p:nvSpPr>
          <p:cNvPr id="7" name="タイトル 3">
            <a:extLst>
              <a:ext uri="{FF2B5EF4-FFF2-40B4-BE49-F238E27FC236}">
                <a16:creationId xmlns:a16="http://schemas.microsoft.com/office/drawing/2014/main" id="{C598AC39-5950-A202-5CF1-8CDCDA1A2902}"/>
              </a:ext>
            </a:extLst>
          </p:cNvPr>
          <p:cNvSpPr txBox="1">
            <a:spLocks/>
          </p:cNvSpPr>
          <p:nvPr/>
        </p:nvSpPr>
        <p:spPr>
          <a:xfrm>
            <a:off x="0" y="4850"/>
            <a:ext cx="6858000" cy="836740"/>
          </a:xfrm>
          <a:prstGeom prst="rect">
            <a:avLst/>
          </a:prstGeom>
          <a:solidFill>
            <a:srgbClr val="002060"/>
          </a:solidFill>
        </p:spPr>
        <p:txBody>
          <a:bodyPr>
            <a:normAutofit fontScale="925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○○栄養士会　　　　　　　　　　　　　　　　　　　　　　　　　（ﾌｪｰｽﾞ</a:t>
            </a:r>
            <a:r>
              <a:rPr lang="en-US" altLang="ja-JP" sz="1800" b="1">
                <a:solidFill>
                  <a:schemeClr val="bg1"/>
                </a:solidFill>
                <a:latin typeface="+mn-ea"/>
                <a:ea typeface="+mn-ea"/>
              </a:rPr>
              <a:t>0</a:t>
            </a:r>
            <a:r>
              <a:rPr lang="ja-JP" altLang="en-US" sz="1800" b="1">
                <a:solidFill>
                  <a:schemeClr val="bg1"/>
                </a:solidFill>
                <a:latin typeface="+mn-ea"/>
                <a:ea typeface="+mn-ea"/>
              </a:rPr>
              <a:t>～</a:t>
            </a:r>
            <a:r>
              <a:rPr lang="en-US" altLang="ja-JP" sz="1800" b="1">
                <a:solidFill>
                  <a:schemeClr val="bg1"/>
                </a:solidFill>
                <a:latin typeface="+mn-ea"/>
                <a:ea typeface="+mn-ea"/>
              </a:rPr>
              <a:t>3</a:t>
            </a:r>
            <a:r>
              <a:rPr lang="ja-JP" altLang="en-US" sz="1800" b="1">
                <a:solidFill>
                  <a:schemeClr val="bg1"/>
                </a:solidFill>
                <a:latin typeface="+mn-ea"/>
                <a:ea typeface="+mn-ea"/>
              </a:rPr>
              <a:t>）</a:t>
            </a:r>
            <a:endParaRPr lang="en-US" altLang="ja-JP" sz="1800" b="1">
              <a:solidFill>
                <a:schemeClr val="bg1"/>
              </a:solidFill>
              <a:latin typeface="+mn-ea"/>
              <a:ea typeface="+mn-ea"/>
            </a:endParaRPr>
          </a:p>
          <a:p>
            <a:r>
              <a:rPr lang="en-US" altLang="ja-JP" sz="3200" b="1">
                <a:solidFill>
                  <a:schemeClr val="bg1"/>
                </a:solidFill>
                <a:latin typeface="+mn-ea"/>
                <a:ea typeface="+mn-ea"/>
              </a:rPr>
              <a:t>12-1</a:t>
            </a:r>
            <a:r>
              <a:rPr lang="ja-JP" altLang="en-US" sz="3200" b="1">
                <a:solidFill>
                  <a:schemeClr val="bg1"/>
                </a:solidFill>
                <a:latin typeface="+mn-ea"/>
                <a:ea typeface="+mn-ea"/>
              </a:rPr>
              <a:t>　活動拠点･現地統括</a:t>
            </a:r>
          </a:p>
        </p:txBody>
      </p:sp>
    </p:spTree>
    <p:extLst>
      <p:ext uri="{BB962C8B-B14F-4D97-AF65-F5344CB8AC3E}">
        <p14:creationId xmlns:p14="http://schemas.microsoft.com/office/powerpoint/2010/main" val="2286149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fontScale="925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○○栄養士会　　　　　　　　　　　　　　　　　　　　　　　　　（ﾌｪｰｽﾞ</a:t>
            </a:r>
            <a:r>
              <a:rPr lang="en-US" altLang="ja-JP" sz="1800" b="1">
                <a:solidFill>
                  <a:schemeClr val="bg1"/>
                </a:solidFill>
                <a:latin typeface="+mn-ea"/>
                <a:ea typeface="+mn-ea"/>
              </a:rPr>
              <a:t>0</a:t>
            </a:r>
            <a:r>
              <a:rPr lang="ja-JP" altLang="en-US" sz="1800" b="1">
                <a:solidFill>
                  <a:schemeClr val="bg1"/>
                </a:solidFill>
                <a:latin typeface="+mn-ea"/>
                <a:ea typeface="+mn-ea"/>
              </a:rPr>
              <a:t>～</a:t>
            </a:r>
            <a:r>
              <a:rPr lang="en-US" altLang="ja-JP" sz="1800" b="1">
                <a:solidFill>
                  <a:schemeClr val="bg1"/>
                </a:solidFill>
                <a:latin typeface="+mn-ea"/>
                <a:ea typeface="+mn-ea"/>
              </a:rPr>
              <a:t>3</a:t>
            </a:r>
            <a:r>
              <a:rPr lang="ja-JP" altLang="en-US" sz="1800" b="1">
                <a:solidFill>
                  <a:schemeClr val="bg1"/>
                </a:solidFill>
                <a:latin typeface="+mn-ea"/>
                <a:ea typeface="+mn-ea"/>
              </a:rPr>
              <a:t>）</a:t>
            </a:r>
            <a:endParaRPr lang="en-US" altLang="ja-JP" sz="1800" b="1">
              <a:solidFill>
                <a:schemeClr val="bg1"/>
              </a:solidFill>
              <a:latin typeface="+mn-ea"/>
              <a:ea typeface="+mn-ea"/>
            </a:endParaRPr>
          </a:p>
          <a:p>
            <a:r>
              <a:rPr lang="en-US" altLang="ja-JP" sz="3200" b="1">
                <a:solidFill>
                  <a:schemeClr val="bg1"/>
                </a:solidFill>
                <a:latin typeface="+mn-ea"/>
                <a:ea typeface="+mn-ea"/>
              </a:rPr>
              <a:t>12-2</a:t>
            </a:r>
            <a:r>
              <a:rPr lang="ja-JP" altLang="en-US" sz="3200" b="1">
                <a:solidFill>
                  <a:schemeClr val="bg1"/>
                </a:solidFill>
                <a:latin typeface="+mn-ea"/>
                <a:ea typeface="+mn-ea"/>
              </a:rPr>
              <a:t>　活動拠点･現地統括</a:t>
            </a:r>
          </a:p>
        </p:txBody>
      </p:sp>
      <p:sp>
        <p:nvSpPr>
          <p:cNvPr id="5" name="テキスト ボックス 4">
            <a:extLst>
              <a:ext uri="{FF2B5EF4-FFF2-40B4-BE49-F238E27FC236}">
                <a16:creationId xmlns:a16="http://schemas.microsoft.com/office/drawing/2014/main" id="{5A244746-CA7D-4325-A649-CA0423A1F2E7}"/>
              </a:ext>
            </a:extLst>
          </p:cNvPr>
          <p:cNvSpPr txBox="1"/>
          <p:nvPr/>
        </p:nvSpPr>
        <p:spPr>
          <a:xfrm>
            <a:off x="563526" y="857291"/>
            <a:ext cx="6060380" cy="6883061"/>
          </a:xfrm>
          <a:prstGeom prst="rect">
            <a:avLst/>
          </a:prstGeom>
          <a:noFill/>
        </p:spPr>
        <p:txBody>
          <a:bodyPr wrap="square" rtlCol="0">
            <a:normAutofit/>
          </a:bodyPr>
          <a:lstStyle/>
          <a:p>
            <a:r>
              <a:rPr lang="ja-JP" altLang="en-US"/>
              <a:t>③　定期ミーティングの実施および参加</a:t>
            </a:r>
            <a:endParaRPr lang="en-US" altLang="ja-JP"/>
          </a:p>
          <a:p>
            <a:pPr marL="627063" indent="-627063"/>
            <a:r>
              <a:rPr lang="ja-JP" altLang="en-US"/>
              <a:t>　　□他職種で開催される</a:t>
            </a:r>
            <a:r>
              <a:rPr lang="ja-JP" altLang="en-US" sz="1800"/>
              <a:t>ミーティングについて情報を把握（目的、開催頻度、参集されている活動団体等）し、参加の可否</a:t>
            </a:r>
            <a:r>
              <a:rPr lang="ja-JP" altLang="en-US"/>
              <a:t>について被災地行政栄養士と協議する。</a:t>
            </a:r>
            <a:endParaRPr lang="en-US" altLang="ja-JP" sz="1800"/>
          </a:p>
          <a:p>
            <a:pPr marL="627063" indent="-627063">
              <a:tabLst>
                <a:tab pos="263525" algn="l"/>
              </a:tabLst>
            </a:pPr>
            <a:r>
              <a:rPr lang="ja-JP" altLang="en-US"/>
              <a:t>　　□参加する場合は、ミーティング内容を議事録に記録し、</a:t>
            </a:r>
            <a:r>
              <a:rPr lang="en-US" altLang="ja-JP"/>
              <a:t>JDA-DAT</a:t>
            </a:r>
            <a:r>
              <a:rPr lang="ja-JP" altLang="en-US"/>
              <a:t>活動スタッフおよび被災地行政栄養士と情報を共有する。</a:t>
            </a:r>
            <a:endParaRPr lang="en-US" altLang="ja-JP"/>
          </a:p>
          <a:p>
            <a:endParaRPr lang="en-US" altLang="ja-JP"/>
          </a:p>
          <a:p>
            <a:endParaRPr lang="en-US" altLang="ja-JP"/>
          </a:p>
          <a:p>
            <a:r>
              <a:rPr lang="ja-JP" altLang="en-US"/>
              <a:t>　　</a:t>
            </a:r>
            <a:endParaRPr lang="en-US" altLang="ja-JP"/>
          </a:p>
          <a:p>
            <a:pPr marL="542925" indent="-542925"/>
            <a:r>
              <a:rPr lang="ja-JP" altLang="en-US"/>
              <a:t>　　□</a:t>
            </a:r>
            <a:r>
              <a:rPr lang="en-US" altLang="ja-JP"/>
              <a:t>1</a:t>
            </a:r>
            <a:r>
              <a:rPr lang="ja-JP" altLang="en-US"/>
              <a:t>日の活動が終了したら、</a:t>
            </a:r>
            <a:r>
              <a:rPr lang="en-US" altLang="ja-JP"/>
              <a:t>JDA-DAT</a:t>
            </a:r>
            <a:r>
              <a:rPr lang="ja-JP" altLang="en-US"/>
              <a:t>活動スタッフは活動記録票に記入し、ミーティングで活動内容について報告し、情報を共有する。</a:t>
            </a:r>
            <a:endParaRPr lang="en-US" altLang="ja-JP"/>
          </a:p>
          <a:p>
            <a:r>
              <a:rPr lang="ja-JP" altLang="en-US"/>
              <a:t>　　　</a:t>
            </a:r>
            <a:endParaRPr lang="en-US" altLang="ja-JP"/>
          </a:p>
          <a:p>
            <a:endParaRPr lang="en-US" altLang="ja-JP" sz="1200"/>
          </a:p>
          <a:p>
            <a:endParaRPr lang="en-US" altLang="ja-JP" sz="1200"/>
          </a:p>
          <a:p>
            <a:endParaRPr lang="en-US" altLang="ja-JP" sz="1200"/>
          </a:p>
          <a:p>
            <a:endParaRPr lang="en-US" altLang="ja-JP"/>
          </a:p>
          <a:p>
            <a:r>
              <a:rPr lang="ja-JP" altLang="en-US"/>
              <a:t>④支援状況の把握・県栄対策本部への報告</a:t>
            </a:r>
            <a:endParaRPr lang="en-US" altLang="ja-JP"/>
          </a:p>
          <a:p>
            <a:pPr marL="542925" indent="-542925"/>
            <a:r>
              <a:rPr lang="ja-JP" altLang="en-US"/>
              <a:t>　　 □</a:t>
            </a:r>
            <a:r>
              <a:rPr lang="en-US" altLang="ja-JP"/>
              <a:t>JDA-DAT</a:t>
            </a:r>
            <a:r>
              <a:rPr lang="ja-JP" altLang="en-US"/>
              <a:t>活動スタッフが各自記入した活動記録票および各記録票をとりまとめ、被災地行政栄養士に提出する。</a:t>
            </a:r>
            <a:endParaRPr lang="en-US" altLang="ja-JP"/>
          </a:p>
          <a:p>
            <a:pPr marL="542925" indent="-542925"/>
            <a:r>
              <a:rPr lang="ja-JP" altLang="en-US"/>
              <a:t>　 　□ミーティング等で活動内容を共有し、把握した支援状況、課題について県栄対策本部へ報告を行う。</a:t>
            </a:r>
            <a:endParaRPr lang="en-US" altLang="ja-JP"/>
          </a:p>
          <a:p>
            <a:pPr marL="542925" indent="-542925"/>
            <a:r>
              <a:rPr lang="ja-JP" altLang="en-US"/>
              <a:t>　　 □</a:t>
            </a:r>
            <a:r>
              <a:rPr lang="en-US" altLang="ja-JP"/>
              <a:t>JDA-DAT</a:t>
            </a:r>
            <a:r>
              <a:rPr lang="ja-JP" altLang="en-US"/>
              <a:t>後方支援スタッフは報告された情報を取りまとめを行う。</a:t>
            </a:r>
            <a:endParaRPr kumimoji="1" lang="ja-JP" altLang="en-US" sz="1660"/>
          </a:p>
        </p:txBody>
      </p:sp>
      <p:graphicFrame>
        <p:nvGraphicFramePr>
          <p:cNvPr id="7" name="表 6">
            <a:extLst>
              <a:ext uri="{FF2B5EF4-FFF2-40B4-BE49-F238E27FC236}">
                <a16:creationId xmlns:a16="http://schemas.microsoft.com/office/drawing/2014/main" id="{AA39F75B-6269-412C-95F6-9BFC0917715E}"/>
              </a:ext>
            </a:extLst>
          </p:cNvPr>
          <p:cNvGraphicFramePr>
            <a:graphicFrameLocks noGrp="1"/>
          </p:cNvGraphicFramePr>
          <p:nvPr>
            <p:extLst>
              <p:ext uri="{D42A27DB-BD31-4B8C-83A1-F6EECF244321}">
                <p14:modId xmlns:p14="http://schemas.microsoft.com/office/powerpoint/2010/main" val="2768603928"/>
              </p:ext>
            </p:extLst>
          </p:nvPr>
        </p:nvGraphicFramePr>
        <p:xfrm>
          <a:off x="548680" y="7844843"/>
          <a:ext cx="6075226" cy="1005840"/>
        </p:xfrm>
        <a:graphic>
          <a:graphicData uri="http://schemas.openxmlformats.org/drawingml/2006/table">
            <a:tbl>
              <a:tblPr firstRow="1" bandRow="1">
                <a:tableStyleId>{5C22544A-7EE6-4342-B048-85BDC9FD1C3A}</a:tableStyleId>
              </a:tblPr>
              <a:tblGrid>
                <a:gridCol w="4139165">
                  <a:extLst>
                    <a:ext uri="{9D8B030D-6E8A-4147-A177-3AD203B41FA5}">
                      <a16:colId xmlns:a16="http://schemas.microsoft.com/office/drawing/2014/main" val="1790532664"/>
                    </a:ext>
                  </a:extLst>
                </a:gridCol>
                <a:gridCol w="1936061">
                  <a:extLst>
                    <a:ext uri="{9D8B030D-6E8A-4147-A177-3AD203B41FA5}">
                      <a16:colId xmlns:a16="http://schemas.microsoft.com/office/drawing/2014/main" val="2483362435"/>
                    </a:ext>
                  </a:extLst>
                </a:gridCol>
              </a:tblGrid>
              <a:tr h="231655">
                <a:tc>
                  <a:txBody>
                    <a:bodyPr/>
                    <a:lstStyle/>
                    <a:p>
                      <a:pPr algn="ctr"/>
                      <a:r>
                        <a:rPr kumimoji="1" lang="ja-JP" altLang="en-US">
                          <a:latin typeface="Yu Gothic UI Semibold" panose="020B0700000000000000" pitchFamily="50" charset="-128"/>
                          <a:ea typeface="Yu Gothic UI Semibold" panose="020B0700000000000000" pitchFamily="50" charset="-128"/>
                        </a:rPr>
                        <a:t>必要物品　・　参考資料</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保管場所</a:t>
                      </a:r>
                    </a:p>
                  </a:txBody>
                  <a:tcPr anchor="ctr"/>
                </a:tc>
                <a:extLst>
                  <a:ext uri="{0D108BD9-81ED-4DB2-BD59-A6C34878D82A}">
                    <a16:rowId xmlns:a16="http://schemas.microsoft.com/office/drawing/2014/main" val="3174420419"/>
                  </a:ext>
                </a:extLst>
              </a:tr>
              <a:tr h="324082">
                <a:tc>
                  <a:txBody>
                    <a:bodyPr/>
                    <a:lstStyle/>
                    <a:p>
                      <a:r>
                        <a:rPr kumimoji="1" lang="ja-JP" altLang="en-US"/>
                        <a:t>被災地状況把握シート</a:t>
                      </a:r>
                      <a:endParaRPr kumimoji="1" lang="en-US" altLang="ja-JP"/>
                    </a:p>
                    <a:p>
                      <a:r>
                        <a:rPr kumimoji="1" lang="ja-JP" altLang="en-US"/>
                        <a:t>議事録</a:t>
                      </a:r>
                      <a:endParaRPr kumimoji="1" lang="en-US" altLang="ja-JP"/>
                    </a:p>
                    <a:p>
                      <a:r>
                        <a:rPr kumimoji="1" lang="ja-JP" altLang="en-US"/>
                        <a:t>活動記録票</a:t>
                      </a:r>
                      <a:endParaRPr kumimoji="1" lang="en-US" altLang="ja-JP"/>
                    </a:p>
                  </a:txBody>
                  <a:tcPr/>
                </a:tc>
                <a:tc>
                  <a:txBody>
                    <a:bodyPr/>
                    <a:lstStyle/>
                    <a:p>
                      <a:r>
                        <a:rPr kumimoji="1" lang="ja-JP" altLang="en-US"/>
                        <a:t>日本栄養士会</a:t>
                      </a:r>
                      <a:r>
                        <a:rPr kumimoji="1" lang="en-US" altLang="ja-JP"/>
                        <a:t>HP</a:t>
                      </a:r>
                    </a:p>
                    <a:p>
                      <a:r>
                        <a:rPr kumimoji="1" lang="ja-JP" altLang="en-US"/>
                        <a:t>県栄事務局</a:t>
                      </a:r>
                    </a:p>
                  </a:txBody>
                  <a:tcPr/>
                </a:tc>
                <a:extLst>
                  <a:ext uri="{0D108BD9-81ED-4DB2-BD59-A6C34878D82A}">
                    <a16:rowId xmlns:a16="http://schemas.microsoft.com/office/drawing/2014/main" val="299991385"/>
                  </a:ext>
                </a:extLst>
              </a:tr>
            </a:tbl>
          </a:graphicData>
        </a:graphic>
      </p:graphicFrame>
      <p:sp>
        <p:nvSpPr>
          <p:cNvPr id="6" name="テキスト ボックス 5">
            <a:extLst>
              <a:ext uri="{FF2B5EF4-FFF2-40B4-BE49-F238E27FC236}">
                <a16:creationId xmlns:a16="http://schemas.microsoft.com/office/drawing/2014/main" id="{30EE2694-B388-4C3D-93D9-F220BCD15FFD}"/>
              </a:ext>
            </a:extLst>
          </p:cNvPr>
          <p:cNvSpPr txBox="1"/>
          <p:nvPr/>
        </p:nvSpPr>
        <p:spPr>
          <a:xfrm>
            <a:off x="836712" y="2915816"/>
            <a:ext cx="4176464" cy="646331"/>
          </a:xfrm>
          <a:prstGeom prst="rect">
            <a:avLst/>
          </a:prstGeom>
          <a:noFill/>
          <a:ln>
            <a:solidFill>
              <a:schemeClr val="tx1"/>
            </a:solidFill>
          </a:ln>
        </p:spPr>
        <p:txBody>
          <a:bodyPr wrap="square" rtlCol="0">
            <a:spAutoFit/>
          </a:bodyPr>
          <a:lstStyle/>
          <a:p>
            <a:r>
              <a:rPr lang="ja-JP" altLang="en-US" sz="1200"/>
              <a:t>・実施済みの活動、今後の予定や方針</a:t>
            </a:r>
            <a:endParaRPr kumimoji="1" lang="en-US" altLang="ja-JP" sz="1200"/>
          </a:p>
          <a:p>
            <a:r>
              <a:rPr lang="ja-JP" altLang="en-US" sz="1200"/>
              <a:t>・課題や要望とその対応</a:t>
            </a:r>
            <a:endParaRPr lang="en-US" altLang="ja-JP" sz="1200"/>
          </a:p>
          <a:p>
            <a:r>
              <a:rPr kumimoji="1" lang="ja-JP" altLang="en-US" sz="1200"/>
              <a:t>・</a:t>
            </a:r>
            <a:r>
              <a:rPr lang="ja-JP" altLang="en-US" sz="1200"/>
              <a:t>その他</a:t>
            </a:r>
            <a:r>
              <a:rPr lang="en-US" altLang="ja-JP" sz="1200"/>
              <a:t>(</a:t>
            </a:r>
            <a:r>
              <a:rPr lang="ja-JP" altLang="en-US" sz="1200"/>
              <a:t>連絡事項など）</a:t>
            </a:r>
            <a:endParaRPr lang="en-US" altLang="ja-JP" sz="1200"/>
          </a:p>
        </p:txBody>
      </p:sp>
      <p:sp>
        <p:nvSpPr>
          <p:cNvPr id="8" name="テキスト ボックス 7">
            <a:extLst>
              <a:ext uri="{FF2B5EF4-FFF2-40B4-BE49-F238E27FC236}">
                <a16:creationId xmlns:a16="http://schemas.microsoft.com/office/drawing/2014/main" id="{30EE2694-B388-4C3D-93D9-F220BCD15FFD}"/>
              </a:ext>
            </a:extLst>
          </p:cNvPr>
          <p:cNvSpPr txBox="1"/>
          <p:nvPr/>
        </p:nvSpPr>
        <p:spPr>
          <a:xfrm>
            <a:off x="836712" y="4721442"/>
            <a:ext cx="4176464" cy="646331"/>
          </a:xfrm>
          <a:prstGeom prst="rect">
            <a:avLst/>
          </a:prstGeom>
          <a:noFill/>
          <a:ln>
            <a:solidFill>
              <a:schemeClr val="tx1"/>
            </a:solidFill>
          </a:ln>
        </p:spPr>
        <p:txBody>
          <a:bodyPr wrap="square" rtlCol="0">
            <a:spAutoFit/>
          </a:bodyPr>
          <a:lstStyle/>
          <a:p>
            <a:r>
              <a:rPr lang="ja-JP" altLang="en-US" sz="1200"/>
              <a:t>・活動の開始や終了時間、活動内容や活動場所</a:t>
            </a:r>
            <a:endParaRPr lang="en-US" altLang="ja-JP" sz="1200"/>
          </a:p>
          <a:p>
            <a:r>
              <a:rPr kumimoji="1" lang="ja-JP" altLang="en-US" sz="1200"/>
              <a:t>・</a:t>
            </a:r>
            <a:r>
              <a:rPr lang="ja-JP" altLang="en-US" sz="1200"/>
              <a:t>同行者や連携団体</a:t>
            </a:r>
            <a:endParaRPr lang="en-US" altLang="ja-JP" sz="1200"/>
          </a:p>
          <a:p>
            <a:r>
              <a:rPr lang="ja-JP" altLang="en-US" sz="1200"/>
              <a:t>・使用した物資</a:t>
            </a:r>
            <a:endParaRPr lang="en-US" altLang="ja-JP" sz="1200"/>
          </a:p>
        </p:txBody>
      </p:sp>
    </p:spTree>
    <p:extLst>
      <p:ext uri="{BB962C8B-B14F-4D97-AF65-F5344CB8AC3E}">
        <p14:creationId xmlns:p14="http://schemas.microsoft.com/office/powerpoint/2010/main" val="1157974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F01C3B42-18DA-4F04-9AE4-1634DC38527D}"/>
              </a:ext>
            </a:extLst>
          </p:cNvPr>
          <p:cNvGraphicFramePr>
            <a:graphicFrameLocks noGrp="1"/>
          </p:cNvGraphicFramePr>
          <p:nvPr>
            <p:extLst>
              <p:ext uri="{D42A27DB-BD31-4B8C-83A1-F6EECF244321}">
                <p14:modId xmlns:p14="http://schemas.microsoft.com/office/powerpoint/2010/main" val="4177810767"/>
              </p:ext>
            </p:extLst>
          </p:nvPr>
        </p:nvGraphicFramePr>
        <p:xfrm>
          <a:off x="548680" y="901864"/>
          <a:ext cx="6148056" cy="1211580"/>
        </p:xfrm>
        <a:graphic>
          <a:graphicData uri="http://schemas.openxmlformats.org/drawingml/2006/table">
            <a:tbl>
              <a:tblPr firstRow="1" bandRow="1">
                <a:tableStyleId>{5C22544A-7EE6-4342-B048-85BDC9FD1C3A}</a:tableStyleId>
              </a:tblPr>
              <a:tblGrid>
                <a:gridCol w="1366235">
                  <a:extLst>
                    <a:ext uri="{9D8B030D-6E8A-4147-A177-3AD203B41FA5}">
                      <a16:colId xmlns:a16="http://schemas.microsoft.com/office/drawing/2014/main" val="1790532664"/>
                    </a:ext>
                  </a:extLst>
                </a:gridCol>
                <a:gridCol w="3363039">
                  <a:extLst>
                    <a:ext uri="{9D8B030D-6E8A-4147-A177-3AD203B41FA5}">
                      <a16:colId xmlns:a16="http://schemas.microsoft.com/office/drawing/2014/main" val="2483362435"/>
                    </a:ext>
                  </a:extLst>
                </a:gridCol>
                <a:gridCol w="1418782">
                  <a:extLst>
                    <a:ext uri="{9D8B030D-6E8A-4147-A177-3AD203B41FA5}">
                      <a16:colId xmlns:a16="http://schemas.microsoft.com/office/drawing/2014/main" val="1697234052"/>
                    </a:ext>
                  </a:extLst>
                </a:gridCol>
              </a:tblGrid>
              <a:tr h="241222">
                <a:tc>
                  <a:txBody>
                    <a:bodyPr/>
                    <a:lstStyle/>
                    <a:p>
                      <a:pPr algn="ctr"/>
                      <a:r>
                        <a:rPr kumimoji="1" lang="ja-JP" altLang="en-US">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742223">
                <a:tc>
                  <a:txBody>
                    <a:bodyPr/>
                    <a:lstStyle/>
                    <a:p>
                      <a:r>
                        <a:rPr kumimoji="1" lang="ja-JP" altLang="en-US">
                          <a:solidFill>
                            <a:schemeClr val="tx1"/>
                          </a:solidFill>
                          <a:latin typeface="+mn-ea"/>
                          <a:ea typeface="+mn-ea"/>
                        </a:rPr>
                        <a:t>県栄養士会　　　　　事務局他</a:t>
                      </a:r>
                      <a:endParaRPr kumimoji="1" lang="en-US" altLang="ja-JP">
                        <a:solidFill>
                          <a:schemeClr val="tx1"/>
                        </a:solidFill>
                        <a:latin typeface="+mn-ea"/>
                        <a:ea typeface="+mn-ea"/>
                      </a:endParaRPr>
                    </a:p>
                    <a:p>
                      <a:endParaRPr kumimoji="1" lang="ja-JP" altLang="en-US">
                        <a:solidFill>
                          <a:schemeClr val="tx1"/>
                        </a:solidFill>
                        <a:latin typeface="+mn-ea"/>
                        <a:ea typeface="+mn-ea"/>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a:solidFill>
                            <a:schemeClr val="tx1"/>
                          </a:solidFill>
                          <a:latin typeface="+mn-ea"/>
                          <a:ea typeface="+mn-ea"/>
                        </a:rPr>
                        <a:t>発災時から撤収までの間の後方支援の役割を把握する。また、必要に応じて被災地以外で支援活動を行う。</a:t>
                      </a:r>
                      <a:endParaRPr kumimoji="1" lang="en-US" altLang="ja-JP">
                        <a:solidFill>
                          <a:schemeClr val="tx1"/>
                        </a:solidFill>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a:solidFill>
                          <a:schemeClr val="tx1"/>
                        </a:solidFill>
                        <a:latin typeface="+mn-ea"/>
                        <a:ea typeface="+mn-ea"/>
                      </a:endParaRPr>
                    </a:p>
                  </a:txBody>
                  <a:tcPr/>
                </a:tc>
                <a:tc>
                  <a:txBody>
                    <a:bodyPr/>
                    <a:lstStyle/>
                    <a:p>
                      <a:r>
                        <a:rPr kumimoji="1" lang="ja-JP" altLang="en-US">
                          <a:solidFill>
                            <a:schemeClr val="tx1"/>
                          </a:solidFill>
                          <a:latin typeface="+mn-ea"/>
                          <a:ea typeface="+mn-ea"/>
                        </a:rPr>
                        <a:t>・ＪＤＡ－ＤＡＴ　　　後方支援担当者</a:t>
                      </a:r>
                      <a:endParaRPr kumimoji="1" lang="en-US" altLang="ja-JP">
                        <a:solidFill>
                          <a:schemeClr val="tx1"/>
                        </a:solidFill>
                        <a:latin typeface="+mn-ea"/>
                        <a:ea typeface="+mn-ea"/>
                      </a:endParaRPr>
                    </a:p>
                  </a:txBody>
                  <a:tcPr/>
                </a:tc>
                <a:extLst>
                  <a:ext uri="{0D108BD9-81ED-4DB2-BD59-A6C34878D82A}">
                    <a16:rowId xmlns:a16="http://schemas.microsoft.com/office/drawing/2014/main" val="299991385"/>
                  </a:ext>
                </a:extLst>
              </a:tr>
            </a:tbl>
          </a:graphicData>
        </a:graphic>
      </p:graphicFrame>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fontScale="85000" lnSpcReduction="1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1800" b="1">
                <a:solidFill>
                  <a:schemeClr val="bg1"/>
                </a:solidFill>
                <a:latin typeface="+mn-ea"/>
                <a:ea typeface="+mn-ea"/>
              </a:rPr>
              <a:t>　　　○○栄養士会　　　　　　　　　　　　　　　　　　　　　　　　　（ﾌｪｰｽﾞ目安　</a:t>
            </a:r>
            <a:r>
              <a:rPr lang="en-US" altLang="ja-JP" sz="1800" b="1">
                <a:solidFill>
                  <a:schemeClr val="bg1"/>
                </a:solidFill>
                <a:latin typeface="+mn-ea"/>
                <a:ea typeface="+mn-ea"/>
              </a:rPr>
              <a:t>1</a:t>
            </a:r>
            <a:r>
              <a:rPr lang="ja-JP" altLang="en-US" sz="1800" b="1">
                <a:solidFill>
                  <a:schemeClr val="bg1"/>
                </a:solidFill>
                <a:latin typeface="+mn-ea"/>
                <a:ea typeface="+mn-ea"/>
              </a:rPr>
              <a:t>，</a:t>
            </a:r>
            <a:r>
              <a:rPr lang="en-US" altLang="ja-JP" sz="1800" b="1">
                <a:solidFill>
                  <a:schemeClr val="bg1"/>
                </a:solidFill>
                <a:latin typeface="+mn-ea"/>
                <a:ea typeface="+mn-ea"/>
              </a:rPr>
              <a:t>2</a:t>
            </a:r>
            <a:r>
              <a:rPr lang="ja-JP" altLang="en-US" sz="1800" b="1">
                <a:solidFill>
                  <a:schemeClr val="bg1"/>
                </a:solidFill>
                <a:latin typeface="+mn-ea"/>
                <a:ea typeface="+mn-ea"/>
              </a:rPr>
              <a:t>，</a:t>
            </a:r>
            <a:r>
              <a:rPr lang="en-US" altLang="ja-JP" sz="1800" b="1">
                <a:solidFill>
                  <a:schemeClr val="bg1"/>
                </a:solidFill>
                <a:latin typeface="+mn-ea"/>
                <a:ea typeface="+mn-ea"/>
              </a:rPr>
              <a:t>3</a:t>
            </a:r>
            <a:r>
              <a:rPr lang="ja-JP" altLang="en-US" sz="1800" b="1">
                <a:solidFill>
                  <a:schemeClr val="bg1"/>
                </a:solidFill>
                <a:latin typeface="+mn-ea"/>
                <a:ea typeface="+mn-ea"/>
              </a:rPr>
              <a:t>，</a:t>
            </a:r>
            <a:r>
              <a:rPr lang="en-US" altLang="ja-JP" sz="1800" b="1">
                <a:solidFill>
                  <a:schemeClr val="bg1"/>
                </a:solidFill>
                <a:latin typeface="+mn-ea"/>
                <a:ea typeface="+mn-ea"/>
              </a:rPr>
              <a:t>4</a:t>
            </a:r>
            <a:r>
              <a:rPr lang="ja-JP" altLang="en-US" sz="1800" b="1">
                <a:solidFill>
                  <a:schemeClr val="bg1"/>
                </a:solidFill>
                <a:latin typeface="+mn-ea"/>
                <a:ea typeface="+mn-ea"/>
              </a:rPr>
              <a:t>）</a:t>
            </a:r>
            <a:r>
              <a:rPr lang="ja-JP" altLang="en-US" sz="3200" b="1">
                <a:solidFill>
                  <a:schemeClr val="bg1"/>
                </a:solidFill>
                <a:latin typeface="+mn-ea"/>
                <a:ea typeface="+mn-ea"/>
              </a:rPr>
              <a:t>１３－１　後方支援</a:t>
            </a:r>
            <a:r>
              <a:rPr lang="ja-JP" altLang="en-US" sz="1600" b="1">
                <a:solidFill>
                  <a:schemeClr val="bg1"/>
                </a:solidFill>
                <a:latin typeface="+mn-ea"/>
                <a:ea typeface="+mn-ea"/>
              </a:rPr>
              <a:t>　　</a:t>
            </a:r>
            <a:r>
              <a:rPr lang="ja-JP" altLang="en-US" sz="1700" b="1">
                <a:solidFill>
                  <a:schemeClr val="bg1"/>
                </a:solidFill>
                <a:latin typeface="+mn-ea"/>
                <a:ea typeface="+mn-ea"/>
              </a:rPr>
              <a:t>後方支援が必要な活動の把握</a:t>
            </a:r>
          </a:p>
        </p:txBody>
      </p:sp>
      <p:sp>
        <p:nvSpPr>
          <p:cNvPr id="2" name="正方形/長方形 1">
            <a:extLst>
              <a:ext uri="{FF2B5EF4-FFF2-40B4-BE49-F238E27FC236}">
                <a16:creationId xmlns:a16="http://schemas.microsoft.com/office/drawing/2014/main" id="{ADD4E07B-BC8A-4D9B-8C7F-BCBBC7554560}"/>
              </a:ext>
            </a:extLst>
          </p:cNvPr>
          <p:cNvSpPr/>
          <p:nvPr/>
        </p:nvSpPr>
        <p:spPr>
          <a:xfrm>
            <a:off x="548680" y="2303030"/>
            <a:ext cx="5910639" cy="608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a:solidFill>
                  <a:schemeClr val="tx1"/>
                </a:solidFill>
                <a:latin typeface="Yu Gothic UI Semibold" panose="020B0700000000000000" pitchFamily="50" charset="-128"/>
                <a:ea typeface="Yu Gothic UI Semibold" panose="020B0700000000000000" pitchFamily="50" charset="-128"/>
              </a:rPr>
              <a:t>大規模災害発生時の栄養・食生活支援活動タイムライン</a:t>
            </a:r>
            <a:endParaRPr kumimoji="1" lang="en-US" altLang="ja-JP" b="1">
              <a:solidFill>
                <a:schemeClr val="tx1"/>
              </a:solidFill>
              <a:latin typeface="Yu Gothic UI Semibold" panose="020B0700000000000000" pitchFamily="50" charset="-128"/>
              <a:ea typeface="Yu Gothic UI Semibold" panose="020B0700000000000000" pitchFamily="50" charset="-128"/>
            </a:endParaRPr>
          </a:p>
          <a:p>
            <a:r>
              <a:rPr kumimoji="1" lang="ja-JP" altLang="en-US" sz="1200" b="1">
                <a:solidFill>
                  <a:schemeClr val="tx1"/>
                </a:solidFill>
                <a:latin typeface="Yu Gothic UI Semibold" panose="020B0700000000000000" pitchFamily="50" charset="-128"/>
                <a:ea typeface="Yu Gothic UI Semibold" panose="020B0700000000000000" pitchFamily="50" charset="-128"/>
              </a:rPr>
              <a:t>（大規模災害発生時の栄養・食生活支援のためのアクションカード（例）より　一部改変）</a:t>
            </a:r>
            <a:endParaRPr kumimoji="1" lang="en-US" altLang="ja-JP" sz="1200" b="1">
              <a:solidFill>
                <a:schemeClr val="tx1"/>
              </a:solidFill>
              <a:latin typeface="Yu Gothic UI Semibold" panose="020B0700000000000000" pitchFamily="50" charset="-128"/>
              <a:ea typeface="Yu Gothic UI Semibold" panose="020B0700000000000000" pitchFamily="50" charset="-128"/>
            </a:endParaRPr>
          </a:p>
        </p:txBody>
      </p:sp>
      <p:graphicFrame>
        <p:nvGraphicFramePr>
          <p:cNvPr id="3" name="表 3">
            <a:extLst>
              <a:ext uri="{FF2B5EF4-FFF2-40B4-BE49-F238E27FC236}">
                <a16:creationId xmlns:a16="http://schemas.microsoft.com/office/drawing/2014/main" id="{BCA7417B-760B-459F-A034-2CEE4F13CD5C}"/>
              </a:ext>
            </a:extLst>
          </p:cNvPr>
          <p:cNvGraphicFramePr>
            <a:graphicFrameLocks noGrp="1"/>
          </p:cNvGraphicFramePr>
          <p:nvPr>
            <p:extLst>
              <p:ext uri="{D42A27DB-BD31-4B8C-83A1-F6EECF244321}">
                <p14:modId xmlns:p14="http://schemas.microsoft.com/office/powerpoint/2010/main" val="3810170682"/>
              </p:ext>
            </p:extLst>
          </p:nvPr>
        </p:nvGraphicFramePr>
        <p:xfrm>
          <a:off x="548680" y="3150954"/>
          <a:ext cx="5992800" cy="1005840"/>
        </p:xfrm>
        <a:graphic>
          <a:graphicData uri="http://schemas.openxmlformats.org/drawingml/2006/table">
            <a:tbl>
              <a:tblPr firstRow="1" bandRow="1">
                <a:tableStyleId>{5C22544A-7EE6-4342-B048-85BDC9FD1C3A}</a:tableStyleId>
              </a:tblPr>
              <a:tblGrid>
                <a:gridCol w="1498200">
                  <a:extLst>
                    <a:ext uri="{9D8B030D-6E8A-4147-A177-3AD203B41FA5}">
                      <a16:colId xmlns:a16="http://schemas.microsoft.com/office/drawing/2014/main" val="3393276488"/>
                    </a:ext>
                  </a:extLst>
                </a:gridCol>
                <a:gridCol w="1498200">
                  <a:extLst>
                    <a:ext uri="{9D8B030D-6E8A-4147-A177-3AD203B41FA5}">
                      <a16:colId xmlns:a16="http://schemas.microsoft.com/office/drawing/2014/main" val="1098475694"/>
                    </a:ext>
                  </a:extLst>
                </a:gridCol>
                <a:gridCol w="1498200">
                  <a:extLst>
                    <a:ext uri="{9D8B030D-6E8A-4147-A177-3AD203B41FA5}">
                      <a16:colId xmlns:a16="http://schemas.microsoft.com/office/drawing/2014/main" val="2521560615"/>
                    </a:ext>
                  </a:extLst>
                </a:gridCol>
                <a:gridCol w="1498200">
                  <a:extLst>
                    <a:ext uri="{9D8B030D-6E8A-4147-A177-3AD203B41FA5}">
                      <a16:colId xmlns:a16="http://schemas.microsoft.com/office/drawing/2014/main" val="725057333"/>
                    </a:ext>
                  </a:extLst>
                </a:gridCol>
              </a:tblGrid>
              <a:tr h="255661">
                <a:tc>
                  <a:txBody>
                    <a:bodyPr/>
                    <a:lstStyle/>
                    <a:p>
                      <a:pPr algn="ctr"/>
                      <a:r>
                        <a:rPr kumimoji="1" lang="ja-JP" altLang="en-US">
                          <a:latin typeface="Yu Gothic UI Semibold" panose="020B0700000000000000" pitchFamily="50" charset="-128"/>
                          <a:ea typeface="Yu Gothic UI Semibold" panose="020B0700000000000000" pitchFamily="50" charset="-128"/>
                        </a:rPr>
                        <a:t>フェーズ　</a:t>
                      </a:r>
                      <a:r>
                        <a:rPr kumimoji="1" lang="en-US" altLang="ja-JP">
                          <a:latin typeface="Yu Gothic UI Semibold" panose="020B0700000000000000" pitchFamily="50" charset="-128"/>
                          <a:ea typeface="Yu Gothic UI Semibold" panose="020B0700000000000000" pitchFamily="50" charset="-128"/>
                        </a:rPr>
                        <a:t>1</a:t>
                      </a:r>
                      <a:endParaRPr kumimoji="1" lang="ja-JP" altLang="en-US">
                        <a:latin typeface="Yu Gothic UI Semibold" panose="020B0700000000000000" pitchFamily="50" charset="-128"/>
                        <a:ea typeface="Yu Gothic UI Semibold" panose="020B0700000000000000" pitchFamily="50" charset="-128"/>
                      </a:endParaRPr>
                    </a:p>
                  </a:txBody>
                  <a:tcPr/>
                </a:tc>
                <a:tc>
                  <a:txBody>
                    <a:bodyPr/>
                    <a:lstStyle/>
                    <a:p>
                      <a:pPr algn="ctr"/>
                      <a:r>
                        <a:rPr kumimoji="1" lang="ja-JP" altLang="en-US">
                          <a:latin typeface="Yu Gothic UI Semibold" panose="020B0700000000000000" pitchFamily="50" charset="-128"/>
                          <a:ea typeface="Yu Gothic UI Semibold" panose="020B0700000000000000" pitchFamily="50" charset="-128"/>
                        </a:rPr>
                        <a:t>フェーズ　</a:t>
                      </a:r>
                      <a:r>
                        <a:rPr kumimoji="1" lang="en-US" altLang="ja-JP">
                          <a:latin typeface="Yu Gothic UI Semibold" panose="020B0700000000000000" pitchFamily="50" charset="-128"/>
                          <a:ea typeface="Yu Gothic UI Semibold" panose="020B0700000000000000" pitchFamily="50" charset="-128"/>
                        </a:rPr>
                        <a:t>2</a:t>
                      </a:r>
                      <a:endParaRPr kumimoji="1" lang="ja-JP" altLang="en-US">
                        <a:latin typeface="Yu Gothic UI Semibold" panose="020B0700000000000000" pitchFamily="50" charset="-128"/>
                        <a:ea typeface="Yu Gothic UI Semibold" panose="020B0700000000000000" pitchFamily="50" charset="-128"/>
                      </a:endParaRPr>
                    </a:p>
                  </a:txBody>
                  <a:tcPr/>
                </a:tc>
                <a:tc>
                  <a:txBody>
                    <a:bodyPr/>
                    <a:lstStyle/>
                    <a:p>
                      <a:pPr algn="ctr"/>
                      <a:r>
                        <a:rPr kumimoji="1" lang="ja-JP" altLang="en-US">
                          <a:latin typeface="Yu Gothic UI Semibold" panose="020B0700000000000000" pitchFamily="50" charset="-128"/>
                          <a:ea typeface="Yu Gothic UI Semibold" panose="020B0700000000000000" pitchFamily="50" charset="-128"/>
                        </a:rPr>
                        <a:t>フェーズ　</a:t>
                      </a:r>
                      <a:r>
                        <a:rPr kumimoji="1" lang="en-US" altLang="ja-JP">
                          <a:latin typeface="Yu Gothic UI Semibold" panose="020B0700000000000000" pitchFamily="50" charset="-128"/>
                          <a:ea typeface="Yu Gothic UI Semibold" panose="020B0700000000000000" pitchFamily="50" charset="-128"/>
                        </a:rPr>
                        <a:t>3</a:t>
                      </a:r>
                      <a:endParaRPr kumimoji="1" lang="ja-JP" altLang="en-US">
                        <a:latin typeface="Yu Gothic UI Semibold" panose="020B0700000000000000" pitchFamily="50" charset="-128"/>
                        <a:ea typeface="Yu Gothic UI Semibold" panose="020B0700000000000000" pitchFamily="50" charset="-128"/>
                      </a:endParaRPr>
                    </a:p>
                  </a:txBody>
                  <a:tcPr/>
                </a:tc>
                <a:tc>
                  <a:txBody>
                    <a:bodyPr/>
                    <a:lstStyle/>
                    <a:p>
                      <a:pPr algn="ctr"/>
                      <a:r>
                        <a:rPr kumimoji="1" lang="ja-JP" altLang="en-US">
                          <a:latin typeface="Yu Gothic UI Semibold" panose="020B0700000000000000" pitchFamily="50" charset="-128"/>
                          <a:ea typeface="Yu Gothic UI Semibold" panose="020B0700000000000000" pitchFamily="50" charset="-128"/>
                        </a:rPr>
                        <a:t>フェーズ　</a:t>
                      </a:r>
                      <a:r>
                        <a:rPr kumimoji="1" lang="en-US" altLang="ja-JP">
                          <a:latin typeface="Yu Gothic UI Semibold" panose="020B0700000000000000" pitchFamily="50" charset="-128"/>
                          <a:ea typeface="Yu Gothic UI Semibold" panose="020B0700000000000000" pitchFamily="50" charset="-128"/>
                        </a:rPr>
                        <a:t>4</a:t>
                      </a:r>
                      <a:endParaRPr kumimoji="1" lang="ja-JP" altLang="en-US">
                        <a:latin typeface="Yu Gothic UI Semibold" panose="020B0700000000000000" pitchFamily="50" charset="-128"/>
                        <a:ea typeface="Yu Gothic UI Semibold" panose="020B0700000000000000" pitchFamily="50" charset="-128"/>
                      </a:endParaRPr>
                    </a:p>
                  </a:txBody>
                  <a:tcPr/>
                </a:tc>
                <a:extLst>
                  <a:ext uri="{0D108BD9-81ED-4DB2-BD59-A6C34878D82A}">
                    <a16:rowId xmlns:a16="http://schemas.microsoft.com/office/drawing/2014/main" val="429419415"/>
                  </a:ext>
                </a:extLst>
              </a:tr>
              <a:tr h="609653">
                <a:tc>
                  <a:txBody>
                    <a:bodyPr/>
                    <a:lstStyle/>
                    <a:p>
                      <a:pPr algn="ctr"/>
                      <a:r>
                        <a:rPr kumimoji="1" lang="ja-JP" altLang="en-US">
                          <a:latin typeface="Yu Gothic UI Semibold" panose="020B0700000000000000" pitchFamily="50" charset="-128"/>
                          <a:ea typeface="Yu Gothic UI Semibold" panose="020B0700000000000000" pitchFamily="50" charset="-128"/>
                        </a:rPr>
                        <a:t>概ね発災後　　　</a:t>
                      </a:r>
                      <a:r>
                        <a:rPr kumimoji="1" lang="en-US" altLang="ja-JP">
                          <a:latin typeface="Yu Gothic UI Semibold" panose="020B0700000000000000" pitchFamily="50" charset="-128"/>
                          <a:ea typeface="Yu Gothic UI Semibold" panose="020B0700000000000000" pitchFamily="50" charset="-128"/>
                        </a:rPr>
                        <a:t>24</a:t>
                      </a:r>
                      <a:r>
                        <a:rPr kumimoji="1" lang="ja-JP" altLang="en-US">
                          <a:latin typeface="Yu Gothic UI Semibold" panose="020B0700000000000000" pitchFamily="50" charset="-128"/>
                          <a:ea typeface="Yu Gothic UI Semibold" panose="020B0700000000000000" pitchFamily="50" charset="-128"/>
                        </a:rPr>
                        <a:t>時間以内</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a:latin typeface="Yu Gothic UI Semibold" panose="020B0700000000000000" pitchFamily="50" charset="-128"/>
                          <a:ea typeface="Yu Gothic UI Semibold" panose="020B0700000000000000" pitchFamily="50" charset="-128"/>
                        </a:rPr>
                        <a:t>概ね発災後　　　</a:t>
                      </a:r>
                      <a:r>
                        <a:rPr kumimoji="1" lang="en-US" altLang="ja-JP">
                          <a:latin typeface="Yu Gothic UI Semibold" panose="020B0700000000000000" pitchFamily="50" charset="-128"/>
                          <a:ea typeface="Yu Gothic UI Semibold" panose="020B0700000000000000" pitchFamily="50" charset="-128"/>
                        </a:rPr>
                        <a:t>72</a:t>
                      </a:r>
                      <a:r>
                        <a:rPr kumimoji="1" lang="ja-JP" altLang="en-US">
                          <a:latin typeface="Yu Gothic UI Semibold" panose="020B0700000000000000" pitchFamily="50" charset="-128"/>
                          <a:ea typeface="Yu Gothic UI Semibold" panose="020B0700000000000000" pitchFamily="50" charset="-128"/>
                        </a:rPr>
                        <a:t>時間以内</a:t>
                      </a:r>
                    </a:p>
                  </a:txBody>
                  <a:tcPr/>
                </a:tc>
                <a:tc>
                  <a:txBody>
                    <a:bodyPr/>
                    <a:lstStyle/>
                    <a:p>
                      <a:pPr algn="ctr"/>
                      <a:r>
                        <a:rPr kumimoji="1" lang="ja-JP" altLang="en-US">
                          <a:latin typeface="Yu Gothic UI Semibold" panose="020B0700000000000000" pitchFamily="50" charset="-128"/>
                          <a:ea typeface="Yu Gothic UI Semibold" panose="020B0700000000000000" pitchFamily="50" charset="-128"/>
                        </a:rPr>
                        <a:t>避難所対策が　　中心の時期</a:t>
                      </a:r>
                    </a:p>
                  </a:txBody>
                  <a:tcPr/>
                </a:tc>
                <a:tc>
                  <a:txBody>
                    <a:bodyPr/>
                    <a:lstStyle/>
                    <a:p>
                      <a:pPr algn="ctr"/>
                      <a:r>
                        <a:rPr kumimoji="1" lang="ja-JP" altLang="en-US">
                          <a:latin typeface="Yu Gothic UI Semibold" panose="020B0700000000000000" pitchFamily="50" charset="-128"/>
                          <a:ea typeface="Yu Gothic UI Semibold" panose="020B0700000000000000" pitchFamily="50" charset="-128"/>
                        </a:rPr>
                        <a:t>避難所から概ね仮設住宅入居までの期間</a:t>
                      </a:r>
                    </a:p>
                  </a:txBody>
                  <a:tcPr/>
                </a:tc>
                <a:extLst>
                  <a:ext uri="{0D108BD9-81ED-4DB2-BD59-A6C34878D82A}">
                    <a16:rowId xmlns:a16="http://schemas.microsoft.com/office/drawing/2014/main" val="3014437600"/>
                  </a:ext>
                </a:extLst>
              </a:tr>
            </a:tbl>
          </a:graphicData>
        </a:graphic>
      </p:graphicFrame>
      <p:grpSp>
        <p:nvGrpSpPr>
          <p:cNvPr id="29" name="グループ化 28">
            <a:extLst>
              <a:ext uri="{FF2B5EF4-FFF2-40B4-BE49-F238E27FC236}">
                <a16:creationId xmlns:a16="http://schemas.microsoft.com/office/drawing/2014/main" id="{1822D94F-14C9-49D9-ACEE-3F3C5B8F07E4}"/>
              </a:ext>
            </a:extLst>
          </p:cNvPr>
          <p:cNvGrpSpPr/>
          <p:nvPr/>
        </p:nvGrpSpPr>
        <p:grpSpPr>
          <a:xfrm>
            <a:off x="548680" y="4315289"/>
            <a:ext cx="6148056" cy="4751083"/>
            <a:chOff x="388966" y="4169229"/>
            <a:chExt cx="6316398" cy="4751083"/>
          </a:xfrm>
        </p:grpSpPr>
        <p:grpSp>
          <p:nvGrpSpPr>
            <p:cNvPr id="27" name="グループ化 26">
              <a:extLst>
                <a:ext uri="{FF2B5EF4-FFF2-40B4-BE49-F238E27FC236}">
                  <a16:creationId xmlns:a16="http://schemas.microsoft.com/office/drawing/2014/main" id="{267AC484-AA4E-4227-A724-1F0000B5CBE8}"/>
                </a:ext>
              </a:extLst>
            </p:cNvPr>
            <p:cNvGrpSpPr/>
            <p:nvPr/>
          </p:nvGrpSpPr>
          <p:grpSpPr>
            <a:xfrm>
              <a:off x="388966" y="4169229"/>
              <a:ext cx="6316398" cy="4751083"/>
              <a:chOff x="388966" y="4169229"/>
              <a:chExt cx="6316398" cy="4751083"/>
            </a:xfrm>
          </p:grpSpPr>
          <p:grpSp>
            <p:nvGrpSpPr>
              <p:cNvPr id="26" name="グループ化 25">
                <a:extLst>
                  <a:ext uri="{FF2B5EF4-FFF2-40B4-BE49-F238E27FC236}">
                    <a16:creationId xmlns:a16="http://schemas.microsoft.com/office/drawing/2014/main" id="{B53AAA8C-6F43-41AF-ACB2-8F274BDAE76B}"/>
                  </a:ext>
                </a:extLst>
              </p:cNvPr>
              <p:cNvGrpSpPr/>
              <p:nvPr/>
            </p:nvGrpSpPr>
            <p:grpSpPr>
              <a:xfrm>
                <a:off x="388966" y="4169229"/>
                <a:ext cx="6316398" cy="4751083"/>
                <a:chOff x="388966" y="4169229"/>
                <a:chExt cx="6316398" cy="4751083"/>
              </a:xfrm>
            </p:grpSpPr>
            <p:sp>
              <p:nvSpPr>
                <p:cNvPr id="9" name="正方形/長方形 8">
                  <a:extLst>
                    <a:ext uri="{FF2B5EF4-FFF2-40B4-BE49-F238E27FC236}">
                      <a16:creationId xmlns:a16="http://schemas.microsoft.com/office/drawing/2014/main" id="{93E4DE3E-BFAA-4790-8840-FA3E3C358194}"/>
                    </a:ext>
                  </a:extLst>
                </p:cNvPr>
                <p:cNvSpPr/>
                <p:nvPr/>
              </p:nvSpPr>
              <p:spPr>
                <a:xfrm>
                  <a:off x="908720" y="4320965"/>
                  <a:ext cx="3312368" cy="3230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a:solidFill>
                        <a:srgbClr val="0070C0"/>
                      </a:solidFill>
                      <a:latin typeface="Yu Gothic UI Semibold" panose="020B0700000000000000" pitchFamily="50" charset="-128"/>
                      <a:ea typeface="Yu Gothic UI Semibold" panose="020B0700000000000000" pitchFamily="50" charset="-128"/>
                    </a:rPr>
                    <a:t>　被災情報の収集</a:t>
                  </a:r>
                  <a:endParaRPr kumimoji="1" lang="en-US" altLang="ja-JP" sz="1400" b="1">
                    <a:solidFill>
                      <a:srgbClr val="0070C0"/>
                    </a:solidFill>
                    <a:latin typeface="Yu Gothic UI Semibold" panose="020B0700000000000000" pitchFamily="50" charset="-128"/>
                    <a:ea typeface="Yu Gothic UI Semibold" panose="020B0700000000000000" pitchFamily="50" charset="-128"/>
                  </a:endParaRPr>
                </a:p>
              </p:txBody>
            </p:sp>
            <p:sp>
              <p:nvSpPr>
                <p:cNvPr id="10" name="正方形/長方形 9">
                  <a:extLst>
                    <a:ext uri="{FF2B5EF4-FFF2-40B4-BE49-F238E27FC236}">
                      <a16:creationId xmlns:a16="http://schemas.microsoft.com/office/drawing/2014/main" id="{66D4120F-D3D2-401D-AD2F-90D6F2F108E9}"/>
                    </a:ext>
                  </a:extLst>
                </p:cNvPr>
                <p:cNvSpPr/>
                <p:nvPr/>
              </p:nvSpPr>
              <p:spPr>
                <a:xfrm>
                  <a:off x="388966" y="4209916"/>
                  <a:ext cx="432048" cy="47103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kumimoji="1" lang="ja-JP" altLang="en-US" sz="1200" b="1">
                      <a:solidFill>
                        <a:schemeClr val="tx1"/>
                      </a:solidFill>
                      <a:latin typeface="Yu Gothic UI Semibold" panose="020B0700000000000000" pitchFamily="50" charset="-128"/>
                      <a:ea typeface="Yu Gothic UI Semibold" panose="020B0700000000000000" pitchFamily="50" charset="-128"/>
                    </a:rPr>
                    <a:t>初動体制の整備（職員・会員の安否確認、参集、建物の安全確認、対策本部設置、県災害対策本部・日本栄養士会との連絡調整）</a:t>
                  </a:r>
                </a:p>
              </p:txBody>
            </p:sp>
            <p:sp>
              <p:nvSpPr>
                <p:cNvPr id="11" name="正方形/長方形 10">
                  <a:extLst>
                    <a:ext uri="{FF2B5EF4-FFF2-40B4-BE49-F238E27FC236}">
                      <a16:creationId xmlns:a16="http://schemas.microsoft.com/office/drawing/2014/main" id="{5244840B-2F0D-4D10-AB0E-2E5EBB8DAF08}"/>
                    </a:ext>
                  </a:extLst>
                </p:cNvPr>
                <p:cNvSpPr/>
                <p:nvPr/>
              </p:nvSpPr>
              <p:spPr>
                <a:xfrm>
                  <a:off x="1134396" y="4696727"/>
                  <a:ext cx="2304256" cy="3230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a:solidFill>
                        <a:srgbClr val="0070C0"/>
                      </a:solidFill>
                      <a:latin typeface="Yu Gothic UI Semibold" panose="020B0700000000000000" pitchFamily="50" charset="-128"/>
                      <a:ea typeface="Yu Gothic UI Semibold" panose="020B0700000000000000" pitchFamily="50" charset="-128"/>
                    </a:rPr>
                    <a:t>　特定給食施設等に支援</a:t>
                  </a:r>
                  <a:endParaRPr kumimoji="1" lang="en-US" altLang="ja-JP" sz="1400" b="1">
                    <a:solidFill>
                      <a:srgbClr val="0070C0"/>
                    </a:solidFill>
                    <a:latin typeface="Yu Gothic UI Semibold" panose="020B0700000000000000" pitchFamily="50" charset="-128"/>
                    <a:ea typeface="Yu Gothic UI Semibold" panose="020B0700000000000000" pitchFamily="50" charset="-128"/>
                  </a:endParaRPr>
                </a:p>
              </p:txBody>
            </p:sp>
            <p:sp>
              <p:nvSpPr>
                <p:cNvPr id="12" name="正方形/長方形 11">
                  <a:extLst>
                    <a:ext uri="{FF2B5EF4-FFF2-40B4-BE49-F238E27FC236}">
                      <a16:creationId xmlns:a16="http://schemas.microsoft.com/office/drawing/2014/main" id="{B078A441-5A2D-4732-A8E8-6859844709F0}"/>
                    </a:ext>
                  </a:extLst>
                </p:cNvPr>
                <p:cNvSpPr/>
                <p:nvPr/>
              </p:nvSpPr>
              <p:spPr>
                <a:xfrm>
                  <a:off x="1617197" y="5096021"/>
                  <a:ext cx="2232248" cy="3230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a:solidFill>
                        <a:srgbClr val="0070C0"/>
                      </a:solidFill>
                      <a:latin typeface="Yu Gothic UI Semibold" panose="020B0700000000000000" pitchFamily="50" charset="-128"/>
                      <a:ea typeface="Yu Gothic UI Semibold" panose="020B0700000000000000" pitchFamily="50" charset="-128"/>
                    </a:rPr>
                    <a:t>　受援体制の整備</a:t>
                  </a:r>
                  <a:endParaRPr kumimoji="1" lang="en-US" altLang="ja-JP" sz="1400" b="1">
                    <a:solidFill>
                      <a:srgbClr val="0070C0"/>
                    </a:solidFill>
                    <a:latin typeface="Yu Gothic UI Semibold" panose="020B0700000000000000" pitchFamily="50" charset="-128"/>
                    <a:ea typeface="Yu Gothic UI Semibold" panose="020B0700000000000000" pitchFamily="50" charset="-128"/>
                  </a:endParaRPr>
                </a:p>
              </p:txBody>
            </p:sp>
            <p:sp>
              <p:nvSpPr>
                <p:cNvPr id="4" name="右中かっこ 3">
                  <a:extLst>
                    <a:ext uri="{FF2B5EF4-FFF2-40B4-BE49-F238E27FC236}">
                      <a16:creationId xmlns:a16="http://schemas.microsoft.com/office/drawing/2014/main" id="{9247C7C7-85F8-4249-97DF-2EDAE57E1236}"/>
                    </a:ext>
                  </a:extLst>
                </p:cNvPr>
                <p:cNvSpPr/>
                <p:nvPr/>
              </p:nvSpPr>
              <p:spPr>
                <a:xfrm>
                  <a:off x="4163852" y="4169229"/>
                  <a:ext cx="519754" cy="124983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400">
                    <a:latin typeface="Yu Gothic UI Semibold" panose="020B0700000000000000" pitchFamily="50" charset="-128"/>
                    <a:ea typeface="Yu Gothic UI Semibold" panose="020B0700000000000000" pitchFamily="50" charset="-128"/>
                  </a:endParaRPr>
                </a:p>
              </p:txBody>
            </p:sp>
            <p:sp>
              <p:nvSpPr>
                <p:cNvPr id="14" name="正方形/長方形 13">
                  <a:extLst>
                    <a:ext uri="{FF2B5EF4-FFF2-40B4-BE49-F238E27FC236}">
                      <a16:creationId xmlns:a16="http://schemas.microsoft.com/office/drawing/2014/main" id="{2382C134-7CC8-4FF5-B8CA-F47FA6835ABB}"/>
                    </a:ext>
                  </a:extLst>
                </p:cNvPr>
                <p:cNvSpPr/>
                <p:nvPr/>
              </p:nvSpPr>
              <p:spPr>
                <a:xfrm>
                  <a:off x="4892788" y="4208592"/>
                  <a:ext cx="1812576" cy="12205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a:solidFill>
                        <a:srgbClr val="0070C0"/>
                      </a:solidFill>
                      <a:latin typeface="Yu Gothic UI Semibold" panose="020B0700000000000000" pitchFamily="50" charset="-128"/>
                      <a:ea typeface="Yu Gothic UI Semibold" panose="020B0700000000000000" pitchFamily="50" charset="-128"/>
                    </a:rPr>
                    <a:t>主に県災害対策本部と連携し被災市区町村および管轄保健所主体で実施されるが、アクションカード⑫に則り活動必要性の有無を確認する。</a:t>
                  </a:r>
                  <a:endParaRPr kumimoji="1" lang="en-US" altLang="ja-JP" sz="1200" b="1">
                    <a:solidFill>
                      <a:srgbClr val="0070C0"/>
                    </a:solidFill>
                    <a:latin typeface="Yu Gothic UI Semibold" panose="020B0700000000000000" pitchFamily="50" charset="-128"/>
                    <a:ea typeface="Yu Gothic UI Semibold" panose="020B0700000000000000" pitchFamily="50" charset="-128"/>
                  </a:endParaRPr>
                </a:p>
              </p:txBody>
            </p:sp>
            <p:sp>
              <p:nvSpPr>
                <p:cNvPr id="15" name="正方形/長方形 14">
                  <a:extLst>
                    <a:ext uri="{FF2B5EF4-FFF2-40B4-BE49-F238E27FC236}">
                      <a16:creationId xmlns:a16="http://schemas.microsoft.com/office/drawing/2014/main" id="{6BE3930A-4053-46E3-A8D7-C02F2398A486}"/>
                    </a:ext>
                  </a:extLst>
                </p:cNvPr>
                <p:cNvSpPr/>
                <p:nvPr/>
              </p:nvSpPr>
              <p:spPr>
                <a:xfrm>
                  <a:off x="1330879" y="5500360"/>
                  <a:ext cx="3662537" cy="3230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a:solidFill>
                        <a:schemeClr val="tx1"/>
                      </a:solidFill>
                      <a:latin typeface="Yu Gothic UI Semibold" panose="020B0700000000000000" pitchFamily="50" charset="-128"/>
                      <a:ea typeface="Yu Gothic UI Semibold" panose="020B0700000000000000" pitchFamily="50" charset="-128"/>
                    </a:rPr>
                    <a:t>⑯　提供食の把握</a:t>
                  </a:r>
                  <a:endParaRPr kumimoji="1" lang="en-US" altLang="ja-JP" sz="1400" b="1">
                    <a:solidFill>
                      <a:schemeClr val="tx1"/>
                    </a:solidFill>
                    <a:latin typeface="Yu Gothic UI Semibold" panose="020B0700000000000000" pitchFamily="50" charset="-128"/>
                    <a:ea typeface="Yu Gothic UI Semibold" panose="020B0700000000000000" pitchFamily="50" charset="-128"/>
                  </a:endParaRPr>
                </a:p>
              </p:txBody>
            </p:sp>
          </p:grpSp>
          <p:grpSp>
            <p:nvGrpSpPr>
              <p:cNvPr id="22" name="グループ化 21">
                <a:extLst>
                  <a:ext uri="{FF2B5EF4-FFF2-40B4-BE49-F238E27FC236}">
                    <a16:creationId xmlns:a16="http://schemas.microsoft.com/office/drawing/2014/main" id="{EBE34258-F24E-4ED1-AE91-D442B69B244A}"/>
                  </a:ext>
                </a:extLst>
              </p:cNvPr>
              <p:cNvGrpSpPr/>
              <p:nvPr/>
            </p:nvGrpSpPr>
            <p:grpSpPr>
              <a:xfrm>
                <a:off x="980728" y="5904698"/>
                <a:ext cx="4012688" cy="1604583"/>
                <a:chOff x="975937" y="6188573"/>
                <a:chExt cx="4012688" cy="1604583"/>
              </a:xfrm>
            </p:grpSpPr>
            <p:grpSp>
              <p:nvGrpSpPr>
                <p:cNvPr id="20" name="グループ化 19">
                  <a:extLst>
                    <a:ext uri="{FF2B5EF4-FFF2-40B4-BE49-F238E27FC236}">
                      <a16:creationId xmlns:a16="http://schemas.microsoft.com/office/drawing/2014/main" id="{CAF162E6-F90A-4FC4-B0B3-B85F6B024141}"/>
                    </a:ext>
                  </a:extLst>
                </p:cNvPr>
                <p:cNvGrpSpPr/>
                <p:nvPr/>
              </p:nvGrpSpPr>
              <p:grpSpPr>
                <a:xfrm>
                  <a:off x="1216724" y="6188573"/>
                  <a:ext cx="3771901" cy="1281985"/>
                  <a:chOff x="1216724" y="6188573"/>
                  <a:chExt cx="3771901" cy="1281985"/>
                </a:xfrm>
              </p:grpSpPr>
              <p:grpSp>
                <p:nvGrpSpPr>
                  <p:cNvPr id="6" name="グループ化 5">
                    <a:extLst>
                      <a:ext uri="{FF2B5EF4-FFF2-40B4-BE49-F238E27FC236}">
                        <a16:creationId xmlns:a16="http://schemas.microsoft.com/office/drawing/2014/main" id="{F91824F3-1809-4341-BEBA-AD17746C54E7}"/>
                      </a:ext>
                    </a:extLst>
                  </p:cNvPr>
                  <p:cNvGrpSpPr/>
                  <p:nvPr/>
                </p:nvGrpSpPr>
                <p:grpSpPr>
                  <a:xfrm>
                    <a:off x="1216724" y="6520931"/>
                    <a:ext cx="3771901" cy="949627"/>
                    <a:chOff x="1216723" y="6337642"/>
                    <a:chExt cx="3771901" cy="949627"/>
                  </a:xfrm>
                </p:grpSpPr>
                <p:sp>
                  <p:nvSpPr>
                    <p:cNvPr id="16" name="正方形/長方形 15">
                      <a:extLst>
                        <a:ext uri="{FF2B5EF4-FFF2-40B4-BE49-F238E27FC236}">
                          <a16:creationId xmlns:a16="http://schemas.microsoft.com/office/drawing/2014/main" id="{2CF95FBD-030F-4283-86B5-6E9E7E88994E}"/>
                        </a:ext>
                      </a:extLst>
                    </p:cNvPr>
                    <p:cNvSpPr/>
                    <p:nvPr/>
                  </p:nvSpPr>
                  <p:spPr>
                    <a:xfrm>
                      <a:off x="1216723" y="6337642"/>
                      <a:ext cx="1436206" cy="323044"/>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a:solidFill>
                            <a:schemeClr val="tx1"/>
                          </a:solidFill>
                          <a:latin typeface="Yu Gothic UI Semibold" panose="020B0700000000000000" pitchFamily="50" charset="-128"/>
                          <a:ea typeface="Yu Gothic UI Semibold" panose="020B0700000000000000" pitchFamily="50" charset="-128"/>
                        </a:rPr>
                        <a:t>⑱備蓄・支援物資</a:t>
                      </a:r>
                      <a:endParaRPr kumimoji="1" lang="en-US" altLang="ja-JP" sz="1200" b="1">
                        <a:solidFill>
                          <a:schemeClr val="tx1"/>
                        </a:solidFill>
                        <a:latin typeface="Yu Gothic UI Semibold" panose="020B0700000000000000" pitchFamily="50" charset="-128"/>
                        <a:ea typeface="Yu Gothic UI Semibold" panose="020B0700000000000000" pitchFamily="50" charset="-128"/>
                      </a:endParaRPr>
                    </a:p>
                  </p:txBody>
                </p:sp>
                <p:sp>
                  <p:nvSpPr>
                    <p:cNvPr id="17" name="正方形/長方形 16">
                      <a:extLst>
                        <a:ext uri="{FF2B5EF4-FFF2-40B4-BE49-F238E27FC236}">
                          <a16:creationId xmlns:a16="http://schemas.microsoft.com/office/drawing/2014/main" id="{513F0E87-28EB-414B-892B-5706A11F94DB}"/>
                        </a:ext>
                      </a:extLst>
                    </p:cNvPr>
                    <p:cNvSpPr/>
                    <p:nvPr/>
                  </p:nvSpPr>
                  <p:spPr>
                    <a:xfrm>
                      <a:off x="2057126" y="6700552"/>
                      <a:ext cx="1015553" cy="273418"/>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a:solidFill>
                            <a:schemeClr val="tx1"/>
                          </a:solidFill>
                          <a:latin typeface="Yu Gothic UI Semibold" panose="020B0700000000000000" pitchFamily="50" charset="-128"/>
                          <a:ea typeface="Yu Gothic UI Semibold" panose="020B0700000000000000" pitchFamily="50" charset="-128"/>
                        </a:rPr>
                        <a:t>⑲炊き出し</a:t>
                      </a:r>
                      <a:endParaRPr kumimoji="1" lang="en-US" altLang="ja-JP" sz="1400" b="1">
                        <a:solidFill>
                          <a:schemeClr val="tx1"/>
                        </a:solidFill>
                        <a:latin typeface="Yu Gothic UI Semibold" panose="020B0700000000000000" pitchFamily="50" charset="-128"/>
                        <a:ea typeface="Yu Gothic UI Semibold" panose="020B0700000000000000" pitchFamily="50" charset="-128"/>
                      </a:endParaRPr>
                    </a:p>
                  </p:txBody>
                </p:sp>
                <p:sp>
                  <p:nvSpPr>
                    <p:cNvPr id="18" name="正方形/長方形 17">
                      <a:extLst>
                        <a:ext uri="{FF2B5EF4-FFF2-40B4-BE49-F238E27FC236}">
                          <a16:creationId xmlns:a16="http://schemas.microsoft.com/office/drawing/2014/main" id="{BEDA98E8-EA24-46B2-B89B-79C5521B1F41}"/>
                        </a:ext>
                      </a:extLst>
                    </p:cNvPr>
                    <p:cNvSpPr/>
                    <p:nvPr/>
                  </p:nvSpPr>
                  <p:spPr>
                    <a:xfrm>
                      <a:off x="2958015" y="6964225"/>
                      <a:ext cx="2030609" cy="323044"/>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a:solidFill>
                            <a:schemeClr val="tx1"/>
                          </a:solidFill>
                          <a:latin typeface="Yu Gothic UI Semibold" panose="020B0700000000000000" pitchFamily="50" charset="-128"/>
                          <a:ea typeface="Yu Gothic UI Semibold" panose="020B0700000000000000" pitchFamily="50" charset="-128"/>
                        </a:rPr>
                        <a:t>⑳弁当</a:t>
                      </a:r>
                      <a:endParaRPr kumimoji="1" lang="en-US" altLang="ja-JP" sz="1400" b="1">
                        <a:solidFill>
                          <a:schemeClr val="tx1"/>
                        </a:solidFill>
                        <a:latin typeface="Yu Gothic UI Semibold" panose="020B0700000000000000" pitchFamily="50" charset="-128"/>
                        <a:ea typeface="Yu Gothic UI Semibold" panose="020B0700000000000000" pitchFamily="50" charset="-128"/>
                      </a:endParaRPr>
                    </a:p>
                  </p:txBody>
                </p:sp>
              </p:grpSp>
              <p:sp>
                <p:nvSpPr>
                  <p:cNvPr id="19" name="正方形/長方形 18">
                    <a:extLst>
                      <a:ext uri="{FF2B5EF4-FFF2-40B4-BE49-F238E27FC236}">
                        <a16:creationId xmlns:a16="http://schemas.microsoft.com/office/drawing/2014/main" id="{9AE2C668-5566-45CA-A8A4-B029800C9874}"/>
                      </a:ext>
                    </a:extLst>
                  </p:cNvPr>
                  <p:cNvSpPr/>
                  <p:nvPr/>
                </p:nvSpPr>
                <p:spPr>
                  <a:xfrm>
                    <a:off x="1216724" y="6188573"/>
                    <a:ext cx="3662537" cy="3230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a:solidFill>
                          <a:schemeClr val="tx1"/>
                        </a:solidFill>
                        <a:latin typeface="Yu Gothic UI Semibold" panose="020B0700000000000000" pitchFamily="50" charset="-128"/>
                        <a:ea typeface="Yu Gothic UI Semibold" panose="020B0700000000000000" pitchFamily="50" charset="-128"/>
                      </a:rPr>
                      <a:t>提　　供　　食　　の　　支　　援</a:t>
                    </a:r>
                    <a:endParaRPr kumimoji="1" lang="en-US" altLang="ja-JP" sz="1600" b="1">
                      <a:solidFill>
                        <a:schemeClr val="tx1"/>
                      </a:solidFill>
                      <a:latin typeface="Yu Gothic UI Semibold" panose="020B0700000000000000" pitchFamily="50" charset="-128"/>
                      <a:ea typeface="Yu Gothic UI Semibold" panose="020B0700000000000000" pitchFamily="50" charset="-128"/>
                    </a:endParaRPr>
                  </a:p>
                </p:txBody>
              </p:sp>
            </p:grpSp>
            <p:sp>
              <p:nvSpPr>
                <p:cNvPr id="21" name="正方形/長方形 20">
                  <a:extLst>
                    <a:ext uri="{FF2B5EF4-FFF2-40B4-BE49-F238E27FC236}">
                      <a16:creationId xmlns:a16="http://schemas.microsoft.com/office/drawing/2014/main" id="{E1AFDA3F-9797-49CD-A071-419922C3DD82}"/>
                    </a:ext>
                  </a:extLst>
                </p:cNvPr>
                <p:cNvSpPr/>
                <p:nvPr/>
              </p:nvSpPr>
              <p:spPr>
                <a:xfrm>
                  <a:off x="975937" y="7500914"/>
                  <a:ext cx="4012688" cy="292242"/>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a:solidFill>
                        <a:schemeClr val="tx1"/>
                      </a:solidFill>
                      <a:latin typeface="Yu Gothic UI Semibold" panose="020B0700000000000000" pitchFamily="50" charset="-128"/>
                      <a:ea typeface="Yu Gothic UI Semibold" panose="020B0700000000000000" pitchFamily="50" charset="-128"/>
                    </a:rPr>
                    <a:t>⑨特殊栄養食品ステーションからの支援</a:t>
                  </a:r>
                  <a:endParaRPr kumimoji="1" lang="en-US" altLang="ja-JP" sz="1400" b="1">
                    <a:solidFill>
                      <a:schemeClr val="tx1"/>
                    </a:solidFill>
                    <a:latin typeface="Yu Gothic UI Semibold" panose="020B0700000000000000" pitchFamily="50" charset="-128"/>
                    <a:ea typeface="Yu Gothic UI Semibold" panose="020B0700000000000000" pitchFamily="50" charset="-128"/>
                  </a:endParaRPr>
                </a:p>
              </p:txBody>
            </p:sp>
          </p:grpSp>
        </p:grpSp>
        <p:grpSp>
          <p:nvGrpSpPr>
            <p:cNvPr id="28" name="グループ化 27">
              <a:extLst>
                <a:ext uri="{FF2B5EF4-FFF2-40B4-BE49-F238E27FC236}">
                  <a16:creationId xmlns:a16="http://schemas.microsoft.com/office/drawing/2014/main" id="{910E35B8-DD8C-4A8F-BD2B-6E3B95C48371}"/>
                </a:ext>
              </a:extLst>
            </p:cNvPr>
            <p:cNvGrpSpPr/>
            <p:nvPr/>
          </p:nvGrpSpPr>
          <p:grpSpPr>
            <a:xfrm>
              <a:off x="1330879" y="7592801"/>
              <a:ext cx="5049889" cy="961386"/>
              <a:chOff x="1330879" y="7592801"/>
              <a:chExt cx="5049889" cy="961386"/>
            </a:xfrm>
          </p:grpSpPr>
          <p:sp>
            <p:nvSpPr>
              <p:cNvPr id="23" name="正方形/長方形 22">
                <a:extLst>
                  <a:ext uri="{FF2B5EF4-FFF2-40B4-BE49-F238E27FC236}">
                    <a16:creationId xmlns:a16="http://schemas.microsoft.com/office/drawing/2014/main" id="{4EE37598-625F-40E8-802F-7404A29FE3BF}"/>
                  </a:ext>
                </a:extLst>
              </p:cNvPr>
              <p:cNvSpPr/>
              <p:nvPr/>
            </p:nvSpPr>
            <p:spPr>
              <a:xfrm>
                <a:off x="1367892" y="7592801"/>
                <a:ext cx="2286091" cy="292242"/>
              </a:xfrm>
              <a:prstGeom prst="rect">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a:solidFill>
                      <a:schemeClr val="tx1"/>
                    </a:solidFill>
                    <a:latin typeface="Yu Gothic UI Semibold" panose="020B0700000000000000" pitchFamily="50" charset="-128"/>
                    <a:ea typeface="Yu Gothic UI Semibold" panose="020B0700000000000000" pitchFamily="50" charset="-128"/>
                  </a:rPr>
                  <a:t>⑰　要配慮者への支援</a:t>
                </a:r>
                <a:endParaRPr kumimoji="1" lang="en-US" altLang="ja-JP" sz="1400" b="1">
                  <a:solidFill>
                    <a:schemeClr val="tx1"/>
                  </a:solidFill>
                  <a:latin typeface="Yu Gothic UI Semibold" panose="020B0700000000000000" pitchFamily="50" charset="-128"/>
                  <a:ea typeface="Yu Gothic UI Semibold" panose="020B0700000000000000" pitchFamily="50" charset="-128"/>
                </a:endParaRPr>
              </a:p>
            </p:txBody>
          </p:sp>
          <p:sp>
            <p:nvSpPr>
              <p:cNvPr id="24" name="正方形/長方形 23">
                <a:extLst>
                  <a:ext uri="{FF2B5EF4-FFF2-40B4-BE49-F238E27FC236}">
                    <a16:creationId xmlns:a16="http://schemas.microsoft.com/office/drawing/2014/main" id="{D94E2207-1FF3-449B-9CD0-F14C2D3BF915}"/>
                  </a:ext>
                </a:extLst>
              </p:cNvPr>
              <p:cNvSpPr/>
              <p:nvPr/>
            </p:nvSpPr>
            <p:spPr>
              <a:xfrm>
                <a:off x="2733321" y="7953034"/>
                <a:ext cx="3647447" cy="258355"/>
              </a:xfrm>
              <a:prstGeom prst="rect">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a:solidFill>
                      <a:schemeClr val="tx1"/>
                    </a:solidFill>
                    <a:latin typeface="Yu Gothic UI Semibold" panose="020B0700000000000000" pitchFamily="50" charset="-128"/>
                    <a:ea typeface="Yu Gothic UI Semibold" panose="020B0700000000000000" pitchFamily="50" charset="-128"/>
                  </a:rPr>
                  <a:t>㉑　被災者への支援</a:t>
                </a:r>
                <a:endParaRPr kumimoji="1" lang="en-US" altLang="ja-JP" sz="1400" b="1">
                  <a:solidFill>
                    <a:schemeClr val="tx1"/>
                  </a:solidFill>
                  <a:latin typeface="Yu Gothic UI Semibold" panose="020B0700000000000000" pitchFamily="50" charset="-128"/>
                  <a:ea typeface="Yu Gothic UI Semibold" panose="020B0700000000000000" pitchFamily="50" charset="-128"/>
                </a:endParaRPr>
              </a:p>
            </p:txBody>
          </p:sp>
          <p:sp>
            <p:nvSpPr>
              <p:cNvPr id="25" name="正方形/長方形 24">
                <a:extLst>
                  <a:ext uri="{FF2B5EF4-FFF2-40B4-BE49-F238E27FC236}">
                    <a16:creationId xmlns:a16="http://schemas.microsoft.com/office/drawing/2014/main" id="{A4F6FF15-772C-4F8E-BB2C-257771ED768A}"/>
                  </a:ext>
                </a:extLst>
              </p:cNvPr>
              <p:cNvSpPr/>
              <p:nvPr/>
            </p:nvSpPr>
            <p:spPr>
              <a:xfrm>
                <a:off x="1330879" y="8295832"/>
                <a:ext cx="3826313" cy="258355"/>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a:solidFill>
                      <a:schemeClr val="tx1"/>
                    </a:solidFill>
                    <a:latin typeface="Yu Gothic UI Semibold" panose="020B0700000000000000" pitchFamily="50" charset="-128"/>
                    <a:ea typeface="Yu Gothic UI Semibold" panose="020B0700000000000000" pitchFamily="50" charset="-128"/>
                  </a:rPr>
                  <a:t>㉒　食中毒・感染症の予防（衛生管理）</a:t>
                </a:r>
                <a:endParaRPr kumimoji="1" lang="en-US" altLang="ja-JP" sz="1400" b="1">
                  <a:solidFill>
                    <a:schemeClr val="tx1"/>
                  </a:solidFill>
                  <a:latin typeface="Yu Gothic UI Semibold" panose="020B0700000000000000" pitchFamily="50" charset="-128"/>
                  <a:ea typeface="Yu Gothic UI Semibold" panose="020B0700000000000000" pitchFamily="50" charset="-128"/>
                </a:endParaRPr>
              </a:p>
            </p:txBody>
          </p:sp>
        </p:grpSp>
      </p:grpSp>
      <p:sp>
        <p:nvSpPr>
          <p:cNvPr id="30" name="正方形/長方形 29">
            <a:extLst>
              <a:ext uri="{FF2B5EF4-FFF2-40B4-BE49-F238E27FC236}">
                <a16:creationId xmlns:a16="http://schemas.microsoft.com/office/drawing/2014/main" id="{A3FCF610-E33A-436D-891B-72C4266D5AB7}"/>
              </a:ext>
            </a:extLst>
          </p:cNvPr>
          <p:cNvSpPr/>
          <p:nvPr/>
        </p:nvSpPr>
        <p:spPr>
          <a:xfrm>
            <a:off x="3049289" y="8718712"/>
            <a:ext cx="3647447" cy="3512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b="1">
                <a:solidFill>
                  <a:schemeClr val="tx1"/>
                </a:solidFill>
              </a:rPr>
              <a:t>※</a:t>
            </a:r>
            <a:r>
              <a:rPr kumimoji="1" lang="ja-JP" altLang="en-US" sz="1200" b="1">
                <a:solidFill>
                  <a:schemeClr val="tx1"/>
                </a:solidFill>
              </a:rPr>
              <a:t>図の中の番号はアクションカードの番号に対応</a:t>
            </a:r>
            <a:endParaRPr kumimoji="1" lang="en-US" altLang="ja-JP" sz="1200" b="1">
              <a:solidFill>
                <a:schemeClr val="tx1"/>
              </a:solidFill>
            </a:endParaRPr>
          </a:p>
        </p:txBody>
      </p:sp>
    </p:spTree>
    <p:extLst>
      <p:ext uri="{BB962C8B-B14F-4D97-AF65-F5344CB8AC3E}">
        <p14:creationId xmlns:p14="http://schemas.microsoft.com/office/powerpoint/2010/main" val="20377668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F01C3B42-18DA-4F04-9AE4-1634DC38527D}"/>
              </a:ext>
            </a:extLst>
          </p:cNvPr>
          <p:cNvGraphicFramePr>
            <a:graphicFrameLocks noGrp="1"/>
          </p:cNvGraphicFramePr>
          <p:nvPr>
            <p:extLst>
              <p:ext uri="{D42A27DB-BD31-4B8C-83A1-F6EECF244321}">
                <p14:modId xmlns:p14="http://schemas.microsoft.com/office/powerpoint/2010/main" val="3006514646"/>
              </p:ext>
            </p:extLst>
          </p:nvPr>
        </p:nvGraphicFramePr>
        <p:xfrm>
          <a:off x="548680" y="1089080"/>
          <a:ext cx="6120680" cy="863488"/>
        </p:xfrm>
        <a:graphic>
          <a:graphicData uri="http://schemas.openxmlformats.org/drawingml/2006/table">
            <a:tbl>
              <a:tblPr firstRow="1" bandRow="1">
                <a:tableStyleId>{5C22544A-7EE6-4342-B048-85BDC9FD1C3A}</a:tableStyleId>
              </a:tblPr>
              <a:tblGrid>
                <a:gridCol w="1360151">
                  <a:extLst>
                    <a:ext uri="{9D8B030D-6E8A-4147-A177-3AD203B41FA5}">
                      <a16:colId xmlns:a16="http://schemas.microsoft.com/office/drawing/2014/main" val="1790532664"/>
                    </a:ext>
                  </a:extLst>
                </a:gridCol>
                <a:gridCol w="3348064">
                  <a:extLst>
                    <a:ext uri="{9D8B030D-6E8A-4147-A177-3AD203B41FA5}">
                      <a16:colId xmlns:a16="http://schemas.microsoft.com/office/drawing/2014/main" val="2483362435"/>
                    </a:ext>
                  </a:extLst>
                </a:gridCol>
                <a:gridCol w="1412465">
                  <a:extLst>
                    <a:ext uri="{9D8B030D-6E8A-4147-A177-3AD203B41FA5}">
                      <a16:colId xmlns:a16="http://schemas.microsoft.com/office/drawing/2014/main" val="1697234052"/>
                    </a:ext>
                  </a:extLst>
                </a:gridCol>
              </a:tblGrid>
              <a:tr h="270432">
                <a:tc>
                  <a:txBody>
                    <a:bodyPr/>
                    <a:lstStyle/>
                    <a:p>
                      <a:pPr algn="ctr"/>
                      <a:r>
                        <a:rPr kumimoji="1" lang="ja-JP" altLang="en-US">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a:solidFill>
                            <a:schemeClr val="bg1"/>
                          </a:solidFill>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566308">
                <a:tc>
                  <a:txBody>
                    <a:bodyPr/>
                    <a:lstStyle/>
                    <a:p>
                      <a:r>
                        <a:rPr kumimoji="1" lang="ja-JP" altLang="en-US">
                          <a:solidFill>
                            <a:schemeClr val="tx1"/>
                          </a:solidFill>
                          <a:latin typeface="+mn-ea"/>
                          <a:ea typeface="+mn-ea"/>
                        </a:rPr>
                        <a:t>県栄養士会　　　　　事務局他</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a:solidFill>
                            <a:schemeClr val="tx1"/>
                          </a:solidFill>
                          <a:latin typeface="+mn-ea"/>
                          <a:ea typeface="+mn-ea"/>
                        </a:rPr>
                        <a:t>必要に応じて以下の項目について被災地以外で支援活動を行う。</a:t>
                      </a:r>
                      <a:endParaRPr kumimoji="1" lang="en-US" altLang="ja-JP">
                        <a:solidFill>
                          <a:schemeClr val="tx1"/>
                        </a:solidFill>
                        <a:latin typeface="+mn-ea"/>
                        <a:ea typeface="+mn-ea"/>
                      </a:endParaRPr>
                    </a:p>
                  </a:txBody>
                  <a:tcPr/>
                </a:tc>
                <a:tc>
                  <a:txBody>
                    <a:bodyPr/>
                    <a:lstStyle/>
                    <a:p>
                      <a:r>
                        <a:rPr kumimoji="1" lang="ja-JP" altLang="en-US">
                          <a:solidFill>
                            <a:schemeClr val="tx1"/>
                          </a:solidFill>
                          <a:latin typeface="+mn-ea"/>
                          <a:ea typeface="+mn-ea"/>
                        </a:rPr>
                        <a:t>・ＪＤＡ－ＤＡＴ　　　</a:t>
                      </a:r>
                      <a:endParaRPr kumimoji="1" lang="en-US" altLang="ja-JP">
                        <a:solidFill>
                          <a:schemeClr val="tx1"/>
                        </a:solidFill>
                        <a:latin typeface="+mn-ea"/>
                        <a:ea typeface="+mn-ea"/>
                      </a:endParaRPr>
                    </a:p>
                    <a:p>
                      <a:r>
                        <a:rPr kumimoji="1" lang="ja-JP" altLang="en-US">
                          <a:solidFill>
                            <a:schemeClr val="tx1"/>
                          </a:solidFill>
                          <a:latin typeface="+mn-ea"/>
                          <a:ea typeface="+mn-ea"/>
                        </a:rPr>
                        <a:t>後方支援担当者</a:t>
                      </a:r>
                      <a:endParaRPr kumimoji="1" lang="en-US" altLang="ja-JP">
                        <a:solidFill>
                          <a:schemeClr val="tx1"/>
                        </a:solidFill>
                        <a:latin typeface="+mn-ea"/>
                        <a:ea typeface="+mn-ea"/>
                      </a:endParaRPr>
                    </a:p>
                  </a:txBody>
                  <a:tcPr/>
                </a:tc>
                <a:extLst>
                  <a:ext uri="{0D108BD9-81ED-4DB2-BD59-A6C34878D82A}">
                    <a16:rowId xmlns:a16="http://schemas.microsoft.com/office/drawing/2014/main" val="299991385"/>
                  </a:ext>
                </a:extLst>
              </a:tr>
            </a:tbl>
          </a:graphicData>
        </a:graphic>
      </p:graphicFrame>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0" y="0"/>
            <a:ext cx="6858000" cy="836740"/>
          </a:xfrm>
          <a:prstGeom prst="rect">
            <a:avLst/>
          </a:prstGeom>
          <a:solidFill>
            <a:srgbClr val="002060"/>
          </a:solidFill>
        </p:spPr>
        <p:txBody>
          <a:bodyPr>
            <a:normAutofit fontScale="85000" lnSpcReduction="1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○○栄養士会　　　　　　　　　　　　　　　　　　　　　　　　　　（ﾌｪｰｽﾞ目安　</a:t>
            </a:r>
            <a:r>
              <a:rPr lang="en-US" altLang="ja-JP" sz="1800" b="1">
                <a:solidFill>
                  <a:schemeClr val="bg1"/>
                </a:solidFill>
                <a:latin typeface="+mn-ea"/>
                <a:ea typeface="+mn-ea"/>
              </a:rPr>
              <a:t>1</a:t>
            </a:r>
            <a:r>
              <a:rPr lang="ja-JP" altLang="en-US" sz="1800" b="1">
                <a:solidFill>
                  <a:schemeClr val="bg1"/>
                </a:solidFill>
                <a:latin typeface="+mn-ea"/>
                <a:ea typeface="+mn-ea"/>
              </a:rPr>
              <a:t>，</a:t>
            </a:r>
            <a:r>
              <a:rPr lang="en-US" altLang="ja-JP" sz="1800" b="1">
                <a:solidFill>
                  <a:schemeClr val="bg1"/>
                </a:solidFill>
                <a:latin typeface="+mn-ea"/>
                <a:ea typeface="+mn-ea"/>
              </a:rPr>
              <a:t>2</a:t>
            </a:r>
            <a:r>
              <a:rPr lang="ja-JP" altLang="en-US" sz="1800" b="1">
                <a:solidFill>
                  <a:schemeClr val="bg1"/>
                </a:solidFill>
                <a:latin typeface="+mn-ea"/>
                <a:ea typeface="+mn-ea"/>
              </a:rPr>
              <a:t>，</a:t>
            </a:r>
            <a:r>
              <a:rPr lang="en-US" altLang="ja-JP" sz="1800" b="1">
                <a:solidFill>
                  <a:schemeClr val="bg1"/>
                </a:solidFill>
                <a:latin typeface="+mn-ea"/>
                <a:ea typeface="+mn-ea"/>
              </a:rPr>
              <a:t>3</a:t>
            </a:r>
            <a:r>
              <a:rPr lang="ja-JP" altLang="en-US" sz="1800" b="1">
                <a:solidFill>
                  <a:schemeClr val="bg1"/>
                </a:solidFill>
                <a:latin typeface="+mn-ea"/>
                <a:ea typeface="+mn-ea"/>
              </a:rPr>
              <a:t>）</a:t>
            </a:r>
            <a:endParaRPr lang="en-US" altLang="ja-JP" sz="1800" b="1">
              <a:solidFill>
                <a:schemeClr val="bg1"/>
              </a:solidFill>
              <a:latin typeface="+mn-ea"/>
              <a:ea typeface="+mn-ea"/>
            </a:endParaRPr>
          </a:p>
          <a:p>
            <a:r>
              <a:rPr lang="ja-JP" altLang="en-US" sz="3200" b="1">
                <a:solidFill>
                  <a:schemeClr val="bg1"/>
                </a:solidFill>
                <a:latin typeface="+mn-ea"/>
                <a:ea typeface="+mn-ea"/>
              </a:rPr>
              <a:t>１３－２　後方支援　</a:t>
            </a:r>
            <a:r>
              <a:rPr lang="ja-JP" altLang="en-US" sz="1700" b="1">
                <a:solidFill>
                  <a:schemeClr val="bg1"/>
                </a:solidFill>
                <a:latin typeface="+mn-ea"/>
                <a:ea typeface="+mn-ea"/>
              </a:rPr>
              <a:t>後方支援が必要な活動の把握</a:t>
            </a:r>
          </a:p>
        </p:txBody>
      </p:sp>
      <p:sp>
        <p:nvSpPr>
          <p:cNvPr id="5" name="テキスト ボックス 4">
            <a:extLst>
              <a:ext uri="{FF2B5EF4-FFF2-40B4-BE49-F238E27FC236}">
                <a16:creationId xmlns:a16="http://schemas.microsoft.com/office/drawing/2014/main" id="{70B3DB96-985A-4DBB-9A52-6318888D3188}"/>
              </a:ext>
            </a:extLst>
          </p:cNvPr>
          <p:cNvSpPr txBox="1"/>
          <p:nvPr/>
        </p:nvSpPr>
        <p:spPr>
          <a:xfrm>
            <a:off x="548680" y="2411761"/>
            <a:ext cx="6120680" cy="6624735"/>
          </a:xfrm>
          <a:prstGeom prst="rect">
            <a:avLst/>
          </a:prstGeom>
          <a:noFill/>
        </p:spPr>
        <p:txBody>
          <a:bodyPr wrap="square" rtlCol="0">
            <a:normAutofit lnSpcReduction="10000"/>
          </a:bodyPr>
          <a:lstStyle/>
          <a:p>
            <a:r>
              <a:rPr kumimoji="1" lang="ja-JP" altLang="en-US" b="1">
                <a:latin typeface="+mn-ea"/>
              </a:rPr>
              <a:t>①提供食の食事評価</a:t>
            </a:r>
            <a:r>
              <a:rPr kumimoji="1" lang="ja-JP" altLang="en-US" sz="1600">
                <a:latin typeface="+mn-ea"/>
              </a:rPr>
              <a:t>（</a:t>
            </a:r>
            <a:r>
              <a:rPr lang="ja-JP" altLang="en-US" sz="1600">
                <a:latin typeface="+mn-ea"/>
              </a:rPr>
              <a:t>提供食の把握</a:t>
            </a:r>
            <a:r>
              <a:rPr lang="ja-JP" altLang="en-US" sz="1400">
                <a:latin typeface="+mn-ea"/>
              </a:rPr>
              <a:t>（ｶｰﾄﾞ</a:t>
            </a:r>
            <a:r>
              <a:rPr lang="en-US" altLang="ja-JP" sz="1400">
                <a:latin typeface="+mn-ea"/>
              </a:rPr>
              <a:t>16</a:t>
            </a:r>
            <a:r>
              <a:rPr lang="ja-JP" altLang="en-US" sz="1400">
                <a:latin typeface="+mn-ea"/>
              </a:rPr>
              <a:t>）</a:t>
            </a:r>
            <a:r>
              <a:rPr lang="ja-JP" altLang="en-US" sz="1600">
                <a:latin typeface="+mn-ea"/>
              </a:rPr>
              <a:t>に基づき情報収集</a:t>
            </a:r>
            <a:r>
              <a:rPr kumimoji="1" lang="ja-JP" altLang="en-US" sz="1600">
                <a:latin typeface="+mn-ea"/>
              </a:rPr>
              <a:t>）</a:t>
            </a:r>
            <a:endParaRPr kumimoji="1" lang="en-US" altLang="ja-JP" sz="1600">
              <a:latin typeface="+mn-ea"/>
            </a:endParaRPr>
          </a:p>
          <a:p>
            <a:r>
              <a:rPr lang="ja-JP" altLang="en-US" sz="1600">
                <a:latin typeface="+mn-ea"/>
              </a:rPr>
              <a:t>　□　栄養量の算出をする。</a:t>
            </a:r>
            <a:endParaRPr lang="en-US" altLang="ja-JP" sz="1600">
              <a:latin typeface="+mn-ea"/>
            </a:endParaRPr>
          </a:p>
          <a:p>
            <a:pPr marL="446088" indent="-446088"/>
            <a:r>
              <a:rPr lang="ja-JP" altLang="en-US" sz="1600">
                <a:latin typeface="+mn-ea"/>
              </a:rPr>
              <a:t>　□　「食事提供の計画・評価のために当面目標とする栄養の参照量」と比較して過不足を算出する。</a:t>
            </a:r>
            <a:endParaRPr lang="en-US" altLang="ja-JP" sz="1600">
              <a:latin typeface="+mn-ea"/>
            </a:endParaRPr>
          </a:p>
          <a:p>
            <a:pPr marL="446088" indent="-446088"/>
            <a:r>
              <a:rPr lang="ja-JP" altLang="en-US" sz="1600">
                <a:latin typeface="+mn-ea"/>
              </a:rPr>
              <a:t>　□　過剰となっている栄養素、不足となっている栄養素をそれぞれ記載する。</a:t>
            </a:r>
            <a:endParaRPr lang="en-US" altLang="ja-JP" sz="1600">
              <a:latin typeface="+mn-ea"/>
            </a:endParaRPr>
          </a:p>
          <a:p>
            <a:r>
              <a:rPr lang="ja-JP" altLang="en-US">
                <a:latin typeface="+mn-ea"/>
              </a:rPr>
              <a:t>　　　</a:t>
            </a:r>
            <a:endParaRPr lang="en-US" altLang="ja-JP">
              <a:latin typeface="+mn-ea"/>
            </a:endParaRPr>
          </a:p>
          <a:p>
            <a:pPr marL="174625" indent="-174625"/>
            <a:r>
              <a:rPr lang="ja-JP" altLang="en-US" b="1">
                <a:latin typeface="+mn-ea"/>
              </a:rPr>
              <a:t>②特殊栄養食品の調達確保</a:t>
            </a:r>
            <a:r>
              <a:rPr lang="ja-JP" altLang="en-US" sz="1600">
                <a:latin typeface="+mn-ea"/>
              </a:rPr>
              <a:t>（要配慮者支援</a:t>
            </a:r>
            <a:r>
              <a:rPr lang="ja-JP" altLang="en-US" sz="1400">
                <a:latin typeface="+mn-ea"/>
              </a:rPr>
              <a:t>（ｶｰﾄﾞ</a:t>
            </a:r>
            <a:r>
              <a:rPr lang="en-US" altLang="ja-JP" sz="1400">
                <a:latin typeface="+mn-ea"/>
              </a:rPr>
              <a:t>18</a:t>
            </a:r>
            <a:r>
              <a:rPr lang="ja-JP" altLang="en-US" sz="1400">
                <a:latin typeface="+mn-ea"/>
              </a:rPr>
              <a:t>）</a:t>
            </a:r>
            <a:r>
              <a:rPr lang="ja-JP" altLang="en-US" sz="1600">
                <a:latin typeface="+mn-ea"/>
              </a:rPr>
              <a:t>に基づき情　　　報収集）</a:t>
            </a:r>
            <a:endParaRPr lang="en-US" altLang="ja-JP">
              <a:latin typeface="+mn-ea"/>
            </a:endParaRPr>
          </a:p>
          <a:p>
            <a:pPr marL="446088" indent="-446088"/>
            <a:r>
              <a:rPr lang="ja-JP" altLang="en-US" sz="1600">
                <a:latin typeface="+mn-ea"/>
              </a:rPr>
              <a:t>　□　備蓄食品リストより不足する栄養素を含む特殊栄養食品の在庫があるか確認する。（被災地の備蓄との調整を行う）</a:t>
            </a:r>
            <a:endParaRPr lang="en-US" altLang="ja-JP" sz="1600">
              <a:latin typeface="+mn-ea"/>
            </a:endParaRPr>
          </a:p>
          <a:p>
            <a:pPr marL="446088" indent="-446088"/>
            <a:r>
              <a:rPr lang="ja-JP" altLang="en-US" sz="1600">
                <a:latin typeface="+mn-ea"/>
              </a:rPr>
              <a:t>　□　備蓄品リストになければ日栄や各都道府県栄賛助会等に連絡を行い、対象の特殊栄養食品の入手について交渉を行う。</a:t>
            </a:r>
            <a:endParaRPr lang="en-US" altLang="ja-JP" sz="1600">
              <a:latin typeface="+mn-ea"/>
            </a:endParaRPr>
          </a:p>
          <a:p>
            <a:r>
              <a:rPr lang="ja-JP" altLang="en-US" sz="1600">
                <a:latin typeface="+mn-ea"/>
              </a:rPr>
              <a:t>　□　配送・配布の計画（配送方法・配布方法）　</a:t>
            </a:r>
            <a:endParaRPr lang="en-US" altLang="ja-JP" sz="1600">
              <a:latin typeface="+mn-ea"/>
            </a:endParaRPr>
          </a:p>
          <a:p>
            <a:r>
              <a:rPr lang="ja-JP" altLang="en-US" sz="1600">
                <a:latin typeface="+mn-ea"/>
              </a:rPr>
              <a:t>　　　被災地との調整が必要。配送後は到着確認をする。</a:t>
            </a:r>
          </a:p>
          <a:p>
            <a:endParaRPr lang="en-US" altLang="ja-JP">
              <a:latin typeface="+mn-ea"/>
            </a:endParaRPr>
          </a:p>
          <a:p>
            <a:r>
              <a:rPr lang="ja-JP" altLang="en-US" b="1">
                <a:latin typeface="+mn-ea"/>
              </a:rPr>
              <a:t>③活動報告のまとめ</a:t>
            </a:r>
            <a:endParaRPr lang="en-US" altLang="ja-JP" b="1">
              <a:latin typeface="+mn-ea"/>
            </a:endParaRPr>
          </a:p>
          <a:p>
            <a:pPr marL="446088" indent="-446088"/>
            <a:r>
              <a:rPr lang="ja-JP" altLang="en-US" sz="1600">
                <a:latin typeface="+mn-ea"/>
              </a:rPr>
              <a:t>　□　クロノロジー</a:t>
            </a:r>
            <a:r>
              <a:rPr lang="ja-JP" altLang="en-US" sz="1400">
                <a:latin typeface="+mn-ea"/>
              </a:rPr>
              <a:t>（経時活動記録）</a:t>
            </a:r>
            <a:r>
              <a:rPr lang="ja-JP" altLang="en-US" sz="1600">
                <a:latin typeface="+mn-ea"/>
              </a:rPr>
              <a:t>・各チームから提出された様式</a:t>
            </a:r>
            <a:r>
              <a:rPr lang="ja-JP" altLang="en-US" sz="1400">
                <a:latin typeface="+mn-ea"/>
              </a:rPr>
              <a:t>（報告書）</a:t>
            </a:r>
            <a:r>
              <a:rPr lang="ja-JP" altLang="en-US" sz="1600">
                <a:latin typeface="+mn-ea"/>
              </a:rPr>
              <a:t>・県栄養士会事務局での電話やﾒｰﾙ対応記録等から、活動報告をまとめる。</a:t>
            </a:r>
          </a:p>
          <a:p>
            <a:endParaRPr lang="en-US" altLang="ja-JP">
              <a:latin typeface="+mn-ea"/>
            </a:endParaRPr>
          </a:p>
          <a:p>
            <a:r>
              <a:rPr lang="ja-JP" altLang="en-US" b="1">
                <a:latin typeface="+mn-ea"/>
              </a:rPr>
              <a:t>④様式・資料・掲示物の準備</a:t>
            </a:r>
            <a:endParaRPr lang="en-US" altLang="ja-JP" b="1">
              <a:latin typeface="+mn-ea"/>
            </a:endParaRPr>
          </a:p>
          <a:p>
            <a:pPr marL="446088" indent="-446088"/>
            <a:r>
              <a:rPr lang="ja-JP" altLang="en-US" sz="1600">
                <a:latin typeface="+mn-ea"/>
              </a:rPr>
              <a:t>　□　活動に必要として、予め標準で決めたリーフレットや資料、解説資料を印刷して用意する。</a:t>
            </a:r>
            <a:r>
              <a:rPr lang="ja-JP" altLang="en-US" sz="1600">
                <a:latin typeface="Yu Gothic UI Semibold" panose="020B0700000000000000" pitchFamily="50" charset="-128"/>
                <a:ea typeface="Yu Gothic UI Semibold" panose="020B0700000000000000" pitchFamily="50" charset="-128"/>
              </a:rPr>
              <a:t>　</a:t>
            </a:r>
            <a:endParaRPr lang="en-US" altLang="ja-JP" sz="1600">
              <a:latin typeface="Yu Gothic UI Semibold" panose="020B0700000000000000" pitchFamily="50" charset="-128"/>
              <a:ea typeface="Yu Gothic UI Semibold" panose="020B0700000000000000" pitchFamily="50" charset="-128"/>
            </a:endParaRPr>
          </a:p>
          <a:p>
            <a:pPr marL="446088" indent="-446088"/>
            <a:r>
              <a:rPr lang="ja-JP" altLang="en-US" sz="1600">
                <a:latin typeface="+mn-ea"/>
              </a:rPr>
              <a:t>　□　今回の出動に際して、更に必要となる様式資料、掲示物があるか検討を行い、必要となる場合は印刷して用意する。</a:t>
            </a:r>
            <a:endParaRPr kumimoji="1" lang="ja-JP" altLang="en-US" sz="1600">
              <a:latin typeface="+mn-ea"/>
            </a:endParaRPr>
          </a:p>
        </p:txBody>
      </p:sp>
    </p:spTree>
    <p:extLst>
      <p:ext uri="{BB962C8B-B14F-4D97-AF65-F5344CB8AC3E}">
        <p14:creationId xmlns:p14="http://schemas.microsoft.com/office/powerpoint/2010/main" val="2101697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1474685841"/>
              </p:ext>
            </p:extLst>
          </p:nvPr>
        </p:nvGraphicFramePr>
        <p:xfrm>
          <a:off x="548680" y="951230"/>
          <a:ext cx="6191845" cy="1211580"/>
        </p:xfrm>
        <a:graphic>
          <a:graphicData uri="http://schemas.openxmlformats.org/drawingml/2006/table">
            <a:tbl>
              <a:tblPr firstRow="1" bandRow="1">
                <a:tableStyleId>{5C22544A-7EE6-4342-B048-85BDC9FD1C3A}</a:tableStyleId>
              </a:tblPr>
              <a:tblGrid>
                <a:gridCol w="1375899">
                  <a:extLst>
                    <a:ext uri="{9D8B030D-6E8A-4147-A177-3AD203B41FA5}">
                      <a16:colId xmlns:a16="http://schemas.microsoft.com/office/drawing/2014/main" val="20000"/>
                    </a:ext>
                  </a:extLst>
                </a:gridCol>
                <a:gridCol w="3509052">
                  <a:extLst>
                    <a:ext uri="{9D8B030D-6E8A-4147-A177-3AD203B41FA5}">
                      <a16:colId xmlns:a16="http://schemas.microsoft.com/office/drawing/2014/main" val="20001"/>
                    </a:ext>
                  </a:extLst>
                </a:gridCol>
                <a:gridCol w="1306894">
                  <a:extLst>
                    <a:ext uri="{9D8B030D-6E8A-4147-A177-3AD203B41FA5}">
                      <a16:colId xmlns:a16="http://schemas.microsoft.com/office/drawing/2014/main" val="20002"/>
                    </a:ext>
                  </a:extLst>
                </a:gridCol>
              </a:tblGrid>
              <a:tr h="297180">
                <a:tc>
                  <a:txBody>
                    <a:bodyPr/>
                    <a:lstStyle/>
                    <a:p>
                      <a:pPr algn="ctr"/>
                      <a:r>
                        <a:rPr kumimoji="1" lang="ja-JP" altLang="en-US">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10000"/>
                  </a:ext>
                </a:extLst>
              </a:tr>
              <a:tr h="897890">
                <a:tc>
                  <a:txBody>
                    <a:bodyPr/>
                    <a:lstStyle/>
                    <a:p>
                      <a:r>
                        <a:rPr kumimoji="1" lang="ja-JP" altLang="en-US">
                          <a:solidFill>
                            <a:schemeClr val="tx1"/>
                          </a:solidFill>
                        </a:rPr>
                        <a:t>県栄養士会、被災自治体災害</a:t>
                      </a:r>
                      <a:r>
                        <a:rPr kumimoji="1" lang="ja-JP" altLang="en-US"/>
                        <a:t>対策本部等</a:t>
                      </a:r>
                    </a:p>
                  </a:txBody>
                  <a:tcPr/>
                </a:tc>
                <a:tc>
                  <a:txBody>
                    <a:bodyPr/>
                    <a:lstStyle/>
                    <a:p>
                      <a:r>
                        <a:rPr kumimoji="1" lang="ja-JP" altLang="en-US">
                          <a:solidFill>
                            <a:schemeClr val="tx1"/>
                          </a:solidFill>
                        </a:rPr>
                        <a:t>切れ目のない継続した支援活動が維持できるよう、活動内容を後続チームに引き継ぐ。支援側のスタッフが総入れ替えにならないよう配慮する。</a:t>
                      </a:r>
                    </a:p>
                  </a:txBody>
                  <a:tcPr/>
                </a:tc>
                <a:tc>
                  <a:txBody>
                    <a:bodyPr/>
                    <a:lstStyle/>
                    <a:p>
                      <a:r>
                        <a:rPr kumimoji="1" lang="ja-JP" altLang="en-US">
                          <a:solidFill>
                            <a:schemeClr val="tx1"/>
                          </a:solidFill>
                        </a:rPr>
                        <a:t>被災地行政栄養士、被災地県栄養士会</a:t>
                      </a:r>
                    </a:p>
                  </a:txBody>
                  <a:tcPr/>
                </a:tc>
                <a:extLst>
                  <a:ext uri="{0D108BD9-81ED-4DB2-BD59-A6C34878D82A}">
                    <a16:rowId xmlns:a16="http://schemas.microsoft.com/office/drawing/2014/main" val="10001"/>
                  </a:ext>
                </a:extLst>
              </a:tr>
            </a:tbl>
          </a:graphicData>
        </a:graphic>
      </p:graphicFrame>
      <p:sp>
        <p:nvSpPr>
          <p:cNvPr id="13" name="タイトル 3"/>
          <p:cNvSpPr txBox="1"/>
          <p:nvPr/>
        </p:nvSpPr>
        <p:spPr>
          <a:xfrm>
            <a:off x="1" y="0"/>
            <a:ext cx="6858000" cy="836740"/>
          </a:xfrm>
          <a:prstGeom prst="rect">
            <a:avLst/>
          </a:prstGeom>
          <a:solidFill>
            <a:srgbClr val="002060"/>
          </a:solidFill>
        </p:spPr>
        <p:txBody>
          <a:bodyPr>
            <a:normAutofit fontScale="85000" lnSpcReduction="1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○○栄養士会　　　　　　　　　　　　　　　　　　　　　　　　　　　　　　　　（ﾌｪｰｽﾞ</a:t>
            </a:r>
            <a:r>
              <a:rPr lang="en-US" altLang="ja-JP" sz="1800" b="1">
                <a:solidFill>
                  <a:schemeClr val="bg1"/>
                </a:solidFill>
                <a:latin typeface="+mn-ea"/>
                <a:ea typeface="+mn-ea"/>
              </a:rPr>
              <a:t>1</a:t>
            </a:r>
            <a:r>
              <a:rPr lang="ja-JP" altLang="en-US" sz="1800" b="1">
                <a:solidFill>
                  <a:schemeClr val="bg1"/>
                </a:solidFill>
                <a:latin typeface="+mn-ea"/>
                <a:ea typeface="+mn-ea"/>
              </a:rPr>
              <a:t>～</a:t>
            </a:r>
            <a:r>
              <a:rPr lang="en-US" altLang="ja-JP" sz="1800" b="1">
                <a:solidFill>
                  <a:schemeClr val="bg1"/>
                </a:solidFill>
                <a:latin typeface="+mn-ea"/>
                <a:ea typeface="+mn-ea"/>
              </a:rPr>
              <a:t>4</a:t>
            </a:r>
            <a:r>
              <a:rPr lang="ja-JP" altLang="en-US" sz="1800" b="1">
                <a:solidFill>
                  <a:schemeClr val="bg1"/>
                </a:solidFill>
                <a:latin typeface="+mn-ea"/>
                <a:ea typeface="+mn-ea"/>
              </a:rPr>
              <a:t>）</a:t>
            </a:r>
            <a:endParaRPr lang="en-US" altLang="ja-JP" sz="1800" b="1">
              <a:solidFill>
                <a:schemeClr val="bg1"/>
              </a:solidFill>
              <a:latin typeface="+mn-ea"/>
              <a:ea typeface="+mn-ea"/>
            </a:endParaRPr>
          </a:p>
          <a:p>
            <a:r>
              <a:rPr lang="en-US" altLang="ja-JP" sz="3500" b="1">
                <a:solidFill>
                  <a:schemeClr val="bg1"/>
                </a:solidFill>
                <a:latin typeface="+mn-ea"/>
                <a:ea typeface="+mn-ea"/>
              </a:rPr>
              <a:t>14</a:t>
            </a:r>
            <a:r>
              <a:rPr lang="ja-JP" altLang="en-US" sz="3500" b="1">
                <a:solidFill>
                  <a:schemeClr val="bg1"/>
                </a:solidFill>
                <a:latin typeface="+mn-ea"/>
                <a:ea typeface="+mn-ea"/>
              </a:rPr>
              <a:t>　</a:t>
            </a:r>
            <a:r>
              <a:rPr lang="ja-JP" altLang="en-US" sz="3200" b="1">
                <a:solidFill>
                  <a:schemeClr val="bg1"/>
                </a:solidFill>
                <a:latin typeface="+mn-ea"/>
                <a:ea typeface="+mn-ea"/>
              </a:rPr>
              <a:t>活動引継</a:t>
            </a:r>
            <a:endParaRPr lang="ja-JP" altLang="en-US" sz="3200" b="1" strike="dblStrike">
              <a:solidFill>
                <a:srgbClr val="FF0000"/>
              </a:solidFill>
              <a:latin typeface="+mn-ea"/>
              <a:ea typeface="+mn-ea"/>
            </a:endParaRPr>
          </a:p>
        </p:txBody>
      </p:sp>
      <p:graphicFrame>
        <p:nvGraphicFramePr>
          <p:cNvPr id="7" name="表 6"/>
          <p:cNvGraphicFramePr>
            <a:graphicFrameLocks noGrp="1"/>
          </p:cNvGraphicFramePr>
          <p:nvPr>
            <p:extLst>
              <p:ext uri="{D42A27DB-BD31-4B8C-83A1-F6EECF244321}">
                <p14:modId xmlns:p14="http://schemas.microsoft.com/office/powerpoint/2010/main" val="1402998482"/>
              </p:ext>
            </p:extLst>
          </p:nvPr>
        </p:nvGraphicFramePr>
        <p:xfrm>
          <a:off x="548679" y="7331792"/>
          <a:ext cx="6191845" cy="1512168"/>
        </p:xfrm>
        <a:graphic>
          <a:graphicData uri="http://schemas.openxmlformats.org/drawingml/2006/table">
            <a:tbl>
              <a:tblPr firstRow="1" bandRow="1">
                <a:tableStyleId>{5C22544A-7EE6-4342-B048-85BDC9FD1C3A}</a:tableStyleId>
              </a:tblPr>
              <a:tblGrid>
                <a:gridCol w="3960441">
                  <a:extLst>
                    <a:ext uri="{9D8B030D-6E8A-4147-A177-3AD203B41FA5}">
                      <a16:colId xmlns:a16="http://schemas.microsoft.com/office/drawing/2014/main" val="20000"/>
                    </a:ext>
                  </a:extLst>
                </a:gridCol>
                <a:gridCol w="2231404">
                  <a:extLst>
                    <a:ext uri="{9D8B030D-6E8A-4147-A177-3AD203B41FA5}">
                      <a16:colId xmlns:a16="http://schemas.microsoft.com/office/drawing/2014/main" val="20001"/>
                    </a:ext>
                  </a:extLst>
                </a:gridCol>
              </a:tblGrid>
              <a:tr h="423896">
                <a:tc>
                  <a:txBody>
                    <a:bodyPr/>
                    <a:lstStyle/>
                    <a:p>
                      <a:pPr algn="ctr"/>
                      <a:r>
                        <a:rPr kumimoji="1" lang="ja-JP" altLang="en-US">
                          <a:latin typeface="Yu Gothic UI Semibold" panose="020B0700000000000000" pitchFamily="50" charset="-128"/>
                          <a:ea typeface="Yu Gothic UI Semibold" panose="020B0700000000000000" pitchFamily="50" charset="-128"/>
                        </a:rPr>
                        <a:t>必要物品　・　参考資料</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保管場所</a:t>
                      </a:r>
                    </a:p>
                  </a:txBody>
                  <a:tcPr anchor="ctr"/>
                </a:tc>
                <a:extLst>
                  <a:ext uri="{0D108BD9-81ED-4DB2-BD59-A6C34878D82A}">
                    <a16:rowId xmlns:a16="http://schemas.microsoft.com/office/drawing/2014/main" val="10000"/>
                  </a:ext>
                </a:extLst>
              </a:tr>
              <a:tr h="1088272">
                <a:tc>
                  <a:txBody>
                    <a:bodyPr/>
                    <a:lstStyle/>
                    <a:p>
                      <a:r>
                        <a:rPr kumimoji="1" lang="ja-JP" altLang="en-US"/>
                        <a:t>日本栄養士会災害支援チーム活動マニュアル</a:t>
                      </a:r>
                      <a:r>
                        <a:rPr kumimoji="1" lang="en-US" altLang="ja-JP"/>
                        <a:t>Ver.2 </a:t>
                      </a:r>
                    </a:p>
                    <a:p>
                      <a:r>
                        <a:rPr kumimoji="1" lang="ja-JP" altLang="en-US"/>
                        <a:t>（活動記録表及び会議等記事録様式）</a:t>
                      </a:r>
                      <a:endParaRPr kumimoji="1" lang="en-US" altLang="ja-JP"/>
                    </a:p>
                  </a:txBody>
                  <a:tcPr/>
                </a:tc>
                <a:tc>
                  <a:txBody>
                    <a:bodyPr/>
                    <a:lstStyle/>
                    <a:p>
                      <a:r>
                        <a:rPr kumimoji="1" lang="ja-JP" altLang="en-US"/>
                        <a:t>日本栄養士ホームページ</a:t>
                      </a:r>
                      <a:endParaRPr kumimoji="1" lang="en-US" altLang="ja-JP"/>
                    </a:p>
                    <a:p>
                      <a:r>
                        <a:rPr kumimoji="1" lang="en-US" altLang="ja-JP"/>
                        <a:t>https://www.dietitian.or.jp/news/upload/images/jdadatM_Ver2.pdf</a:t>
                      </a:r>
                      <a:endParaRPr kumimoji="1" lang="ja-JP" altLang="en-US"/>
                    </a:p>
                  </a:txBody>
                  <a:tcPr/>
                </a:tc>
                <a:extLst>
                  <a:ext uri="{0D108BD9-81ED-4DB2-BD59-A6C34878D82A}">
                    <a16:rowId xmlns:a16="http://schemas.microsoft.com/office/drawing/2014/main" val="10001"/>
                  </a:ext>
                </a:extLst>
              </a:tr>
            </a:tbl>
          </a:graphicData>
        </a:graphic>
      </p:graphicFrame>
      <p:sp>
        <p:nvSpPr>
          <p:cNvPr id="5" name="テキスト ボックス 4"/>
          <p:cNvSpPr txBox="1"/>
          <p:nvPr/>
        </p:nvSpPr>
        <p:spPr>
          <a:xfrm>
            <a:off x="548679" y="2467655"/>
            <a:ext cx="6191845" cy="4864137"/>
          </a:xfrm>
          <a:prstGeom prst="rect">
            <a:avLst/>
          </a:prstGeom>
          <a:noFill/>
        </p:spPr>
        <p:txBody>
          <a:bodyPr wrap="square" rtlCol="0">
            <a:normAutofit/>
          </a:bodyPr>
          <a:lstStyle/>
          <a:p>
            <a:r>
              <a:rPr kumimoji="1" lang="ja-JP" altLang="en-US" sz="1400"/>
              <a:t>１　活動内容の整理をする。</a:t>
            </a:r>
            <a:endParaRPr kumimoji="1" lang="en-US" altLang="ja-JP" sz="1400"/>
          </a:p>
          <a:p>
            <a:pPr marL="446088" indent="-446088"/>
            <a:r>
              <a:rPr lang="ja-JP" altLang="en-US" sz="1400"/>
              <a:t>　</a:t>
            </a:r>
            <a:r>
              <a:rPr kumimoji="1" lang="ja-JP" altLang="en-US"/>
              <a:t>□</a:t>
            </a:r>
            <a:r>
              <a:rPr kumimoji="1" lang="ja-JP" altLang="en-US" sz="1400"/>
              <a:t>　避難所や被災者訪問などで</a:t>
            </a:r>
            <a:r>
              <a:rPr lang="ja-JP" altLang="en-US" sz="1400"/>
              <a:t>活動してきた内容や情報についてデータ又は書類による整理を行う</a:t>
            </a:r>
            <a:r>
              <a:rPr kumimoji="1" lang="ja-JP" altLang="en-US" sz="1400"/>
              <a:t>。　　　　</a:t>
            </a:r>
          </a:p>
          <a:p>
            <a:r>
              <a:rPr lang="ja-JP" altLang="en-US" sz="1400">
                <a:solidFill>
                  <a:prstClr val="black"/>
                </a:solidFill>
              </a:rPr>
              <a:t>　</a:t>
            </a:r>
            <a:r>
              <a:rPr lang="ja-JP" altLang="en-US">
                <a:solidFill>
                  <a:prstClr val="black"/>
                </a:solidFill>
              </a:rPr>
              <a:t>□　</a:t>
            </a:r>
            <a:r>
              <a:rPr lang="ja-JP" altLang="en-US" sz="1400"/>
              <a:t>活動の中で解決できなかった事柄や残された課題などは確実に記載する。</a:t>
            </a:r>
            <a:endParaRPr kumimoji="1" lang="en-US" altLang="ja-JP" sz="1400"/>
          </a:p>
          <a:p>
            <a:pPr marL="446088" indent="-446088"/>
            <a:r>
              <a:rPr lang="ja-JP" altLang="en-US" sz="1400">
                <a:solidFill>
                  <a:prstClr val="black"/>
                </a:solidFill>
              </a:rPr>
              <a:t>　</a:t>
            </a:r>
            <a:r>
              <a:rPr lang="ja-JP" altLang="en-US">
                <a:solidFill>
                  <a:prstClr val="black"/>
                </a:solidFill>
              </a:rPr>
              <a:t>□　</a:t>
            </a:r>
            <a:r>
              <a:rPr lang="ja-JP" altLang="en-US" sz="1400">
                <a:solidFill>
                  <a:prstClr val="black"/>
                </a:solidFill>
              </a:rPr>
              <a:t>特殊栄養食品ステーション設置の場合は、ステーションの運営方法・食品リスト等をデータ（画像含む）及び書類に整理する。</a:t>
            </a:r>
          </a:p>
          <a:p>
            <a:r>
              <a:rPr lang="ja-JP" altLang="en-US" sz="1400">
                <a:solidFill>
                  <a:prstClr val="black"/>
                </a:solidFill>
              </a:rPr>
              <a:t>　</a:t>
            </a:r>
            <a:r>
              <a:rPr lang="ja-JP" altLang="en-US">
                <a:solidFill>
                  <a:prstClr val="black"/>
                </a:solidFill>
              </a:rPr>
              <a:t>□　</a:t>
            </a:r>
            <a:r>
              <a:rPr lang="ja-JP" altLang="en-US" sz="1400"/>
              <a:t>支援県栄養士会のスタッフ名簿、活動期間等の情報を把握する。</a:t>
            </a:r>
            <a:endParaRPr kumimoji="1" lang="en-US" altLang="ja-JP" sz="1400"/>
          </a:p>
          <a:p>
            <a:endParaRPr kumimoji="1" lang="en-US" altLang="ja-JP" sz="1400"/>
          </a:p>
          <a:p>
            <a:r>
              <a:rPr kumimoji="1" lang="ja-JP" altLang="en-US" sz="1400"/>
              <a:t>２　支援活動内容について引継し活動を終了する。</a:t>
            </a:r>
            <a:r>
              <a:rPr lang="ja-JP" altLang="en-US" sz="1400"/>
              <a:t>（最終撤収も含む）</a:t>
            </a:r>
            <a:endParaRPr kumimoji="1" lang="ja-JP" altLang="en-US" sz="1400"/>
          </a:p>
          <a:p>
            <a:pPr marL="446088" indent="-446088"/>
            <a:r>
              <a:rPr lang="ja-JP" altLang="en-US" sz="1400"/>
              <a:t>　</a:t>
            </a:r>
            <a:r>
              <a:rPr lang="ja-JP" altLang="en-US"/>
              <a:t>□</a:t>
            </a:r>
            <a:r>
              <a:rPr lang="ja-JP" altLang="en-US" sz="1400"/>
              <a:t>　現地スタッフ関係者へ活動の報告及び運営方法等について報告書等を用意し、文書及び口頭にて引継を行う。</a:t>
            </a:r>
            <a:endParaRPr lang="en-US" altLang="ja-JP" sz="1400"/>
          </a:p>
          <a:p>
            <a:pPr marL="446088" indent="-446088"/>
            <a:r>
              <a:rPr lang="ja-JP" altLang="en-US" sz="1400"/>
              <a:t>　</a:t>
            </a:r>
            <a:r>
              <a:rPr lang="ja-JP" altLang="en-US"/>
              <a:t>□</a:t>
            </a:r>
            <a:r>
              <a:rPr lang="ja-JP" altLang="en-US" sz="1400"/>
              <a:t>　これから活動引継をするスタッフ名簿と活動期間等情報を受援側へ伝える。</a:t>
            </a:r>
          </a:p>
          <a:p>
            <a:pPr marL="446088" indent="-446088"/>
            <a:r>
              <a:rPr lang="ja-JP" altLang="en-US" sz="1400"/>
              <a:t>　</a:t>
            </a:r>
            <a:r>
              <a:rPr lang="ja-JP" altLang="en-US"/>
              <a:t>□　</a:t>
            </a:r>
            <a:r>
              <a:rPr lang="ja-JP" altLang="en-US" sz="1400"/>
              <a:t>必要に応じて被災地県栄養士会に対し、活動内容及び活動終了等の情報提供を行う。</a:t>
            </a:r>
            <a:endParaRPr lang="en-US" altLang="ja-JP" sz="1400"/>
          </a:p>
          <a:p>
            <a:pPr marL="446088" indent="-446088"/>
            <a:r>
              <a:rPr lang="ja-JP" altLang="en-US" sz="1400"/>
              <a:t>　</a:t>
            </a:r>
            <a:r>
              <a:rPr lang="ja-JP" altLang="en-US"/>
              <a:t>□</a:t>
            </a:r>
            <a:r>
              <a:rPr lang="ja-JP" altLang="en-US" sz="1400"/>
              <a:t>　引継する際は被災地行政栄養士と協議を行い、これまで実施してきた支援活動について次チームへ引き継ぐ。</a:t>
            </a:r>
            <a:endParaRPr kumimoji="1" lang="ja-JP" altLang="en-US" sz="166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2043430" y="92075"/>
            <a:ext cx="4620260" cy="574040"/>
          </a:xfrm>
          <a:prstGeom prst="rect">
            <a:avLst/>
          </a:prstGeom>
          <a:noFill/>
        </p:spPr>
        <p:txBody>
          <a:bodyPr wrap="square" rtlCol="0">
            <a:spAutoFit/>
          </a:bodyPr>
          <a:lstStyle/>
          <a:p>
            <a:r>
              <a:rPr kumimoji="1" lang="ja-JP" altLang="en-US" sz="1660"/>
              <a:t>　　</a:t>
            </a:r>
            <a:r>
              <a:rPr kumimoji="1" lang="ja-JP" altLang="en-US" sz="1660" b="1"/>
              <a:t>令和　　　</a:t>
            </a:r>
            <a:r>
              <a:rPr kumimoji="1" lang="ja-JP" altLang="en-US" sz="1475" b="1"/>
              <a:t>年　　　月　　　日　　　　時　　　分</a:t>
            </a:r>
            <a:endParaRPr kumimoji="1" lang="en-US" altLang="ja-JP" sz="1475" b="1"/>
          </a:p>
          <a:p>
            <a:r>
              <a:rPr kumimoji="1" lang="ja-JP" altLang="en-US" sz="1475" b="1"/>
              <a:t>　　　　　　県　　　　市　　　　町　　　災害発生対応</a:t>
            </a:r>
          </a:p>
        </p:txBody>
      </p:sp>
      <p:sp>
        <p:nvSpPr>
          <p:cNvPr id="11" name="テキスト ボックス 10"/>
          <p:cNvSpPr txBox="1"/>
          <p:nvPr/>
        </p:nvSpPr>
        <p:spPr>
          <a:xfrm>
            <a:off x="612630" y="2038402"/>
            <a:ext cx="3478642" cy="2367280"/>
          </a:xfrm>
          <a:prstGeom prst="rect">
            <a:avLst/>
          </a:prstGeom>
          <a:noFill/>
          <a:ln>
            <a:noFill/>
          </a:ln>
        </p:spPr>
        <p:txBody>
          <a:bodyPr wrap="square" rtlCol="0">
            <a:spAutoFit/>
          </a:bodyPr>
          <a:lstStyle/>
          <a:p>
            <a:r>
              <a:rPr kumimoji="1" lang="ja-JP" altLang="en-US" sz="1475" b="1"/>
              <a:t>対応者：　会長　／　副会長　／（　　　　　）</a:t>
            </a:r>
            <a:endParaRPr kumimoji="1" lang="en-US" altLang="ja-JP" sz="1475" b="1"/>
          </a:p>
          <a:p>
            <a:r>
              <a:rPr kumimoji="1" lang="ja-JP" altLang="en-US" sz="1475" b="1"/>
              <a:t>　□</a:t>
            </a:r>
            <a:r>
              <a:rPr kumimoji="1" lang="ja-JP" altLang="en-US" sz="1475" b="1">
                <a:latin typeface="ＭＳ ゴシック" panose="020B0609070205080204" charset="-128"/>
                <a:ea typeface="ＭＳ ゴシック" panose="020B0609070205080204" charset="-128"/>
              </a:rPr>
              <a:t>会員安否確認</a:t>
            </a:r>
            <a:endParaRPr kumimoji="1" lang="en-US" altLang="ja-JP" sz="1475" b="1"/>
          </a:p>
          <a:p>
            <a:r>
              <a:rPr kumimoji="1" lang="ja-JP" altLang="en-US" sz="1475" b="1"/>
              <a:t>　□保健医療調整本部情報収集</a:t>
            </a:r>
          </a:p>
          <a:p>
            <a:r>
              <a:rPr kumimoji="1" lang="ja-JP" altLang="en-US" sz="1475" b="1"/>
              <a:t>①被害状況の確認</a:t>
            </a:r>
            <a:endParaRPr kumimoji="1" lang="en-US" altLang="ja-JP" sz="1475" b="1"/>
          </a:p>
          <a:p>
            <a:r>
              <a:rPr kumimoji="1" lang="ja-JP" altLang="en-US" sz="1475" b="1"/>
              <a:t>　□収集内容確認</a:t>
            </a:r>
          </a:p>
          <a:p>
            <a:r>
              <a:rPr kumimoji="1" lang="ja-JP" altLang="en-US" sz="1475" b="1"/>
              <a:t>　</a:t>
            </a:r>
            <a:r>
              <a:rPr kumimoji="1" lang="ja-JP" altLang="en-US" sz="1475" b="1">
                <a:latin typeface="ＭＳ ゴシック" panose="020B0609070205080204" charset="-128"/>
                <a:ea typeface="ＭＳ ゴシック" panose="020B0609070205080204" charset="-128"/>
              </a:rPr>
              <a:t>□ﾗｲﾌﾗｲﾝ（水道／電気／ガス／　　）</a:t>
            </a:r>
          </a:p>
          <a:p>
            <a:r>
              <a:rPr kumimoji="1" lang="ja-JP" altLang="en-US" sz="1475" b="1"/>
              <a:t>　□避難所（　　　　　　カ所）</a:t>
            </a:r>
          </a:p>
          <a:p>
            <a:r>
              <a:rPr kumimoji="1" lang="ja-JP" altLang="en-US" sz="1475" b="1"/>
              <a:t>　□被災者数（　　　　　　　　人）</a:t>
            </a:r>
          </a:p>
          <a:p>
            <a:r>
              <a:rPr kumimoji="1" lang="ja-JP" altLang="en-US" sz="1475" b="1"/>
              <a:t>　□交通機関（　　　　　　　　　　　　　　　　）</a:t>
            </a:r>
            <a:endParaRPr kumimoji="1" lang="en-US" altLang="ja-JP" sz="1475" b="1"/>
          </a:p>
          <a:p>
            <a:r>
              <a:rPr kumimoji="1" lang="ja-JP" altLang="en-US" sz="1475" b="1"/>
              <a:t>②その他</a:t>
            </a:r>
          </a:p>
        </p:txBody>
      </p:sp>
      <p:sp>
        <p:nvSpPr>
          <p:cNvPr id="12" name="テキスト ボックス 11"/>
          <p:cNvSpPr txBox="1"/>
          <p:nvPr/>
        </p:nvSpPr>
        <p:spPr>
          <a:xfrm>
            <a:off x="3752128" y="850801"/>
            <a:ext cx="2653752" cy="774065"/>
          </a:xfrm>
          <a:prstGeom prst="rect">
            <a:avLst/>
          </a:prstGeom>
          <a:noFill/>
        </p:spPr>
        <p:txBody>
          <a:bodyPr wrap="square" rtlCol="0">
            <a:spAutoFit/>
          </a:bodyPr>
          <a:lstStyle/>
          <a:p>
            <a:r>
              <a:rPr kumimoji="1" lang="ja-JP" altLang="en-US" sz="1475" b="1"/>
              <a:t>日本栄養士会・災害対策本部</a:t>
            </a:r>
            <a:endParaRPr kumimoji="1" lang="en-US" altLang="ja-JP" sz="1475" b="1"/>
          </a:p>
          <a:p>
            <a:r>
              <a:rPr kumimoji="1" lang="ja-JP" altLang="en-US" sz="1475" b="1"/>
              <a:t>平日　</a:t>
            </a:r>
            <a:r>
              <a:rPr kumimoji="1" lang="en-US" altLang="ja-JP" sz="1475" b="1"/>
              <a:t>03-5425‐6555</a:t>
            </a:r>
            <a:r>
              <a:rPr kumimoji="1" lang="ja-JP" altLang="en-US" sz="1475" b="1"/>
              <a:t>（代）</a:t>
            </a:r>
            <a:endParaRPr kumimoji="1" lang="en-US" altLang="ja-JP" sz="1475" b="1"/>
          </a:p>
          <a:p>
            <a:r>
              <a:rPr kumimoji="1" lang="ja-JP" altLang="en-US" sz="1475" b="1"/>
              <a:t>休日　</a:t>
            </a:r>
          </a:p>
        </p:txBody>
      </p:sp>
      <p:sp>
        <p:nvSpPr>
          <p:cNvPr id="13" name="四角形: 角を丸くする 12"/>
          <p:cNvSpPr/>
          <p:nvPr/>
        </p:nvSpPr>
        <p:spPr bwMode="auto">
          <a:xfrm>
            <a:off x="2360295" y="67310"/>
            <a:ext cx="4303395" cy="645160"/>
          </a:xfrm>
          <a:prstGeom prst="round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19" name="テキスト ボックス 18"/>
          <p:cNvSpPr txBox="1"/>
          <p:nvPr/>
        </p:nvSpPr>
        <p:spPr>
          <a:xfrm>
            <a:off x="769475" y="6368673"/>
            <a:ext cx="4257040" cy="546100"/>
          </a:xfrm>
          <a:prstGeom prst="rect">
            <a:avLst/>
          </a:prstGeom>
          <a:noFill/>
        </p:spPr>
        <p:txBody>
          <a:bodyPr wrap="square" rtlCol="0">
            <a:spAutoFit/>
          </a:bodyPr>
          <a:lstStyle/>
          <a:p>
            <a:r>
              <a:rPr kumimoji="1" lang="ja-JP" altLang="en-US" sz="1475">
                <a:latin typeface="ＭＳ ゴシック" panose="020B0609070205080204" charset="-128"/>
                <a:ea typeface="ＭＳ ゴシック" panose="020B0609070205080204" charset="-128"/>
              </a:rPr>
              <a:t> </a:t>
            </a:r>
            <a:r>
              <a:rPr kumimoji="1" lang="ja-JP" altLang="en-US" sz="1475" b="1">
                <a:latin typeface="ＭＳ ゴシック" panose="020B0609070205080204" charset="-128"/>
                <a:ea typeface="ＭＳ ゴシック" panose="020B0609070205080204" charset="-128"/>
              </a:rPr>
              <a:t>□</a:t>
            </a:r>
            <a:r>
              <a:rPr kumimoji="1" lang="ja-JP" altLang="en-US" sz="1475" b="1"/>
              <a:t>県庁行政栄養士康増進課</a:t>
            </a:r>
            <a:endParaRPr kumimoji="1" lang="en-US" altLang="ja-JP" sz="1475" b="1"/>
          </a:p>
          <a:p>
            <a:r>
              <a:rPr kumimoji="1" lang="ja-JP" altLang="en-US" sz="1475" b="1"/>
              <a:t>       行政栄養士等被害状況収集、今後対応調整</a:t>
            </a:r>
          </a:p>
        </p:txBody>
      </p:sp>
      <p:sp>
        <p:nvSpPr>
          <p:cNvPr id="20" name="テキスト ボックス 19"/>
          <p:cNvSpPr txBox="1"/>
          <p:nvPr/>
        </p:nvSpPr>
        <p:spPr>
          <a:xfrm>
            <a:off x="870440" y="5367278"/>
            <a:ext cx="4156075" cy="1001395"/>
          </a:xfrm>
          <a:prstGeom prst="rect">
            <a:avLst/>
          </a:prstGeom>
          <a:noFill/>
        </p:spPr>
        <p:txBody>
          <a:bodyPr wrap="square" rtlCol="0">
            <a:spAutoFit/>
          </a:bodyPr>
          <a:lstStyle/>
          <a:p>
            <a:r>
              <a:rPr kumimoji="1" lang="ja-JP" altLang="en-US" sz="1475" b="1">
                <a:latin typeface="ＭＳ ゴシック" panose="020B0609070205080204" charset="-128"/>
                <a:ea typeface="ＭＳ ゴシック" panose="020B0609070205080204" charset="-128"/>
              </a:rPr>
              <a:t>□本部長、</a:t>
            </a:r>
            <a:r>
              <a:rPr kumimoji="1" lang="ja-JP" altLang="en-US" sz="1475" b="1"/>
              <a:t>副本部長</a:t>
            </a:r>
            <a:endParaRPr kumimoji="1" lang="en-US" altLang="ja-JP" sz="1475" b="1"/>
          </a:p>
          <a:p>
            <a:r>
              <a:rPr kumimoji="1" lang="ja-JP" altLang="en-US" sz="1475" b="1">
                <a:latin typeface="ＭＳ ゴシック" panose="020B0609070205080204" charset="-128"/>
                <a:ea typeface="ＭＳ ゴシック" panose="020B0609070205080204" charset="-128"/>
              </a:rPr>
              <a:t>□</a:t>
            </a:r>
            <a:r>
              <a:rPr kumimoji="1" lang="ja-JP" altLang="en-US" sz="1475" b="1"/>
              <a:t>県栄養士会理事</a:t>
            </a:r>
            <a:endParaRPr kumimoji="1" lang="en-US" altLang="ja-JP" sz="1475" b="1"/>
          </a:p>
          <a:p>
            <a:r>
              <a:rPr kumimoji="1" lang="ja-JP" altLang="en-US" sz="1475" b="1">
                <a:latin typeface="ＭＳ ゴシック" panose="020B0609070205080204" charset="-128"/>
                <a:ea typeface="ＭＳ ゴシック" panose="020B0609070205080204" charset="-128"/>
              </a:rPr>
              <a:t>□</a:t>
            </a:r>
            <a:r>
              <a:rPr kumimoji="1" lang="ja-JP" altLang="en-US" sz="1475" b="1"/>
              <a:t>ＪＤＡ－ＤＡＴリーダー（　　　人）</a:t>
            </a:r>
            <a:endParaRPr kumimoji="1" lang="en-US" altLang="ja-JP" sz="1475" b="1"/>
          </a:p>
          <a:p>
            <a:r>
              <a:rPr kumimoji="1" lang="en-US" altLang="ja-JP" sz="1475" b="1">
                <a:latin typeface="ＭＳ ゴシック" panose="020B0609070205080204" charset="-128"/>
                <a:ea typeface="ＭＳ ゴシック" panose="020B0609070205080204" charset="-128"/>
              </a:rPr>
              <a:t>□</a:t>
            </a:r>
            <a:r>
              <a:rPr lang="ja-JP" altLang="en-US" sz="1475" b="1">
                <a:sym typeface="+mn-ea"/>
              </a:rPr>
              <a:t>ＪＤＡ－ＤＡＴス</a:t>
            </a:r>
            <a:r>
              <a:rPr kumimoji="1" lang="ja-JP" altLang="en-US" sz="1475" b="1"/>
              <a:t>タッフ（　　　 人）</a:t>
            </a:r>
          </a:p>
        </p:txBody>
      </p:sp>
      <p:sp>
        <p:nvSpPr>
          <p:cNvPr id="21" name="テキスト ボックス 20"/>
          <p:cNvSpPr txBox="1"/>
          <p:nvPr/>
        </p:nvSpPr>
        <p:spPr>
          <a:xfrm>
            <a:off x="649460" y="5021203"/>
            <a:ext cx="4468495" cy="346075"/>
          </a:xfrm>
          <a:prstGeom prst="rect">
            <a:avLst/>
          </a:prstGeom>
          <a:noFill/>
        </p:spPr>
        <p:txBody>
          <a:bodyPr wrap="square" rtlCol="0">
            <a:spAutoFit/>
          </a:bodyPr>
          <a:lstStyle/>
          <a:p>
            <a:r>
              <a:rPr kumimoji="1" lang="ja-JP" altLang="en-US" sz="1660" b="1">
                <a:solidFill>
                  <a:srgbClr val="FF0000"/>
                </a:solidFill>
              </a:rPr>
              <a:t>２　県栄</a:t>
            </a:r>
            <a:r>
              <a:rPr kumimoji="1" lang="ja-JP" altLang="en-US" sz="1475" b="1">
                <a:solidFill>
                  <a:srgbClr val="FF0000"/>
                </a:solidFill>
              </a:rPr>
              <a:t>災害対策本部設置　</a:t>
            </a:r>
            <a:r>
              <a:rPr kumimoji="1" lang="ja-JP" altLang="en-US" sz="1475" b="1" u="sng">
                <a:solidFill>
                  <a:srgbClr val="FF0000"/>
                </a:solidFill>
              </a:rPr>
              <a:t>　　／　　　時　　　分</a:t>
            </a:r>
          </a:p>
        </p:txBody>
      </p:sp>
      <p:sp>
        <p:nvSpPr>
          <p:cNvPr id="17" name="テキスト ボックス 16"/>
          <p:cNvSpPr txBox="1"/>
          <p:nvPr/>
        </p:nvSpPr>
        <p:spPr>
          <a:xfrm>
            <a:off x="642972" y="7396738"/>
            <a:ext cx="4759325" cy="346075"/>
          </a:xfrm>
          <a:prstGeom prst="rect">
            <a:avLst/>
          </a:prstGeom>
          <a:noFill/>
        </p:spPr>
        <p:txBody>
          <a:bodyPr wrap="square" rtlCol="0">
            <a:spAutoFit/>
          </a:bodyPr>
          <a:lstStyle/>
          <a:p>
            <a:r>
              <a:rPr kumimoji="1" lang="ja-JP" altLang="en-US" sz="1660" b="1">
                <a:solidFill>
                  <a:srgbClr val="FF0000"/>
                </a:solidFill>
              </a:rPr>
              <a:t>３</a:t>
            </a:r>
            <a:r>
              <a:rPr kumimoji="1" lang="ja-JP" altLang="en-US" sz="1475" b="1">
                <a:solidFill>
                  <a:srgbClr val="FF0000"/>
                </a:solidFill>
              </a:rPr>
              <a:t>　特殊栄養食品ｽﾃｰｼｮﾝ設置　　</a:t>
            </a:r>
            <a:r>
              <a:rPr kumimoji="1" lang="ja-JP" altLang="en-US" sz="1475" b="1" u="sng">
                <a:solidFill>
                  <a:srgbClr val="FF0000"/>
                </a:solidFill>
              </a:rPr>
              <a:t>　　／　　　時　　　分　</a:t>
            </a:r>
            <a:r>
              <a:rPr kumimoji="1" lang="ja-JP" altLang="en-US" sz="1475" u="sng">
                <a:solidFill>
                  <a:srgbClr val="FF0000"/>
                </a:solidFill>
              </a:rPr>
              <a:t>　　　</a:t>
            </a:r>
            <a:endParaRPr kumimoji="1" lang="en-US" altLang="ja-JP" sz="1475" u="sng">
              <a:solidFill>
                <a:srgbClr val="FF0000"/>
              </a:solidFill>
            </a:endParaRPr>
          </a:p>
        </p:txBody>
      </p:sp>
      <p:sp>
        <p:nvSpPr>
          <p:cNvPr id="22" name="テキスト ボックス 21"/>
          <p:cNvSpPr txBox="1"/>
          <p:nvPr/>
        </p:nvSpPr>
        <p:spPr>
          <a:xfrm>
            <a:off x="642972" y="7742813"/>
            <a:ext cx="4555490" cy="774065"/>
          </a:xfrm>
          <a:prstGeom prst="rect">
            <a:avLst/>
          </a:prstGeom>
          <a:noFill/>
        </p:spPr>
        <p:txBody>
          <a:bodyPr wrap="square" rtlCol="0">
            <a:spAutoFit/>
          </a:bodyPr>
          <a:lstStyle/>
          <a:p>
            <a:r>
              <a:rPr kumimoji="1" lang="ja-JP" altLang="en-US" sz="1475" b="1">
                <a:latin typeface="ＭＳ ゴシック" panose="020B0609070205080204" charset="-128"/>
                <a:ea typeface="ＭＳ ゴシック" panose="020B0609070205080204" charset="-128"/>
              </a:rPr>
              <a:t>①□●●</a:t>
            </a:r>
            <a:r>
              <a:rPr kumimoji="1" lang="ja-JP" altLang="en-US" sz="1475" b="1"/>
              <a:t>県栄養士会事務局</a:t>
            </a:r>
            <a:endParaRPr kumimoji="1" lang="en-US" altLang="ja-JP" sz="1475" b="1"/>
          </a:p>
          <a:p>
            <a:r>
              <a:rPr kumimoji="1" lang="ja-JP" altLang="en-US" sz="1475" b="1"/>
              <a:t>②</a:t>
            </a:r>
            <a:r>
              <a:rPr kumimoji="1" lang="ja-JP" altLang="en-US" sz="1475" b="1">
                <a:latin typeface="ＭＳ ゴシック" panose="020B0609070205080204" charset="-128"/>
                <a:ea typeface="ＭＳ ゴシック" panose="020B0609070205080204" charset="-128"/>
              </a:rPr>
              <a:t>□</a:t>
            </a:r>
            <a:r>
              <a:rPr kumimoji="1" lang="ja-JP" altLang="en-US" sz="1475" b="1"/>
              <a:t>　　　　　市町村特殊栄養食品ｽﾃｰｼｮﾝ</a:t>
            </a:r>
            <a:endParaRPr kumimoji="1" lang="en-US" altLang="ja-JP" sz="1475" b="1"/>
          </a:p>
          <a:p>
            <a:r>
              <a:rPr kumimoji="1" lang="ja-JP" altLang="en-US" sz="1475" b="1">
                <a:latin typeface="ＭＳ ゴシック" panose="020B0609070205080204" charset="-128"/>
                <a:ea typeface="ＭＳ ゴシック" panose="020B0609070205080204" charset="-128"/>
              </a:rPr>
              <a:t>③□</a:t>
            </a:r>
            <a:r>
              <a:rPr kumimoji="1" lang="ja-JP" altLang="en-US" sz="1475" b="1"/>
              <a:t>　　　　　市町村特殊栄養食品ｽﾃｰｼｮﾝ</a:t>
            </a:r>
          </a:p>
        </p:txBody>
      </p:sp>
      <p:sp>
        <p:nvSpPr>
          <p:cNvPr id="23" name="テキスト ボックス 22"/>
          <p:cNvSpPr txBox="1"/>
          <p:nvPr/>
        </p:nvSpPr>
        <p:spPr>
          <a:xfrm>
            <a:off x="572296" y="1691949"/>
            <a:ext cx="3155393" cy="346075"/>
          </a:xfrm>
          <a:prstGeom prst="rect">
            <a:avLst/>
          </a:prstGeom>
          <a:noFill/>
        </p:spPr>
        <p:txBody>
          <a:bodyPr wrap="square" rtlCol="0">
            <a:spAutoFit/>
          </a:bodyPr>
          <a:lstStyle/>
          <a:p>
            <a:r>
              <a:rPr kumimoji="1" lang="ja-JP" altLang="en-US" sz="1660" b="1">
                <a:solidFill>
                  <a:srgbClr val="FF0000"/>
                </a:solidFill>
              </a:rPr>
              <a:t>１　</a:t>
            </a:r>
            <a:r>
              <a:rPr kumimoji="1" lang="ja-JP" altLang="en-US" sz="1475" b="1">
                <a:solidFill>
                  <a:srgbClr val="FF0000"/>
                </a:solidFill>
              </a:rPr>
              <a:t>第１報</a:t>
            </a:r>
            <a:r>
              <a:rPr kumimoji="1" lang="ja-JP" altLang="en-US" sz="1400" b="1">
                <a:solidFill>
                  <a:srgbClr val="FF0000"/>
                </a:solidFill>
                <a:uFillTx/>
              </a:rPr>
              <a:t>　　</a:t>
            </a:r>
            <a:r>
              <a:rPr kumimoji="1" lang="ja-JP" altLang="en-US" sz="1475" b="1" u="sng">
                <a:solidFill>
                  <a:srgbClr val="FF0000"/>
                </a:solidFill>
              </a:rPr>
              <a:t>　　／　　　時　　　分　　　　　　　　　</a:t>
            </a:r>
            <a:endParaRPr kumimoji="1" lang="ja-JP" altLang="en-US" sz="1475" u="sng">
              <a:solidFill>
                <a:srgbClr val="FF0000"/>
              </a:solidFill>
            </a:endParaRPr>
          </a:p>
        </p:txBody>
      </p:sp>
      <p:sp>
        <p:nvSpPr>
          <p:cNvPr id="9" name="正方形/長方形 8"/>
          <p:cNvSpPr/>
          <p:nvPr/>
        </p:nvSpPr>
        <p:spPr bwMode="auto">
          <a:xfrm>
            <a:off x="602332" y="1677151"/>
            <a:ext cx="3589020" cy="2875915"/>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10" name="正方形/長方形 9"/>
          <p:cNvSpPr/>
          <p:nvPr/>
        </p:nvSpPr>
        <p:spPr bwMode="auto">
          <a:xfrm>
            <a:off x="612630" y="4952623"/>
            <a:ext cx="5024755" cy="2002790"/>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24" name="テキスト ボックス 23"/>
          <p:cNvSpPr txBox="1"/>
          <p:nvPr/>
        </p:nvSpPr>
        <p:spPr>
          <a:xfrm>
            <a:off x="603810" y="825008"/>
            <a:ext cx="2879239" cy="774065"/>
          </a:xfrm>
          <a:prstGeom prst="rect">
            <a:avLst/>
          </a:prstGeom>
          <a:noFill/>
        </p:spPr>
        <p:txBody>
          <a:bodyPr wrap="square" rtlCol="0">
            <a:spAutoFit/>
          </a:bodyPr>
          <a:lstStyle/>
          <a:p>
            <a:r>
              <a:rPr kumimoji="1" lang="ja-JP" altLang="en-US" sz="1475" b="1"/>
              <a:t>●●県栄養士会</a:t>
            </a:r>
            <a:endParaRPr kumimoji="1" lang="en-US" altLang="ja-JP" sz="1475" b="1"/>
          </a:p>
          <a:p>
            <a:r>
              <a:rPr kumimoji="1" lang="ja-JP" altLang="en-US" sz="1475" b="1"/>
              <a:t>平日　</a:t>
            </a:r>
            <a:endParaRPr kumimoji="1" lang="en-US" altLang="ja-JP" sz="1475" b="1"/>
          </a:p>
          <a:p>
            <a:r>
              <a:rPr kumimoji="1" lang="ja-JP" altLang="en-US" sz="1475" b="1"/>
              <a:t>休日　</a:t>
            </a:r>
          </a:p>
        </p:txBody>
      </p:sp>
      <p:sp>
        <p:nvSpPr>
          <p:cNvPr id="25" name="矢印: 下 24"/>
          <p:cNvSpPr/>
          <p:nvPr/>
        </p:nvSpPr>
        <p:spPr bwMode="auto">
          <a:xfrm>
            <a:off x="1278361" y="4607086"/>
            <a:ext cx="1121942" cy="357898"/>
          </a:xfrm>
          <a:prstGeom prst="downArrow">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26" name="正方形/長方形 25"/>
          <p:cNvSpPr/>
          <p:nvPr/>
        </p:nvSpPr>
        <p:spPr bwMode="auto">
          <a:xfrm>
            <a:off x="602332" y="7396738"/>
            <a:ext cx="4799965" cy="1120140"/>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27" name="矢印: 下 26"/>
          <p:cNvSpPr/>
          <p:nvPr/>
        </p:nvSpPr>
        <p:spPr bwMode="auto">
          <a:xfrm>
            <a:off x="1274900" y="7004289"/>
            <a:ext cx="1121942" cy="357898"/>
          </a:xfrm>
          <a:prstGeom prst="downArrow">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0" name="矢印: 右 29"/>
          <p:cNvSpPr/>
          <p:nvPr/>
        </p:nvSpPr>
        <p:spPr bwMode="auto">
          <a:xfrm>
            <a:off x="4302863" y="2306955"/>
            <a:ext cx="2081427" cy="1446530"/>
          </a:xfrm>
          <a:prstGeom prst="rightArrow">
            <a:avLst>
              <a:gd name="adj1" fmla="val 50000"/>
              <a:gd name="adj2" fmla="val 36040"/>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1" name="正方形/長方形 30"/>
          <p:cNvSpPr/>
          <p:nvPr/>
        </p:nvSpPr>
        <p:spPr bwMode="auto">
          <a:xfrm>
            <a:off x="602332" y="824157"/>
            <a:ext cx="2857797" cy="798557"/>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2" name="正方形/長方形 31"/>
          <p:cNvSpPr/>
          <p:nvPr/>
        </p:nvSpPr>
        <p:spPr bwMode="auto">
          <a:xfrm>
            <a:off x="3628590" y="821115"/>
            <a:ext cx="2857797" cy="798557"/>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3" name="矢印: 下 32"/>
          <p:cNvSpPr/>
          <p:nvPr/>
        </p:nvSpPr>
        <p:spPr bwMode="auto">
          <a:xfrm>
            <a:off x="1274900" y="8683466"/>
            <a:ext cx="1121942" cy="357898"/>
          </a:xfrm>
          <a:prstGeom prst="downArrow">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5" name="テキスト ボックス 34"/>
          <p:cNvSpPr txBox="1"/>
          <p:nvPr/>
        </p:nvSpPr>
        <p:spPr>
          <a:xfrm>
            <a:off x="4299901" y="2728458"/>
            <a:ext cx="2081427" cy="546303"/>
          </a:xfrm>
          <a:prstGeom prst="rect">
            <a:avLst/>
          </a:prstGeom>
          <a:noFill/>
        </p:spPr>
        <p:txBody>
          <a:bodyPr wrap="square" rtlCol="0">
            <a:spAutoFit/>
          </a:bodyPr>
          <a:lstStyle/>
          <a:p>
            <a:r>
              <a:rPr kumimoji="1" lang="ja-JP" altLang="en-US" sz="1475" b="1">
                <a:solidFill>
                  <a:srgbClr val="FF0000"/>
                </a:solidFill>
              </a:rPr>
              <a:t>日栄へ連絡する</a:t>
            </a:r>
            <a:endParaRPr kumimoji="1" lang="en-US" altLang="ja-JP" sz="1475" b="1">
              <a:solidFill>
                <a:srgbClr val="FF0000"/>
              </a:solidFill>
            </a:endParaRPr>
          </a:p>
          <a:p>
            <a:r>
              <a:rPr kumimoji="1" lang="ja-JP" altLang="en-US" sz="1475" b="1" u="sng">
                <a:solidFill>
                  <a:srgbClr val="FF0000"/>
                </a:solidFill>
              </a:rPr>
              <a:t>　　　／　　　　時　　　分</a:t>
            </a:r>
            <a:r>
              <a:rPr kumimoji="1" lang="ja-JP" altLang="en-US" sz="1400" b="1" u="sng">
                <a:solidFill>
                  <a:srgbClr val="FF0000"/>
                </a:solidFill>
                <a:uFillTx/>
              </a:rPr>
              <a:t>　　　</a:t>
            </a:r>
            <a:r>
              <a:rPr kumimoji="1" lang="ja-JP" altLang="en-US" sz="1475" b="1">
                <a:solidFill>
                  <a:srgbClr val="FF0000"/>
                </a:solidFill>
              </a:rPr>
              <a:t>　</a:t>
            </a:r>
            <a:r>
              <a:rPr kumimoji="1" lang="ja-JP" altLang="en-US" sz="1475" b="1" u="sng">
                <a:solidFill>
                  <a:srgbClr val="FF0000"/>
                </a:solidFill>
              </a:rPr>
              <a:t>　　　　</a:t>
            </a:r>
          </a:p>
        </p:txBody>
      </p:sp>
      <p:sp>
        <p:nvSpPr>
          <p:cNvPr id="38" name="テキスト ボックス 37"/>
          <p:cNvSpPr txBox="1"/>
          <p:nvPr/>
        </p:nvSpPr>
        <p:spPr>
          <a:xfrm>
            <a:off x="2715260" y="8738870"/>
            <a:ext cx="3948430" cy="318770"/>
          </a:xfrm>
          <a:prstGeom prst="rect">
            <a:avLst/>
          </a:prstGeom>
          <a:solidFill>
            <a:srgbClr val="002060"/>
          </a:solidFill>
        </p:spPr>
        <p:txBody>
          <a:bodyPr wrap="square" rtlCol="0">
            <a:spAutoFit/>
          </a:bodyPr>
          <a:lstStyle/>
          <a:p>
            <a:r>
              <a:rPr kumimoji="1" lang="ja-JP" altLang="en-US" sz="1475" b="1">
                <a:solidFill>
                  <a:schemeClr val="bg1"/>
                </a:solidFill>
              </a:rPr>
              <a:t>ＡＣ</a:t>
            </a:r>
            <a:r>
              <a:rPr kumimoji="1" lang="en-US" altLang="ja-JP" sz="1475" b="1">
                <a:solidFill>
                  <a:schemeClr val="bg1"/>
                </a:solidFill>
              </a:rPr>
              <a:t>Ⅱ</a:t>
            </a:r>
            <a:r>
              <a:rPr kumimoji="1" lang="ja-JP" altLang="en-US" sz="1475" b="1">
                <a:solidFill>
                  <a:schemeClr val="bg1"/>
                </a:solidFill>
              </a:rPr>
              <a:t>災害対策本部等確認事項ﾁｪｯｸﾘｽﾄ準備</a:t>
            </a:r>
          </a:p>
        </p:txBody>
      </p:sp>
      <p:sp>
        <p:nvSpPr>
          <p:cNvPr id="39" name="矢印: 右 38"/>
          <p:cNvSpPr/>
          <p:nvPr/>
        </p:nvSpPr>
        <p:spPr bwMode="auto">
          <a:xfrm>
            <a:off x="5442936" y="7258685"/>
            <a:ext cx="1359183" cy="1389380"/>
          </a:xfrm>
          <a:prstGeom prst="rightArrow">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41" name="正方形/長方形 40"/>
          <p:cNvSpPr/>
          <p:nvPr/>
        </p:nvSpPr>
        <p:spPr>
          <a:xfrm>
            <a:off x="5373216" y="7698105"/>
            <a:ext cx="1594046" cy="546303"/>
          </a:xfrm>
          <a:prstGeom prst="rect">
            <a:avLst/>
          </a:prstGeom>
        </p:spPr>
        <p:txBody>
          <a:bodyPr wrap="square">
            <a:spAutoFit/>
          </a:bodyPr>
          <a:lstStyle/>
          <a:p>
            <a:r>
              <a:rPr kumimoji="1" lang="ja-JP" altLang="en-US" sz="1475" b="1">
                <a:solidFill>
                  <a:srgbClr val="FF0000"/>
                </a:solidFill>
              </a:rPr>
              <a:t>日栄へ連絡する</a:t>
            </a:r>
            <a:endParaRPr kumimoji="1" lang="en-US" altLang="ja-JP" sz="1475" b="1">
              <a:solidFill>
                <a:srgbClr val="FF0000"/>
              </a:solidFill>
            </a:endParaRPr>
          </a:p>
          <a:p>
            <a:r>
              <a:rPr kumimoji="1" lang="ja-JP" altLang="en-US" sz="1475" b="1" u="sng">
                <a:solidFill>
                  <a:srgbClr val="FF0000"/>
                </a:solidFill>
              </a:rPr>
              <a:t>　　／　　時　　分</a:t>
            </a:r>
          </a:p>
        </p:txBody>
      </p:sp>
      <p:sp>
        <p:nvSpPr>
          <p:cNvPr id="3079" name="正方形/長方形 10"/>
          <p:cNvSpPr>
            <a:spLocks noChangeArrowheads="1"/>
          </p:cNvSpPr>
          <p:nvPr/>
        </p:nvSpPr>
        <p:spPr bwMode="auto">
          <a:xfrm>
            <a:off x="602332" y="102636"/>
            <a:ext cx="1733327" cy="569961"/>
          </a:xfrm>
          <a:prstGeom prst="rect">
            <a:avLst/>
          </a:prstGeom>
          <a:solidFill>
            <a:srgbClr val="002060"/>
          </a:solidFill>
          <a:ln>
            <a:noFill/>
          </a:ln>
          <a:extLst>
            <a:ext uri="{91240B29-F687-4F45-9708-019B960494DF}">
              <a14:hiddenLine xmlns:a14="http://schemas.microsoft.com/office/drawing/2010/main" w="9525">
                <a:solidFill>
                  <a:srgbClr val="000000"/>
                </a:solidFill>
                <a:round/>
              </a14:hiddenLine>
            </a:ext>
          </a:extLst>
        </p:spPr>
        <p:txBody>
          <a:bodyPr/>
          <a:lstStyle/>
          <a:p>
            <a:pPr eaLnBrk="1">
              <a:lnSpc>
                <a:spcPct val="93000"/>
              </a:lnSpc>
              <a:buClr>
                <a:srgbClr val="000000"/>
              </a:buClr>
              <a:buSzPct val="100000"/>
              <a:buFont typeface="Times New Roman" panose="02020603050405020304" pitchFamily="18" charset="0"/>
              <a:buNone/>
            </a:pPr>
            <a:r>
              <a:rPr lang="ja-JP" altLang="en-US" sz="2955" b="1" u="sng">
                <a:solidFill>
                  <a:schemeClr val="bg1"/>
                </a:solidFill>
                <a:latin typeface="ＭＳ Ｐゴシック" panose="020B0600070205080204" pitchFamily="50" charset="-128"/>
                <a:ea typeface="ＭＳ Ｐゴシック" panose="020B0600070205080204" pitchFamily="50" charset="-128"/>
              </a:rPr>
              <a:t>１　発災</a:t>
            </a:r>
          </a:p>
        </p:txBody>
      </p:sp>
      <p:sp>
        <p:nvSpPr>
          <p:cNvPr id="5" name="正方形/長方形 31"/>
          <p:cNvSpPr/>
          <p:nvPr/>
        </p:nvSpPr>
        <p:spPr bwMode="auto">
          <a:xfrm>
            <a:off x="6405880" y="2305685"/>
            <a:ext cx="396240" cy="5325110"/>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r>
              <a:rPr kumimoji="0" lang="ja-JP" altLang="en-US" sz="1660" b="0" i="0" u="none" strike="noStrike" cap="none" normalizeH="0" baseline="0">
                <a:ln>
                  <a:noFill/>
                </a:ln>
                <a:effectLst/>
                <a:latin typeface="Arial" panose="020B0604020202020204" pitchFamily="34" charset="0"/>
              </a:rPr>
              <a:t>日本栄養士会災害対策本部</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0" y="0"/>
            <a:ext cx="6858000" cy="836740"/>
          </a:xfrm>
          <a:prstGeom prst="rect">
            <a:avLst/>
          </a:prstGeom>
          <a:solidFill>
            <a:srgbClr val="002060"/>
          </a:solidFill>
        </p:spPr>
        <p:txBody>
          <a:bodyPr>
            <a:normAutofit fontScale="70000" lnSpcReduction="2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lnSpc>
                <a:spcPct val="120000"/>
              </a:lnSpc>
            </a:pPr>
            <a:r>
              <a:rPr lang="ja-JP" altLang="en-US" sz="1800" b="1">
                <a:solidFill>
                  <a:schemeClr val="bg1"/>
                </a:solidFill>
                <a:latin typeface="+mn-ea"/>
                <a:ea typeface="+mn-ea"/>
              </a:rPr>
              <a:t>　　　○○栄養士会　　　　　　　　　　　　　　　　　　　　　　　　　　　　　　　　　　　　　　　　　　（ﾌｪｰｽﾞ３）</a:t>
            </a:r>
            <a:endParaRPr lang="en-US" altLang="ja-JP" sz="1800" b="1">
              <a:solidFill>
                <a:schemeClr val="bg1"/>
              </a:solidFill>
              <a:latin typeface="+mn-ea"/>
              <a:ea typeface="+mn-ea"/>
            </a:endParaRPr>
          </a:p>
          <a:p>
            <a:pPr>
              <a:lnSpc>
                <a:spcPct val="120000"/>
              </a:lnSpc>
            </a:pPr>
            <a:r>
              <a:rPr lang="en-US" altLang="ja-JP" sz="3200" b="1">
                <a:solidFill>
                  <a:schemeClr val="bg1"/>
                </a:solidFill>
                <a:latin typeface="+mn-ea"/>
                <a:ea typeface="+mn-ea"/>
              </a:rPr>
              <a:t>15-1 </a:t>
            </a:r>
            <a:r>
              <a:rPr lang="ja-JP" altLang="en-US" sz="3200" b="1">
                <a:solidFill>
                  <a:schemeClr val="bg1"/>
                </a:solidFill>
                <a:latin typeface="+mn-ea"/>
                <a:ea typeface="+mn-ea"/>
              </a:rPr>
              <a:t>被災地出発準備</a:t>
            </a:r>
            <a:r>
              <a:rPr lang="ja-JP" altLang="en-US" sz="2300" b="1">
                <a:solidFill>
                  <a:schemeClr val="bg1"/>
                </a:solidFill>
                <a:latin typeface="+mn-ea"/>
                <a:ea typeface="+mn-ea"/>
              </a:rPr>
              <a:t>（支援に行く人の心構え）</a:t>
            </a:r>
            <a:endParaRPr lang="en-US" altLang="ja-JP" sz="3200" b="1">
              <a:solidFill>
                <a:schemeClr val="bg1"/>
              </a:solidFill>
              <a:latin typeface="+mn-ea"/>
              <a:ea typeface="+mn-ea"/>
            </a:endParaRPr>
          </a:p>
        </p:txBody>
      </p:sp>
      <p:graphicFrame>
        <p:nvGraphicFramePr>
          <p:cNvPr id="7" name="表 6">
            <a:extLst>
              <a:ext uri="{FF2B5EF4-FFF2-40B4-BE49-F238E27FC236}">
                <a16:creationId xmlns:a16="http://schemas.microsoft.com/office/drawing/2014/main" id="{28CBE26D-F527-429F-85C6-BDF16158F258}"/>
              </a:ext>
            </a:extLst>
          </p:cNvPr>
          <p:cNvGraphicFramePr>
            <a:graphicFrameLocks noGrp="1"/>
          </p:cNvGraphicFramePr>
          <p:nvPr>
            <p:extLst>
              <p:ext uri="{D42A27DB-BD31-4B8C-83A1-F6EECF244321}">
                <p14:modId xmlns:p14="http://schemas.microsoft.com/office/powerpoint/2010/main" val="600237386"/>
              </p:ext>
            </p:extLst>
          </p:nvPr>
        </p:nvGraphicFramePr>
        <p:xfrm>
          <a:off x="542259" y="6424121"/>
          <a:ext cx="6163103" cy="2667445"/>
        </p:xfrm>
        <a:graphic>
          <a:graphicData uri="http://schemas.openxmlformats.org/drawingml/2006/table">
            <a:tbl>
              <a:tblPr firstRow="1" bandRow="1">
                <a:tableStyleId>{5C22544A-7EE6-4342-B048-85BDC9FD1C3A}</a:tableStyleId>
              </a:tblPr>
              <a:tblGrid>
                <a:gridCol w="4209769">
                  <a:extLst>
                    <a:ext uri="{9D8B030D-6E8A-4147-A177-3AD203B41FA5}">
                      <a16:colId xmlns:a16="http://schemas.microsoft.com/office/drawing/2014/main" val="1790532664"/>
                    </a:ext>
                  </a:extLst>
                </a:gridCol>
                <a:gridCol w="1953334">
                  <a:extLst>
                    <a:ext uri="{9D8B030D-6E8A-4147-A177-3AD203B41FA5}">
                      <a16:colId xmlns:a16="http://schemas.microsoft.com/office/drawing/2014/main" val="2483362435"/>
                    </a:ext>
                  </a:extLst>
                </a:gridCol>
              </a:tblGrid>
              <a:tr h="396685">
                <a:tc>
                  <a:txBody>
                    <a:bodyPr/>
                    <a:lstStyle/>
                    <a:p>
                      <a:pPr algn="ctr"/>
                      <a:r>
                        <a:rPr kumimoji="1" lang="ja-JP" altLang="en-US">
                          <a:latin typeface="Yu Gothic UI Semibold" panose="020B0700000000000000" pitchFamily="50" charset="-128"/>
                          <a:ea typeface="Yu Gothic UI Semibold" panose="020B0700000000000000" pitchFamily="50" charset="-128"/>
                        </a:rPr>
                        <a:t>参考資料</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保管場所</a:t>
                      </a:r>
                    </a:p>
                  </a:txBody>
                  <a:tcPr anchor="ctr"/>
                </a:tc>
                <a:extLst>
                  <a:ext uri="{0D108BD9-81ED-4DB2-BD59-A6C34878D82A}">
                    <a16:rowId xmlns:a16="http://schemas.microsoft.com/office/drawing/2014/main" val="3174420419"/>
                  </a:ext>
                </a:extLst>
              </a:tr>
              <a:tr h="2151168">
                <a:tc>
                  <a:txBody>
                    <a:bodyPr/>
                    <a:lstStyle/>
                    <a:p>
                      <a:r>
                        <a:rPr kumimoji="1" lang="ja-JP" altLang="en-US" sz="1100"/>
                        <a:t>災害支援ナース必携マニュアル</a:t>
                      </a:r>
                      <a:endParaRPr kumimoji="1" lang="en-US" altLang="ja-JP" sz="1100"/>
                    </a:p>
                    <a:p>
                      <a:r>
                        <a:rPr kumimoji="1" lang="en-US" altLang="ja-JP" sz="1100">
                          <a:hlinkClick r:id="rId2"/>
                        </a:rPr>
                        <a:t>http://www.nurse.okayama.okayama.jp/relays/download/264/1621/101/2487/?file=/files/libs/2487/202009181259092737.pdf</a:t>
                      </a:r>
                      <a:endParaRPr kumimoji="1" lang="en-US" altLang="ja-JP" sz="1100"/>
                    </a:p>
                    <a:p>
                      <a:endParaRPr kumimoji="1" lang="en-US" altLang="ja-JP" sz="1100"/>
                    </a:p>
                    <a:p>
                      <a:r>
                        <a:rPr kumimoji="1" lang="ja-JP" altLang="en-US" sz="1100"/>
                        <a:t>公益財団法人　石川県県民ホランティアセンター</a:t>
                      </a:r>
                      <a:endParaRPr kumimoji="1" lang="en-US" altLang="ja-JP" sz="1100"/>
                    </a:p>
                    <a:p>
                      <a:r>
                        <a:rPr lang="en-US" altLang="ja-JP" sz="1100">
                          <a:hlinkClick r:id="rId3"/>
                        </a:rPr>
                        <a:t>[</a:t>
                      </a:r>
                      <a:r>
                        <a:rPr lang="ja-JP" altLang="en-US" sz="1100">
                          <a:hlinkClick r:id="rId3"/>
                        </a:rPr>
                        <a:t>支援マニュアル</a:t>
                      </a:r>
                      <a:r>
                        <a:rPr lang="en-US" altLang="ja-JP" sz="1100">
                          <a:hlinkClick r:id="rId3"/>
                        </a:rPr>
                        <a:t>] </a:t>
                      </a:r>
                      <a:r>
                        <a:rPr lang="ja-JP" altLang="en-US" sz="1100">
                          <a:hlinkClick r:id="rId3"/>
                        </a:rPr>
                        <a:t>災害時のボランティアの心構え </a:t>
                      </a:r>
                      <a:r>
                        <a:rPr lang="en-US" altLang="ja-JP" sz="1100">
                          <a:hlinkClick r:id="rId3"/>
                        </a:rPr>
                        <a:t>(ishikawa-npo.jp)</a:t>
                      </a:r>
                      <a:endParaRPr lang="en-US" altLang="ja-JP" sz="1100"/>
                    </a:p>
                    <a:p>
                      <a:endParaRPr kumimoji="1" lang="en-US" altLang="ja-JP" sz="1100"/>
                    </a:p>
                    <a:p>
                      <a:r>
                        <a:rPr kumimoji="1" lang="ja-JP" altLang="en-US" sz="1100"/>
                        <a:t>日本栄養士会災害支援チーム活動マニュアル</a:t>
                      </a:r>
                      <a:r>
                        <a:rPr kumimoji="1" lang="en-US" altLang="ja-JP" sz="1100"/>
                        <a:t>Ver.2</a:t>
                      </a:r>
                    </a:p>
                    <a:p>
                      <a:r>
                        <a:rPr lang="ja-JP" altLang="en-US" sz="1100">
                          <a:hlinkClick r:id="rId4"/>
                        </a:rPr>
                        <a:t>活動マニュアル（テキスト編） </a:t>
                      </a:r>
                      <a:r>
                        <a:rPr lang="en-US" altLang="ja-JP" sz="1100">
                          <a:hlinkClick r:id="rId4"/>
                        </a:rPr>
                        <a:t>(dietitian.or.jp)</a:t>
                      </a:r>
                      <a:r>
                        <a:rPr lang="en-US" altLang="ja-JP" sz="1100"/>
                        <a:t>  </a:t>
                      </a:r>
                    </a:p>
                    <a:p>
                      <a:r>
                        <a:rPr lang="en-US" altLang="ja-JP" sz="1100"/>
                        <a:t>           ( P14 ~ P17 , P19 , P21 , P28 , P34  </a:t>
                      </a:r>
                      <a:r>
                        <a:rPr lang="ja-JP" altLang="en-US" sz="1100"/>
                        <a:t>参照 </a:t>
                      </a:r>
                      <a:r>
                        <a:rPr lang="en-US" altLang="ja-JP" sz="1100"/>
                        <a:t>)</a:t>
                      </a:r>
                    </a:p>
                    <a:p>
                      <a:endParaRPr lang="en-US" altLang="ja-JP" sz="1100"/>
                    </a:p>
                    <a:p>
                      <a:endParaRPr kumimoji="1" lang="en-US" altLang="ja-JP" sz="1100"/>
                    </a:p>
                  </a:txBody>
                  <a:tcPr/>
                </a:tc>
                <a:tc>
                  <a:txBody>
                    <a:bodyPr/>
                    <a:lstStyle/>
                    <a:p>
                      <a:r>
                        <a:rPr kumimoji="1" lang="ja-JP" altLang="en-US" sz="1100"/>
                        <a:t>災害支援ナース：公益社団法人岡山県看護協会</a:t>
                      </a:r>
                      <a:endParaRPr kumimoji="1" lang="en-US" altLang="ja-JP" sz="1100"/>
                    </a:p>
                    <a:p>
                      <a:r>
                        <a:rPr lang="en-US" altLang="ja-JP" sz="1100">
                          <a:hlinkClick r:id="rId5"/>
                        </a:rPr>
                        <a:t>http://www.nurse.okayama.okayama.jp/publics/index/264/</a:t>
                      </a:r>
                      <a:endParaRPr kumimoji="1" lang="en-US" altLang="ja-JP" sz="1100"/>
                    </a:p>
                    <a:p>
                      <a:r>
                        <a:rPr kumimoji="1" lang="ja-JP" altLang="en-US" sz="1100"/>
                        <a:t>公益財団法人　石川県県民ホランティアセンター</a:t>
                      </a:r>
                      <a:endParaRPr kumimoji="1" lang="en-US" altLang="ja-JP" sz="1100"/>
                    </a:p>
                    <a:p>
                      <a:r>
                        <a:rPr lang="en-US" altLang="ja-JP" sz="1100">
                          <a:hlinkClick r:id="rId3"/>
                        </a:rPr>
                        <a:t>[</a:t>
                      </a:r>
                      <a:r>
                        <a:rPr lang="ja-JP" altLang="en-US" sz="1100">
                          <a:hlinkClick r:id="rId3"/>
                        </a:rPr>
                        <a:t>支援マニュアル</a:t>
                      </a:r>
                      <a:r>
                        <a:rPr lang="en-US" altLang="ja-JP" sz="1100">
                          <a:hlinkClick r:id="rId3"/>
                        </a:rPr>
                        <a:t>] </a:t>
                      </a:r>
                      <a:r>
                        <a:rPr lang="ja-JP" altLang="en-US" sz="1100">
                          <a:hlinkClick r:id="rId3"/>
                        </a:rPr>
                        <a:t>災害時のボランティアの心構え </a:t>
                      </a:r>
                      <a:r>
                        <a:rPr lang="en-US" altLang="ja-JP" sz="1100">
                          <a:hlinkClick r:id="rId3"/>
                        </a:rPr>
                        <a:t>(ishikawa-npo.jp)</a:t>
                      </a:r>
                      <a:endParaRPr lang="en-US" altLang="ja-JP" sz="1100"/>
                    </a:p>
                    <a:p>
                      <a:r>
                        <a:rPr kumimoji="1" lang="ja-JP" altLang="en-US" sz="1100"/>
                        <a:t>災害支援：日本栄養士会ホームページ</a:t>
                      </a:r>
                      <a:endParaRPr kumimoji="1" lang="en-US" altLang="ja-JP" sz="1100"/>
                    </a:p>
                    <a:p>
                      <a:r>
                        <a:rPr lang="ja-JP" altLang="en-US" sz="1100">
                          <a:hlinkClick r:id="rId6"/>
                        </a:rPr>
                        <a:t>公益社団法人 日本栄養士会 </a:t>
                      </a:r>
                      <a:r>
                        <a:rPr lang="en-US" altLang="ja-JP" sz="1100">
                          <a:hlinkClick r:id="rId6"/>
                        </a:rPr>
                        <a:t>(dietitian.or.jp)</a:t>
                      </a:r>
                      <a:endParaRPr kumimoji="1" lang="en-US" altLang="ja-JP" sz="1100"/>
                    </a:p>
                  </a:txBody>
                  <a:tcPr/>
                </a:tc>
                <a:extLst>
                  <a:ext uri="{0D108BD9-81ED-4DB2-BD59-A6C34878D82A}">
                    <a16:rowId xmlns:a16="http://schemas.microsoft.com/office/drawing/2014/main" val="299991385"/>
                  </a:ext>
                </a:extLst>
              </a:tr>
            </a:tbl>
          </a:graphicData>
        </a:graphic>
      </p:graphicFrame>
      <p:sp>
        <p:nvSpPr>
          <p:cNvPr id="9" name="縦書きテキスト プレースホルダー 8">
            <a:extLst>
              <a:ext uri="{FF2B5EF4-FFF2-40B4-BE49-F238E27FC236}">
                <a16:creationId xmlns:a16="http://schemas.microsoft.com/office/drawing/2014/main" id="{A5A048E0-B480-4CC0-9456-D2EA4742B212}"/>
              </a:ext>
            </a:extLst>
          </p:cNvPr>
          <p:cNvSpPr>
            <a:spLocks noGrp="1"/>
          </p:cNvSpPr>
          <p:nvPr>
            <p:ph type="body" orient="vert" idx="1"/>
          </p:nvPr>
        </p:nvSpPr>
        <p:spPr>
          <a:xfrm>
            <a:off x="1073992" y="899592"/>
            <a:ext cx="5631371" cy="4461405"/>
          </a:xfrm>
          <a:ln/>
        </p:spPr>
        <p:style>
          <a:lnRef idx="2">
            <a:schemeClr val="dk1"/>
          </a:lnRef>
          <a:fillRef idx="1">
            <a:schemeClr val="lt1"/>
          </a:fillRef>
          <a:effectRef idx="0">
            <a:schemeClr val="dk1"/>
          </a:effectRef>
          <a:fontRef idx="minor">
            <a:schemeClr val="dk1"/>
          </a:fontRef>
        </p:style>
        <p:txBody>
          <a:bodyPr vert="horz">
            <a:normAutofit fontScale="25000" lnSpcReduction="20000"/>
          </a:bodyPr>
          <a:lstStyle/>
          <a:p>
            <a:pPr marL="0" indent="0">
              <a:buNone/>
            </a:pPr>
            <a:endParaRPr lang="en-US" altLang="ja-JP" sz="1800" b="1">
              <a:solidFill>
                <a:srgbClr val="FF0000"/>
              </a:solidFill>
              <a:latin typeface="+mn-ea"/>
            </a:endParaRPr>
          </a:p>
          <a:p>
            <a:pPr marL="0" indent="0">
              <a:buNone/>
            </a:pPr>
            <a:r>
              <a:rPr lang="ja-JP" altLang="en-US" sz="5200" b="1">
                <a:solidFill>
                  <a:srgbClr val="FF0000"/>
                </a:solidFill>
                <a:latin typeface="+mn-ea"/>
              </a:rPr>
              <a:t>・ 自分の健康は自分で管理する</a:t>
            </a:r>
          </a:p>
          <a:p>
            <a:pPr marL="0" indent="0">
              <a:buNone/>
            </a:pPr>
            <a:r>
              <a:rPr lang="ja-JP" altLang="en-US" sz="5200" b="1">
                <a:solidFill>
                  <a:srgbClr val="FF0000"/>
                </a:solidFill>
                <a:latin typeface="+mn-ea"/>
              </a:rPr>
              <a:t> </a:t>
            </a:r>
            <a:r>
              <a:rPr lang="ja-JP" altLang="en-US" sz="5200" b="1">
                <a:latin typeface="+mn-ea"/>
              </a:rPr>
              <a:t>□ 支援活動の妨げになるようなケガ・病気はない</a:t>
            </a:r>
          </a:p>
          <a:p>
            <a:pPr marL="0" indent="0">
              <a:buNone/>
            </a:pPr>
            <a:r>
              <a:rPr lang="ja-JP" altLang="en-US" sz="5200" b="1">
                <a:latin typeface="+mn-ea"/>
              </a:rPr>
              <a:t> □ 食事制限などが必要な病気はない</a:t>
            </a:r>
          </a:p>
          <a:p>
            <a:pPr marL="0" indent="0">
              <a:buNone/>
            </a:pPr>
            <a:r>
              <a:rPr lang="ja-JP" altLang="en-US" sz="5200" b="1">
                <a:latin typeface="+mn-ea"/>
              </a:rPr>
              <a:t> □ 服薬中ではない、もしくは服薬中だが活動期間が延びても薬は入手できる</a:t>
            </a:r>
          </a:p>
          <a:p>
            <a:pPr marL="0" indent="0">
              <a:buNone/>
            </a:pPr>
            <a:r>
              <a:rPr lang="ja-JP" altLang="en-US" sz="5200" b="1">
                <a:latin typeface="+mn-ea"/>
              </a:rPr>
              <a:t> □ 身体的疲労に耐えることが出来る</a:t>
            </a:r>
          </a:p>
          <a:p>
            <a:pPr marL="0" indent="0">
              <a:buNone/>
            </a:pPr>
            <a:r>
              <a:rPr lang="ja-JP" altLang="en-US" sz="5200" b="1">
                <a:latin typeface="+mn-ea"/>
              </a:rPr>
              <a:t> □ 精神的疲労</a:t>
            </a:r>
            <a:r>
              <a:rPr lang="en-US" altLang="ja-JP" sz="5200" b="1">
                <a:latin typeface="+mn-ea"/>
              </a:rPr>
              <a:t>(</a:t>
            </a:r>
            <a:r>
              <a:rPr lang="ja-JP" altLang="en-US" sz="5200" b="1">
                <a:latin typeface="+mn-ea"/>
              </a:rPr>
              <a:t>ストレス</a:t>
            </a:r>
            <a:r>
              <a:rPr lang="en-US" altLang="ja-JP" sz="5200" b="1">
                <a:latin typeface="+mn-ea"/>
              </a:rPr>
              <a:t>)</a:t>
            </a:r>
            <a:r>
              <a:rPr lang="ja-JP" altLang="en-US" sz="5200" b="1">
                <a:latin typeface="+mn-ea"/>
              </a:rPr>
              <a:t>に対するセルフケアが出来る</a:t>
            </a:r>
          </a:p>
          <a:p>
            <a:pPr marL="0" indent="0">
              <a:buNone/>
            </a:pPr>
            <a:r>
              <a:rPr lang="ja-JP" altLang="en-US" sz="5200" b="1">
                <a:latin typeface="+mn-ea"/>
              </a:rPr>
              <a:t> □ 活動をすることによって、自身が傷つく可能性があうことも理解しておく</a:t>
            </a:r>
            <a:endParaRPr lang="en-US" altLang="ja-JP" sz="5200" b="1">
              <a:latin typeface="+mn-ea"/>
            </a:endParaRPr>
          </a:p>
          <a:p>
            <a:pPr marL="0" indent="0">
              <a:buNone/>
            </a:pPr>
            <a:endParaRPr lang="ja-JP" altLang="en-US" sz="5200" b="1">
              <a:latin typeface="+mn-ea"/>
            </a:endParaRPr>
          </a:p>
          <a:p>
            <a:pPr marL="0" indent="0">
              <a:buNone/>
            </a:pPr>
            <a:r>
              <a:rPr lang="ja-JP" altLang="en-US" sz="5200" b="1">
                <a:solidFill>
                  <a:srgbClr val="FF0000"/>
                </a:solidFill>
                <a:latin typeface="+mn-ea"/>
              </a:rPr>
              <a:t>・ 自分の生活は自分で責任をもつ </a:t>
            </a:r>
            <a:r>
              <a:rPr lang="en-US" altLang="ja-JP" sz="5200" b="1">
                <a:solidFill>
                  <a:srgbClr val="FF0000"/>
                </a:solidFill>
                <a:latin typeface="+mn-ea"/>
              </a:rPr>
              <a:t>(</a:t>
            </a:r>
            <a:r>
              <a:rPr lang="ja-JP" altLang="en-US" sz="5200" b="1">
                <a:solidFill>
                  <a:srgbClr val="FF0000"/>
                </a:solidFill>
                <a:latin typeface="+mn-ea"/>
              </a:rPr>
              <a:t>自己完結させる事）</a:t>
            </a:r>
          </a:p>
          <a:p>
            <a:pPr marL="0" indent="0">
              <a:buNone/>
            </a:pPr>
            <a:r>
              <a:rPr lang="ja-JP" altLang="en-US" sz="5200" b="1">
                <a:solidFill>
                  <a:srgbClr val="FF0000"/>
                </a:solidFill>
                <a:latin typeface="+mn-ea"/>
              </a:rPr>
              <a:t> </a:t>
            </a:r>
            <a:r>
              <a:rPr lang="ja-JP" altLang="en-US" sz="5200" b="1">
                <a:latin typeface="+mn-ea"/>
              </a:rPr>
              <a:t>□ 支援先での安全な寝床の確保 （必要に応じて寝袋の準備）</a:t>
            </a:r>
          </a:p>
          <a:p>
            <a:pPr marL="0" indent="0">
              <a:buNone/>
            </a:pPr>
            <a:r>
              <a:rPr lang="ja-JP" altLang="en-US" sz="5200" b="1">
                <a:latin typeface="+mn-ea"/>
              </a:rPr>
              <a:t> □ 自身用の食料と飲料水の準備 （出来れば活動</a:t>
            </a:r>
            <a:r>
              <a:rPr lang="ja-JP" altLang="en-US" sz="5200" b="1">
                <a:solidFill>
                  <a:schemeClr val="tx1"/>
                </a:solidFill>
                <a:latin typeface="+mn-ea"/>
              </a:rPr>
              <a:t>期間内に必要分</a:t>
            </a:r>
            <a:r>
              <a:rPr lang="ja-JP" altLang="en-US" sz="5200" b="1">
                <a:latin typeface="+mn-ea"/>
              </a:rPr>
              <a:t>）</a:t>
            </a:r>
          </a:p>
          <a:p>
            <a:pPr marL="0" indent="0">
              <a:buNone/>
            </a:pPr>
            <a:r>
              <a:rPr lang="ja-JP" altLang="en-US" sz="5200" b="1">
                <a:latin typeface="+mn-ea"/>
              </a:rPr>
              <a:t> □ 常時薬などの準備 </a:t>
            </a:r>
            <a:r>
              <a:rPr lang="ja-JP" altLang="en-US" sz="5200" b="1">
                <a:solidFill>
                  <a:schemeClr val="tx1"/>
                </a:solidFill>
                <a:latin typeface="+mn-ea"/>
              </a:rPr>
              <a:t>（鎮痛剤など）</a:t>
            </a:r>
            <a:endParaRPr lang="en-US" altLang="ja-JP" sz="5200" b="1">
              <a:solidFill>
                <a:schemeClr val="tx1"/>
              </a:solidFill>
              <a:latin typeface="+mn-ea"/>
            </a:endParaRPr>
          </a:p>
          <a:p>
            <a:pPr marL="0" indent="0">
              <a:buNone/>
            </a:pPr>
            <a:endParaRPr lang="ja-JP" altLang="en-US" sz="5200" b="1">
              <a:solidFill>
                <a:schemeClr val="tx1"/>
              </a:solidFill>
              <a:latin typeface="+mn-ea"/>
            </a:endParaRPr>
          </a:p>
          <a:p>
            <a:pPr marL="0" indent="0">
              <a:buNone/>
            </a:pPr>
            <a:r>
              <a:rPr lang="ja-JP" altLang="en-US" sz="5200" b="1">
                <a:solidFill>
                  <a:srgbClr val="FF0000"/>
                </a:solidFill>
                <a:latin typeface="+mn-ea"/>
              </a:rPr>
              <a:t>・ その他</a:t>
            </a:r>
            <a:endParaRPr lang="en-US" altLang="ja-JP" sz="5200" b="1">
              <a:solidFill>
                <a:srgbClr val="FF0000"/>
              </a:solidFill>
              <a:latin typeface="+mn-ea"/>
            </a:endParaRPr>
          </a:p>
          <a:p>
            <a:pPr marL="0" indent="0">
              <a:buNone/>
            </a:pPr>
            <a:r>
              <a:rPr lang="en-US" altLang="ja-JP" sz="5200" b="1">
                <a:solidFill>
                  <a:schemeClr val="tx1"/>
                </a:solidFill>
                <a:latin typeface="+mn-ea"/>
              </a:rPr>
              <a:t> </a:t>
            </a:r>
            <a:r>
              <a:rPr lang="ja-JP" altLang="en-US" sz="5200" b="1">
                <a:solidFill>
                  <a:schemeClr val="tx1"/>
                </a:solidFill>
                <a:latin typeface="+mn-ea"/>
              </a:rPr>
              <a:t>□ 支援活動に対して、家族の理解を得る</a:t>
            </a:r>
          </a:p>
          <a:p>
            <a:pPr marL="0" indent="0">
              <a:buNone/>
            </a:pPr>
            <a:r>
              <a:rPr lang="ja-JP" altLang="en-US" sz="5200" b="1">
                <a:solidFill>
                  <a:srgbClr val="FF0000"/>
                </a:solidFill>
                <a:latin typeface="+mn-ea"/>
              </a:rPr>
              <a:t> </a:t>
            </a:r>
            <a:r>
              <a:rPr lang="ja-JP" altLang="en-US" sz="5200" b="1">
                <a:latin typeface="+mn-ea"/>
              </a:rPr>
              <a:t>□ 職場に日栄からの出動依頼の報告及び許可取得</a:t>
            </a:r>
          </a:p>
          <a:p>
            <a:pPr marL="263525" indent="-263525">
              <a:buNone/>
            </a:pPr>
            <a:r>
              <a:rPr lang="ja-JP" altLang="en-US" sz="5200" b="1">
                <a:latin typeface="+mn-ea"/>
              </a:rPr>
              <a:t> □ 支援活動時の扱いの申請 </a:t>
            </a:r>
            <a:r>
              <a:rPr lang="ja-JP" altLang="en-US" sz="5200" b="1">
                <a:solidFill>
                  <a:schemeClr val="tx1"/>
                </a:solidFill>
                <a:latin typeface="+mn-ea"/>
              </a:rPr>
              <a:t>（ ボランティア休暇、有給届等 職場に確認して提出 ）</a:t>
            </a:r>
          </a:p>
          <a:p>
            <a:pPr marL="0" indent="0">
              <a:buNone/>
            </a:pPr>
            <a:r>
              <a:rPr lang="en-US" altLang="ja-JP" sz="5200" b="1">
                <a:latin typeface="+mn-ea"/>
              </a:rPr>
              <a:t> </a:t>
            </a:r>
            <a:r>
              <a:rPr lang="ja-JP" altLang="en-US" sz="5200" b="1">
                <a:latin typeface="+mn-ea"/>
              </a:rPr>
              <a:t>□ 自身の業務調整を行う</a:t>
            </a:r>
            <a:endParaRPr lang="en-US" altLang="ja-JP" sz="5200" b="1">
              <a:latin typeface="+mn-ea"/>
            </a:endParaRPr>
          </a:p>
          <a:p>
            <a:pPr marL="0" indent="0">
              <a:buNone/>
            </a:pPr>
            <a:r>
              <a:rPr lang="ja-JP" altLang="en-US" sz="5200" b="1">
                <a:latin typeface="+mn-ea"/>
              </a:rPr>
              <a:t> □ 支援先では派遣期間内でやれる範囲で行動する</a:t>
            </a:r>
          </a:p>
          <a:p>
            <a:pPr marL="0" indent="0">
              <a:buNone/>
            </a:pPr>
            <a:r>
              <a:rPr lang="ja-JP" altLang="en-US" sz="5200" b="1">
                <a:latin typeface="+mn-ea"/>
              </a:rPr>
              <a:t> □ 自身から出向く姿勢を心がける</a:t>
            </a:r>
          </a:p>
          <a:p>
            <a:pPr marL="0" indent="0">
              <a:buNone/>
            </a:pPr>
            <a:r>
              <a:rPr lang="ja-JP" altLang="en-US" sz="5200" b="1">
                <a:latin typeface="+mn-ea"/>
              </a:rPr>
              <a:t> □ 頑張りすぎない！</a:t>
            </a:r>
          </a:p>
          <a:p>
            <a:pPr marL="0" indent="0">
              <a:buNone/>
            </a:pPr>
            <a:r>
              <a:rPr lang="ja-JP" altLang="en-US" sz="5200" b="1">
                <a:latin typeface="+mn-ea"/>
              </a:rPr>
              <a:t> □ 食事・休憩・睡眠は必ず取る！</a:t>
            </a:r>
            <a:endParaRPr lang="ja-JP" altLang="en-US" sz="5200">
              <a:solidFill>
                <a:srgbClr val="FF0000"/>
              </a:solidFill>
            </a:endParaRPr>
          </a:p>
        </p:txBody>
      </p:sp>
      <p:sp>
        <p:nvSpPr>
          <p:cNvPr id="10" name="正方形/長方形 9">
            <a:extLst>
              <a:ext uri="{FF2B5EF4-FFF2-40B4-BE49-F238E27FC236}">
                <a16:creationId xmlns:a16="http://schemas.microsoft.com/office/drawing/2014/main" id="{026B38EE-5B66-4409-8DC4-B1A2CC7638B7}"/>
              </a:ext>
            </a:extLst>
          </p:cNvPr>
          <p:cNvSpPr/>
          <p:nvPr/>
        </p:nvSpPr>
        <p:spPr>
          <a:xfrm>
            <a:off x="542260" y="899592"/>
            <a:ext cx="531733" cy="5472608"/>
          </a:xfrm>
          <a:prstGeom prst="rect">
            <a:avLst/>
          </a:prstGeom>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chemeClr val="bg1"/>
                </a:solidFill>
              </a:rPr>
              <a:t>被災地入り前</a:t>
            </a:r>
            <a:endParaRPr kumimoji="1" lang="en-US" altLang="ja-JP">
              <a:solidFill>
                <a:schemeClr val="bg1"/>
              </a:solidFill>
            </a:endParaRPr>
          </a:p>
        </p:txBody>
      </p:sp>
      <p:sp>
        <p:nvSpPr>
          <p:cNvPr id="2" name="テキスト ボックス 1">
            <a:extLst>
              <a:ext uri="{FF2B5EF4-FFF2-40B4-BE49-F238E27FC236}">
                <a16:creationId xmlns:a16="http://schemas.microsoft.com/office/drawing/2014/main" id="{137C3192-94CD-42D0-8358-527B14A80E3B}"/>
              </a:ext>
            </a:extLst>
          </p:cNvPr>
          <p:cNvSpPr txBox="1"/>
          <p:nvPr/>
        </p:nvSpPr>
        <p:spPr>
          <a:xfrm>
            <a:off x="1073992" y="5387315"/>
            <a:ext cx="5631373" cy="984885"/>
          </a:xfrm>
          <a:prstGeom prst="rect">
            <a:avLst/>
          </a:prstGeom>
          <a:noFill/>
          <a:ln w="25400">
            <a:solidFill>
              <a:schemeClr val="tx1"/>
            </a:solidFill>
          </a:ln>
        </p:spPr>
        <p:txBody>
          <a:bodyPr wrap="square" rtlCol="0">
            <a:spAutoFit/>
          </a:bodyPr>
          <a:lstStyle/>
          <a:p>
            <a:r>
              <a:rPr kumimoji="1" lang="ja-JP" altLang="en-US" sz="1400" b="1">
                <a:solidFill>
                  <a:srgbClr val="0070C0"/>
                </a:solidFill>
              </a:rPr>
              <a:t>　　　　　　　　　　　　　</a:t>
            </a:r>
            <a:r>
              <a:rPr kumimoji="1" lang="ja-JP" altLang="en-US" sz="1200" b="1">
                <a:solidFill>
                  <a:srgbClr val="0070C0"/>
                </a:solidFill>
              </a:rPr>
              <a:t>　　＊　支援チームとして　＊</a:t>
            </a:r>
            <a:endParaRPr kumimoji="1" lang="en-US" altLang="ja-JP" sz="1200" b="1">
              <a:solidFill>
                <a:srgbClr val="0070C0"/>
              </a:solidFill>
            </a:endParaRPr>
          </a:p>
          <a:p>
            <a:r>
              <a:rPr lang="en-US" altLang="ja-JP" sz="1200" b="1"/>
              <a:t> </a:t>
            </a:r>
            <a:r>
              <a:rPr lang="ja-JP" altLang="en-US" sz="1200" b="1"/>
              <a:t>□ 先発隊があるなら、状況などを確認する</a:t>
            </a:r>
            <a:endParaRPr lang="en-US" altLang="ja-JP" sz="1200" b="1"/>
          </a:p>
          <a:p>
            <a:r>
              <a:rPr kumimoji="1" lang="en-US" altLang="ja-JP" sz="1200" b="1"/>
              <a:t> </a:t>
            </a:r>
            <a:r>
              <a:rPr kumimoji="1" lang="ja-JP" altLang="en-US" sz="1200" b="1"/>
              <a:t>□ 被災地行政栄養士に連絡をとり、活動状況などの情報を得る</a:t>
            </a:r>
            <a:endParaRPr kumimoji="1" lang="en-US" altLang="ja-JP" sz="1200" b="1"/>
          </a:p>
          <a:p>
            <a:r>
              <a:rPr lang="en-US" altLang="ja-JP" sz="1200" b="1"/>
              <a:t> </a:t>
            </a:r>
            <a:r>
              <a:rPr lang="ja-JP" altLang="en-US" sz="1200" b="1"/>
              <a:t>□ ボランティア保険加入及び保証内容の確認する　（必要なら追加を行う）</a:t>
            </a:r>
            <a:endParaRPr lang="en-US" altLang="ja-JP" sz="1200" b="1"/>
          </a:p>
          <a:p>
            <a:endParaRPr kumimoji="1" lang="ja-JP" altLang="en-US" sz="800" b="1"/>
          </a:p>
        </p:txBody>
      </p:sp>
    </p:spTree>
    <p:extLst>
      <p:ext uri="{BB962C8B-B14F-4D97-AF65-F5344CB8AC3E}">
        <p14:creationId xmlns:p14="http://schemas.microsoft.com/office/powerpoint/2010/main" val="25681186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fontScale="70000" lnSpcReduction="2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lnSpc>
                <a:spcPct val="120000"/>
              </a:lnSpc>
            </a:pPr>
            <a:r>
              <a:rPr lang="ja-JP" altLang="en-US" sz="1800" b="1">
                <a:solidFill>
                  <a:schemeClr val="bg1"/>
                </a:solidFill>
                <a:latin typeface="+mn-ea"/>
                <a:ea typeface="+mn-ea"/>
              </a:rPr>
              <a:t>　　　○○栄養士会　　　　　　　　　　　　　　　　　　　　　　　　　　　　　　　　　　　　　　　　　　（ﾌｪｰｽﾞ３）</a:t>
            </a:r>
            <a:endParaRPr lang="en-US" altLang="ja-JP" sz="1800" b="1">
              <a:solidFill>
                <a:schemeClr val="bg1"/>
              </a:solidFill>
              <a:latin typeface="+mn-ea"/>
              <a:ea typeface="+mn-ea"/>
            </a:endParaRPr>
          </a:p>
          <a:p>
            <a:pPr>
              <a:lnSpc>
                <a:spcPct val="120000"/>
              </a:lnSpc>
            </a:pPr>
            <a:r>
              <a:rPr lang="en-US" altLang="ja-JP" sz="3200" b="1">
                <a:solidFill>
                  <a:schemeClr val="bg1"/>
                </a:solidFill>
                <a:latin typeface="+mn-ea"/>
                <a:ea typeface="+mn-ea"/>
              </a:rPr>
              <a:t>15-1 </a:t>
            </a:r>
            <a:r>
              <a:rPr lang="ja-JP" altLang="en-US" sz="3200" b="1">
                <a:solidFill>
                  <a:schemeClr val="bg1"/>
                </a:solidFill>
                <a:latin typeface="+mn-ea"/>
                <a:ea typeface="+mn-ea"/>
              </a:rPr>
              <a:t>被災地出発準備</a:t>
            </a:r>
            <a:r>
              <a:rPr lang="ja-JP" altLang="en-US" sz="2300" b="1">
                <a:solidFill>
                  <a:schemeClr val="bg1"/>
                </a:solidFill>
                <a:latin typeface="+mn-ea"/>
                <a:ea typeface="+mn-ea"/>
              </a:rPr>
              <a:t>（支援に行く人の心構え）</a:t>
            </a:r>
            <a:endParaRPr lang="en-US" altLang="ja-JP" sz="3200" b="1">
              <a:solidFill>
                <a:schemeClr val="bg1"/>
              </a:solidFill>
              <a:latin typeface="+mn-ea"/>
              <a:ea typeface="+mn-ea"/>
            </a:endParaRPr>
          </a:p>
        </p:txBody>
      </p:sp>
      <p:sp>
        <p:nvSpPr>
          <p:cNvPr id="2" name="縦書きタイトル 1">
            <a:extLst>
              <a:ext uri="{FF2B5EF4-FFF2-40B4-BE49-F238E27FC236}">
                <a16:creationId xmlns:a16="http://schemas.microsoft.com/office/drawing/2014/main" id="{80013A7D-E3CA-4793-B433-0EDACA169BF1}"/>
              </a:ext>
            </a:extLst>
          </p:cNvPr>
          <p:cNvSpPr>
            <a:spLocks noGrp="1"/>
          </p:cNvSpPr>
          <p:nvPr>
            <p:ph type="title" orient="vert"/>
          </p:nvPr>
        </p:nvSpPr>
        <p:spPr>
          <a:xfrm>
            <a:off x="620688" y="975784"/>
            <a:ext cx="444994" cy="7996509"/>
          </a:xfrm>
          <a:solidFill>
            <a:srgbClr val="FF66CC"/>
          </a:solidFill>
          <a:ln w="12700">
            <a:solidFill>
              <a:schemeClr val="tx1"/>
            </a:solidFill>
          </a:ln>
        </p:spPr>
        <p:txBody>
          <a:bodyPr>
            <a:normAutofit fontScale="90000"/>
          </a:bodyPr>
          <a:lstStyle/>
          <a:p>
            <a:r>
              <a:rPr lang="ja-JP" altLang="en-US" sz="2000">
                <a:solidFill>
                  <a:schemeClr val="bg1"/>
                </a:solidFill>
              </a:rPr>
              <a:t>被災地入り後</a:t>
            </a:r>
          </a:p>
        </p:txBody>
      </p:sp>
      <p:sp>
        <p:nvSpPr>
          <p:cNvPr id="3" name="縦書きテキスト プレースホルダー 2">
            <a:extLst>
              <a:ext uri="{FF2B5EF4-FFF2-40B4-BE49-F238E27FC236}">
                <a16:creationId xmlns:a16="http://schemas.microsoft.com/office/drawing/2014/main" id="{A458A0C2-4EA3-485C-8790-5CC67D81BA83}"/>
              </a:ext>
            </a:extLst>
          </p:cNvPr>
          <p:cNvSpPr>
            <a:spLocks noGrp="1"/>
          </p:cNvSpPr>
          <p:nvPr>
            <p:ph type="body" orient="vert" idx="1"/>
          </p:nvPr>
        </p:nvSpPr>
        <p:spPr>
          <a:xfrm>
            <a:off x="1065682" y="4392103"/>
            <a:ext cx="5639682" cy="4580190"/>
          </a:xfrm>
          <a:ln w="12700">
            <a:solidFill>
              <a:schemeClr val="tx1"/>
            </a:solidFill>
          </a:ln>
        </p:spPr>
        <p:txBody>
          <a:bodyPr vert="horz">
            <a:normAutofit lnSpcReduction="10000"/>
          </a:bodyPr>
          <a:lstStyle/>
          <a:p>
            <a:pPr marL="0" indent="0">
              <a:buNone/>
            </a:pPr>
            <a:r>
              <a:rPr lang="ja-JP" altLang="en-US" sz="1400" b="1">
                <a:solidFill>
                  <a:srgbClr val="00B050"/>
                </a:solidFill>
              </a:rPr>
              <a:t> 　　　　　　　　　　　　　　　＊ 支援チームとして ＊</a:t>
            </a:r>
            <a:endParaRPr lang="en-US" altLang="ja-JP" sz="1400" b="1">
              <a:solidFill>
                <a:srgbClr val="00B050"/>
              </a:solidFill>
            </a:endParaRPr>
          </a:p>
          <a:p>
            <a:pPr marL="0" indent="0">
              <a:buNone/>
            </a:pPr>
            <a:endParaRPr lang="en-US" altLang="ja-JP" sz="600" b="1">
              <a:solidFill>
                <a:srgbClr val="FF0000"/>
              </a:solidFill>
            </a:endParaRPr>
          </a:p>
          <a:p>
            <a:pPr marL="0" indent="0">
              <a:buNone/>
            </a:pPr>
            <a:r>
              <a:rPr lang="ja-JP" altLang="en-US" sz="1400" b="1">
                <a:solidFill>
                  <a:srgbClr val="FF0000"/>
                </a:solidFill>
              </a:rPr>
              <a:t>・ 被災地の状況を知る</a:t>
            </a:r>
          </a:p>
          <a:p>
            <a:pPr marL="0" indent="0">
              <a:buNone/>
            </a:pPr>
            <a:r>
              <a:rPr lang="ja-JP" altLang="en-US" sz="1400" b="1"/>
              <a:t> □ 被災地の現状況を確認する</a:t>
            </a:r>
          </a:p>
          <a:p>
            <a:pPr marL="0" indent="0">
              <a:buNone/>
            </a:pPr>
            <a:r>
              <a:rPr lang="ja-JP" altLang="en-US" sz="1400" b="1"/>
              <a:t> □ 現地本部で必要な活動内容や役割を確認する</a:t>
            </a:r>
          </a:p>
          <a:p>
            <a:pPr marL="0" indent="0">
              <a:buNone/>
            </a:pPr>
            <a:r>
              <a:rPr lang="ja-JP" altLang="en-US" sz="1400" b="1"/>
              <a:t> □ 現地での指揮命令系統を確認する</a:t>
            </a:r>
          </a:p>
          <a:p>
            <a:pPr marL="0" indent="0">
              <a:buNone/>
            </a:pPr>
            <a:r>
              <a:rPr lang="ja-JP" altLang="en-US" sz="1400" b="1">
                <a:solidFill>
                  <a:srgbClr val="FF0000"/>
                </a:solidFill>
              </a:rPr>
              <a:t>・ 協調性を持って活動する</a:t>
            </a:r>
          </a:p>
          <a:p>
            <a:pPr marL="0" indent="0">
              <a:buNone/>
            </a:pPr>
            <a:r>
              <a:rPr lang="ja-JP" altLang="en-US" sz="1400" b="1"/>
              <a:t> □ 現場管理のスタッフや他の支援者、援助機関の組織との連携を取る</a:t>
            </a:r>
          </a:p>
          <a:p>
            <a:pPr marL="0" indent="0">
              <a:buNone/>
            </a:pPr>
            <a:r>
              <a:rPr lang="ja-JP" altLang="en-US" sz="1400" b="1"/>
              <a:t> □ 現場での指揮命令系統を厳守する</a:t>
            </a:r>
          </a:p>
          <a:p>
            <a:pPr marL="265113" indent="-265113">
              <a:buNone/>
            </a:pPr>
            <a:r>
              <a:rPr lang="ja-JP" altLang="en-US" sz="1400" b="1"/>
              <a:t> □ やる気は必要だが、出来る事、出来ない事、してはいけない事の判断をする</a:t>
            </a:r>
          </a:p>
          <a:p>
            <a:pPr marL="0" indent="0">
              <a:buNone/>
            </a:pPr>
            <a:r>
              <a:rPr lang="ja-JP" altLang="en-US" sz="1400" b="1">
                <a:solidFill>
                  <a:srgbClr val="FF0000"/>
                </a:solidFill>
              </a:rPr>
              <a:t>・ 意思の疎通・尊重</a:t>
            </a:r>
          </a:p>
          <a:p>
            <a:pPr marL="0" indent="0">
              <a:buNone/>
            </a:pPr>
            <a:r>
              <a:rPr lang="ja-JP" altLang="en-US" sz="1400" b="1"/>
              <a:t> □ 支援対象者の様子をよく見て、相手の気持ちを大切に行動する</a:t>
            </a:r>
          </a:p>
          <a:p>
            <a:pPr marL="0" indent="0">
              <a:buNone/>
            </a:pPr>
            <a:r>
              <a:rPr lang="ja-JP" altLang="en-US" sz="1400" b="1"/>
              <a:t> □ 相手を尊重する気持ちを持って、意思の疎通を図るように心がける</a:t>
            </a:r>
          </a:p>
          <a:p>
            <a:pPr marL="265113" indent="-265113" algn="just">
              <a:buNone/>
            </a:pPr>
            <a:r>
              <a:rPr lang="ja-JP" altLang="en-US" sz="1400" b="1"/>
              <a:t> □ こちらがしたい事が、被災者にとって必要であるとは限らない事を理解する</a:t>
            </a:r>
          </a:p>
          <a:p>
            <a:pPr marL="0" indent="0" algn="just">
              <a:buNone/>
            </a:pPr>
            <a:r>
              <a:rPr lang="ja-JP" altLang="en-US" sz="1400" b="1"/>
              <a:t> □ 活動は押しつけでなく、相手の意思を尊重して必要な事だけを行う</a:t>
            </a:r>
          </a:p>
          <a:p>
            <a:pPr marL="0" indent="0">
              <a:buNone/>
            </a:pPr>
            <a:r>
              <a:rPr lang="ja-JP" altLang="en-US" sz="1400" b="1"/>
              <a:t> □ 拒否される可能性がある事も理解しておく　　</a:t>
            </a:r>
            <a:endParaRPr lang="en-US" altLang="ja-JP" sz="1400" b="1"/>
          </a:p>
          <a:p>
            <a:pPr marL="0" indent="0">
              <a:buNone/>
            </a:pPr>
            <a:r>
              <a:rPr lang="ja-JP" altLang="en-US" sz="1400" b="1">
                <a:solidFill>
                  <a:srgbClr val="FF0000"/>
                </a:solidFill>
              </a:rPr>
              <a:t>・安全を確保する　　</a:t>
            </a:r>
            <a:endParaRPr lang="en-US" altLang="ja-JP" sz="1400" b="1">
              <a:solidFill>
                <a:srgbClr val="FF0000"/>
              </a:solidFill>
            </a:endParaRPr>
          </a:p>
          <a:p>
            <a:pPr marL="0" indent="0">
              <a:buNone/>
            </a:pPr>
            <a:r>
              <a:rPr lang="ja-JP" altLang="en-US" sz="1400" b="1">
                <a:solidFill>
                  <a:srgbClr val="FF0000"/>
                </a:solidFill>
              </a:rPr>
              <a:t> </a:t>
            </a:r>
            <a:r>
              <a:rPr lang="ja-JP" altLang="en-US" sz="1400" b="1"/>
              <a:t>□ チームスタッフ、現場及び現場スタッフ、支援対象者の安全確保を行う</a:t>
            </a:r>
            <a:endParaRPr lang="en-US" altLang="ja-JP" sz="1400" b="1">
              <a:solidFill>
                <a:schemeClr val="accent6"/>
              </a:solidFill>
            </a:endParaRPr>
          </a:p>
        </p:txBody>
      </p:sp>
      <p:sp>
        <p:nvSpPr>
          <p:cNvPr id="5" name="テキスト ボックス 4">
            <a:extLst>
              <a:ext uri="{FF2B5EF4-FFF2-40B4-BE49-F238E27FC236}">
                <a16:creationId xmlns:a16="http://schemas.microsoft.com/office/drawing/2014/main" id="{5DFEC50D-2157-4CFB-8FF7-2B6E6190C4AA}"/>
              </a:ext>
            </a:extLst>
          </p:cNvPr>
          <p:cNvSpPr txBox="1"/>
          <p:nvPr/>
        </p:nvSpPr>
        <p:spPr>
          <a:xfrm>
            <a:off x="1065682" y="975784"/>
            <a:ext cx="5639682" cy="3200876"/>
          </a:xfrm>
          <a:prstGeom prst="rect">
            <a:avLst/>
          </a:prstGeom>
          <a:noFill/>
          <a:ln w="12700">
            <a:solidFill>
              <a:schemeClr val="tx1"/>
            </a:solidFill>
          </a:ln>
        </p:spPr>
        <p:txBody>
          <a:bodyPr wrap="square" rtlCol="0">
            <a:spAutoFit/>
          </a:bodyPr>
          <a:lstStyle/>
          <a:p>
            <a:r>
              <a:rPr lang="en-US" altLang="ja-JP" sz="1400" b="1">
                <a:solidFill>
                  <a:srgbClr val="FF0000"/>
                </a:solidFill>
                <a:latin typeface="+mn-ea"/>
              </a:rPr>
              <a:t>                            </a:t>
            </a:r>
            <a:r>
              <a:rPr lang="ja-JP" altLang="en-US" sz="1400" b="1">
                <a:solidFill>
                  <a:srgbClr val="FF0000"/>
                </a:solidFill>
                <a:latin typeface="+mn-ea"/>
              </a:rPr>
              <a:t>　　　　　</a:t>
            </a:r>
            <a:r>
              <a:rPr lang="en-US" altLang="ja-JP" sz="1400" b="1">
                <a:solidFill>
                  <a:srgbClr val="FF0000"/>
                </a:solidFill>
                <a:latin typeface="+mn-ea"/>
              </a:rPr>
              <a:t> </a:t>
            </a:r>
            <a:r>
              <a:rPr lang="ja-JP" altLang="en-US" sz="1400" b="1">
                <a:solidFill>
                  <a:srgbClr val="00B050"/>
                </a:solidFill>
              </a:rPr>
              <a:t>＊ 個人として ＊</a:t>
            </a:r>
            <a:endParaRPr lang="en-US" altLang="ja-JP" sz="1400" b="1">
              <a:solidFill>
                <a:srgbClr val="00B050"/>
              </a:solidFill>
            </a:endParaRPr>
          </a:p>
          <a:p>
            <a:endParaRPr lang="en-US" altLang="ja-JP" sz="600" b="1">
              <a:solidFill>
                <a:srgbClr val="FF0000"/>
              </a:solidFill>
            </a:endParaRPr>
          </a:p>
          <a:p>
            <a:r>
              <a:rPr lang="ja-JP" altLang="en-US" sz="1400" b="1">
                <a:solidFill>
                  <a:srgbClr val="FF0000"/>
                </a:solidFill>
              </a:rPr>
              <a:t>・安全確保</a:t>
            </a:r>
            <a:endParaRPr lang="en-US" altLang="ja-JP" sz="1400" b="1">
              <a:solidFill>
                <a:srgbClr val="FF0000"/>
              </a:solidFill>
            </a:endParaRPr>
          </a:p>
          <a:p>
            <a:r>
              <a:rPr lang="en-US" altLang="ja-JP" sz="1400" b="1">
                <a:solidFill>
                  <a:srgbClr val="FF0000"/>
                </a:solidFill>
              </a:rPr>
              <a:t> </a:t>
            </a:r>
            <a:r>
              <a:rPr lang="ja-JP" altLang="en-US" sz="1400" b="1"/>
              <a:t>□ 自身の安全確保を怠らない</a:t>
            </a:r>
            <a:endParaRPr lang="en-US" altLang="ja-JP" sz="1400" b="1"/>
          </a:p>
          <a:p>
            <a:pPr marL="0" indent="0">
              <a:buNone/>
            </a:pPr>
            <a:r>
              <a:rPr lang="ja-JP" altLang="en-US" sz="1400" b="1">
                <a:solidFill>
                  <a:srgbClr val="FF0000"/>
                </a:solidFill>
              </a:rPr>
              <a:t>・自分から簡潔でわかりやすい言葉を使いゆっくりと相手に話しかける</a:t>
            </a:r>
          </a:p>
          <a:p>
            <a:pPr marL="0" indent="0">
              <a:buNone/>
            </a:pPr>
            <a:r>
              <a:rPr lang="ja-JP" altLang="en-US" sz="1400" b="1"/>
              <a:t> □　相手が話してくるのを待つのではなく、こちらから話しかける</a:t>
            </a:r>
          </a:p>
          <a:p>
            <a:pPr marL="0" indent="0">
              <a:buNone/>
            </a:pPr>
            <a:r>
              <a:rPr lang="ja-JP" altLang="en-US" sz="1400" b="1"/>
              <a:t> □　傾聴に心がける</a:t>
            </a:r>
          </a:p>
          <a:p>
            <a:pPr marL="361950" indent="-361950">
              <a:buNone/>
            </a:pPr>
            <a:r>
              <a:rPr lang="ja-JP" altLang="en-US" sz="1400" b="1"/>
              <a:t> □　話す時は略語や専門用語は使用せずに、解りやすい言葉（用語）を選んで話す</a:t>
            </a:r>
          </a:p>
          <a:p>
            <a:pPr marL="0" indent="0">
              <a:buNone/>
            </a:pPr>
            <a:r>
              <a:rPr lang="ja-JP" altLang="en-US" sz="1400" b="1"/>
              <a:t> □　一方的に話さずに、会話のテンポをゆっくりと穏やかに話す</a:t>
            </a:r>
          </a:p>
          <a:p>
            <a:pPr marL="0" indent="0">
              <a:buNone/>
            </a:pPr>
            <a:r>
              <a:rPr lang="ja-JP" altLang="en-US" sz="1400" b="1">
                <a:solidFill>
                  <a:srgbClr val="FF0000"/>
                </a:solidFill>
              </a:rPr>
              <a:t>・ その他</a:t>
            </a:r>
          </a:p>
          <a:p>
            <a:pPr marL="0" indent="0">
              <a:buNone/>
            </a:pPr>
            <a:r>
              <a:rPr lang="ja-JP" altLang="en-US" sz="1400" b="1"/>
              <a:t> □　食事・休憩・睡眠は必ず取る！</a:t>
            </a:r>
          </a:p>
          <a:p>
            <a:pPr marL="0" indent="0">
              <a:buNone/>
            </a:pPr>
            <a:r>
              <a:rPr lang="ja-JP" altLang="en-US" sz="1400" b="1"/>
              <a:t> □　無理をしない！</a:t>
            </a:r>
          </a:p>
          <a:p>
            <a:pPr marL="0" indent="0">
              <a:buNone/>
            </a:pPr>
            <a:r>
              <a:rPr lang="ja-JP" altLang="en-US" sz="1400" b="1"/>
              <a:t> □　自身の出来ることを、出来る範囲で行う</a:t>
            </a:r>
            <a:endParaRPr lang="en-US" altLang="ja-JP" sz="1400" b="1"/>
          </a:p>
          <a:p>
            <a:pPr marL="0" indent="0">
              <a:buNone/>
            </a:pPr>
            <a:endParaRPr lang="en-US" altLang="ja-JP" sz="1400" b="1">
              <a:solidFill>
                <a:srgbClr val="00B050"/>
              </a:solidFill>
            </a:endParaRPr>
          </a:p>
        </p:txBody>
      </p:sp>
    </p:spTree>
    <p:extLst>
      <p:ext uri="{BB962C8B-B14F-4D97-AF65-F5344CB8AC3E}">
        <p14:creationId xmlns:p14="http://schemas.microsoft.com/office/powerpoint/2010/main" val="1597673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fontScale="70000" lnSpcReduction="2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lnSpc>
                <a:spcPct val="120000"/>
              </a:lnSpc>
            </a:pPr>
            <a:r>
              <a:rPr lang="ja-JP" altLang="en-US" sz="1800" b="1">
                <a:solidFill>
                  <a:schemeClr val="bg1"/>
                </a:solidFill>
                <a:latin typeface="+mn-ea"/>
                <a:ea typeface="+mn-ea"/>
              </a:rPr>
              <a:t>　　　○○栄養士会　　　　　　　　　　　　　　　　　　　　　　　　　　　　　　　　　　　　　　　　　　（ﾌｪｰｽﾞ３）</a:t>
            </a:r>
            <a:endParaRPr lang="en-US" altLang="ja-JP" sz="1800" b="1">
              <a:solidFill>
                <a:schemeClr val="bg1"/>
              </a:solidFill>
              <a:latin typeface="+mn-ea"/>
              <a:ea typeface="+mn-ea"/>
            </a:endParaRPr>
          </a:p>
          <a:p>
            <a:pPr>
              <a:lnSpc>
                <a:spcPct val="120000"/>
              </a:lnSpc>
            </a:pPr>
            <a:r>
              <a:rPr lang="en-US" altLang="ja-JP" sz="3200" b="1">
                <a:solidFill>
                  <a:schemeClr val="bg1"/>
                </a:solidFill>
                <a:latin typeface="+mn-ea"/>
                <a:ea typeface="+mn-ea"/>
              </a:rPr>
              <a:t>15-2 </a:t>
            </a:r>
            <a:r>
              <a:rPr lang="ja-JP" altLang="en-US" sz="3200" b="1">
                <a:solidFill>
                  <a:schemeClr val="bg1"/>
                </a:solidFill>
                <a:latin typeface="+mn-ea"/>
                <a:ea typeface="+mn-ea"/>
              </a:rPr>
              <a:t>被災地出発準備</a:t>
            </a:r>
            <a:r>
              <a:rPr lang="ja-JP" altLang="en-US" sz="2300" b="1">
                <a:solidFill>
                  <a:schemeClr val="bg1"/>
                </a:solidFill>
                <a:latin typeface="+mn-ea"/>
                <a:ea typeface="+mn-ea"/>
              </a:rPr>
              <a:t>（必要物品準備例）</a:t>
            </a:r>
            <a:endParaRPr lang="en-US" altLang="ja-JP" sz="3200" b="1">
              <a:solidFill>
                <a:schemeClr val="bg1"/>
              </a:solidFill>
              <a:latin typeface="+mn-ea"/>
              <a:ea typeface="+mn-ea"/>
            </a:endParaRPr>
          </a:p>
        </p:txBody>
      </p:sp>
      <p:graphicFrame>
        <p:nvGraphicFramePr>
          <p:cNvPr id="5" name="表 4">
            <a:extLst>
              <a:ext uri="{FF2B5EF4-FFF2-40B4-BE49-F238E27FC236}">
                <a16:creationId xmlns:a16="http://schemas.microsoft.com/office/drawing/2014/main" id="{6E10C9AB-6CC4-4953-AA77-4C486FC57B50}"/>
              </a:ext>
            </a:extLst>
          </p:cNvPr>
          <p:cNvGraphicFramePr>
            <a:graphicFrameLocks noGrp="1"/>
          </p:cNvGraphicFramePr>
          <p:nvPr>
            <p:extLst>
              <p:ext uri="{D42A27DB-BD31-4B8C-83A1-F6EECF244321}">
                <p14:modId xmlns:p14="http://schemas.microsoft.com/office/powerpoint/2010/main" val="2180319026"/>
              </p:ext>
            </p:extLst>
          </p:nvPr>
        </p:nvGraphicFramePr>
        <p:xfrm>
          <a:off x="548680" y="6406775"/>
          <a:ext cx="6192687" cy="2567940"/>
        </p:xfrm>
        <a:graphic>
          <a:graphicData uri="http://schemas.openxmlformats.org/drawingml/2006/table">
            <a:tbl>
              <a:tblPr firstRow="1" bandRow="1">
                <a:tableStyleId>{5C22544A-7EE6-4342-B048-85BDC9FD1C3A}</a:tableStyleId>
              </a:tblPr>
              <a:tblGrid>
                <a:gridCol w="4229977">
                  <a:extLst>
                    <a:ext uri="{9D8B030D-6E8A-4147-A177-3AD203B41FA5}">
                      <a16:colId xmlns:a16="http://schemas.microsoft.com/office/drawing/2014/main" val="1099312789"/>
                    </a:ext>
                  </a:extLst>
                </a:gridCol>
                <a:gridCol w="1962710">
                  <a:extLst>
                    <a:ext uri="{9D8B030D-6E8A-4147-A177-3AD203B41FA5}">
                      <a16:colId xmlns:a16="http://schemas.microsoft.com/office/drawing/2014/main" val="687211055"/>
                    </a:ext>
                  </a:extLst>
                </a:gridCol>
              </a:tblGrid>
              <a:tr h="276181">
                <a:tc>
                  <a:txBody>
                    <a:bodyPr/>
                    <a:lstStyle/>
                    <a:p>
                      <a:pPr algn="ctr"/>
                      <a:r>
                        <a:rPr kumimoji="1" lang="ja-JP" altLang="en-US">
                          <a:latin typeface="Yu Gothic UI Semibold" panose="020B0700000000000000" pitchFamily="50" charset="-128"/>
                          <a:ea typeface="Yu Gothic UI Semibold" panose="020B0700000000000000" pitchFamily="50" charset="-128"/>
                        </a:rPr>
                        <a:t>　参考資料</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保管場所</a:t>
                      </a:r>
                    </a:p>
                  </a:txBody>
                  <a:tcPr anchor="ctr"/>
                </a:tc>
                <a:extLst>
                  <a:ext uri="{0D108BD9-81ED-4DB2-BD59-A6C34878D82A}">
                    <a16:rowId xmlns:a16="http://schemas.microsoft.com/office/drawing/2014/main" val="1803758788"/>
                  </a:ext>
                </a:extLst>
              </a:tr>
              <a:tr h="2110310">
                <a:tc>
                  <a:txBody>
                    <a:bodyPr/>
                    <a:lstStyle/>
                    <a:p>
                      <a:r>
                        <a:rPr kumimoji="1" lang="ja-JP" altLang="en-US" sz="1100"/>
                        <a:t>災害支援ナース必携マニュアル</a:t>
                      </a:r>
                      <a:endParaRPr kumimoji="1" lang="en-US" altLang="ja-JP" sz="1100"/>
                    </a:p>
                    <a:p>
                      <a:r>
                        <a:rPr kumimoji="1" lang="en-US" altLang="ja-JP" sz="1100">
                          <a:hlinkClick r:id="rId2"/>
                        </a:rPr>
                        <a:t>http://www.nurse.okayama.okayama.jp/relays/download/264/1621/101/2487/?file=/files/libs/2487/202009181259092737.pdf</a:t>
                      </a:r>
                      <a:endParaRPr kumimoji="1" lang="en-US" altLang="ja-JP" sz="1100"/>
                    </a:p>
                    <a:p>
                      <a:endParaRPr kumimoji="1" lang="en-US" altLang="ja-JP" sz="1100"/>
                    </a:p>
                    <a:p>
                      <a:r>
                        <a:rPr kumimoji="1" lang="ja-JP" altLang="en-US" sz="1100"/>
                        <a:t>公益財団法人　石川県県民ホランティアセンター</a:t>
                      </a:r>
                      <a:endParaRPr kumimoji="1" lang="en-US" altLang="ja-JP" sz="1100"/>
                    </a:p>
                    <a:p>
                      <a:r>
                        <a:rPr lang="en-US" altLang="ja-JP" sz="1100">
                          <a:hlinkClick r:id="rId3"/>
                        </a:rPr>
                        <a:t>[</a:t>
                      </a:r>
                      <a:r>
                        <a:rPr lang="ja-JP" altLang="en-US" sz="1100">
                          <a:hlinkClick r:id="rId3"/>
                        </a:rPr>
                        <a:t>支援マニュアル</a:t>
                      </a:r>
                      <a:r>
                        <a:rPr lang="en-US" altLang="ja-JP" sz="1100">
                          <a:hlinkClick r:id="rId3"/>
                        </a:rPr>
                        <a:t>] </a:t>
                      </a:r>
                      <a:r>
                        <a:rPr lang="ja-JP" altLang="en-US" sz="1100">
                          <a:hlinkClick r:id="rId3"/>
                        </a:rPr>
                        <a:t>災害時のボランティアの心構え </a:t>
                      </a:r>
                      <a:r>
                        <a:rPr lang="en-US" altLang="ja-JP" sz="1100">
                          <a:hlinkClick r:id="rId3"/>
                        </a:rPr>
                        <a:t>(ishikawa-npo.jp)</a:t>
                      </a:r>
                      <a:endParaRPr lang="en-US" altLang="ja-JP" sz="1100"/>
                    </a:p>
                    <a:p>
                      <a:endParaRPr kumimoji="1" lang="en-US" altLang="ja-JP" sz="1100"/>
                    </a:p>
                    <a:p>
                      <a:r>
                        <a:rPr kumimoji="1" lang="ja-JP" altLang="en-US" sz="1100"/>
                        <a:t>日本栄養士会災害支援チーム活動マニュアル</a:t>
                      </a:r>
                      <a:r>
                        <a:rPr kumimoji="1" lang="en-US" altLang="ja-JP" sz="1100"/>
                        <a:t>Ver.2</a:t>
                      </a:r>
                    </a:p>
                    <a:p>
                      <a:r>
                        <a:rPr lang="ja-JP" altLang="en-US" sz="1100">
                          <a:hlinkClick r:id="rId4"/>
                        </a:rPr>
                        <a:t>活動マニュアル（テキスト編） </a:t>
                      </a:r>
                      <a:r>
                        <a:rPr lang="en-US" altLang="ja-JP" sz="1100">
                          <a:hlinkClick r:id="rId4"/>
                        </a:rPr>
                        <a:t>(dietitian.or.jp)</a:t>
                      </a:r>
                      <a:r>
                        <a:rPr lang="ja-JP" altLang="en-US" sz="1100"/>
                        <a:t>　</a:t>
                      </a:r>
                      <a:endParaRPr lang="en-US" altLang="ja-JP" sz="1100"/>
                    </a:p>
                    <a:p>
                      <a:r>
                        <a:rPr kumimoji="1" lang="ja-JP" altLang="en-US" sz="1100"/>
                        <a:t>　　     　</a:t>
                      </a:r>
                      <a:r>
                        <a:rPr kumimoji="1" lang="en-US" altLang="ja-JP" sz="1100"/>
                        <a:t>( P22 , P27 </a:t>
                      </a:r>
                      <a:r>
                        <a:rPr kumimoji="1" lang="ja-JP" altLang="en-US" sz="1100"/>
                        <a:t>参照 </a:t>
                      </a:r>
                      <a:r>
                        <a:rPr kumimoji="1" lang="en-US" altLang="ja-JP" sz="1100"/>
                        <a:t>)</a:t>
                      </a:r>
                    </a:p>
                  </a:txBody>
                  <a:tcPr/>
                </a:tc>
                <a:tc>
                  <a:txBody>
                    <a:bodyPr/>
                    <a:lstStyle/>
                    <a:p>
                      <a:r>
                        <a:rPr kumimoji="1" lang="ja-JP" altLang="en-US" sz="1100"/>
                        <a:t>災害支援ナース：公益社団法人岡山県看護協会</a:t>
                      </a:r>
                      <a:endParaRPr kumimoji="1" lang="en-US" altLang="ja-JP" sz="1100"/>
                    </a:p>
                    <a:p>
                      <a:r>
                        <a:rPr lang="en-US" altLang="ja-JP" sz="1100">
                          <a:hlinkClick r:id="rId5"/>
                        </a:rPr>
                        <a:t>http://www.nurse.okayama.okayama.jp/publics/index/264/</a:t>
                      </a:r>
                      <a:endParaRPr kumimoji="1" lang="en-US" altLang="ja-JP" sz="1100"/>
                    </a:p>
                    <a:p>
                      <a:r>
                        <a:rPr kumimoji="1" lang="ja-JP" altLang="en-US" sz="1100"/>
                        <a:t>公益財団法人　石川県県民ホランティアセンター</a:t>
                      </a:r>
                      <a:endParaRPr kumimoji="1" lang="en-US" altLang="ja-JP" sz="1100"/>
                    </a:p>
                    <a:p>
                      <a:r>
                        <a:rPr lang="en-US" altLang="ja-JP" sz="1100">
                          <a:hlinkClick r:id="rId3"/>
                        </a:rPr>
                        <a:t>[</a:t>
                      </a:r>
                      <a:r>
                        <a:rPr lang="ja-JP" altLang="en-US" sz="1100">
                          <a:hlinkClick r:id="rId3"/>
                        </a:rPr>
                        <a:t>支援マニュアル</a:t>
                      </a:r>
                      <a:r>
                        <a:rPr lang="en-US" altLang="ja-JP" sz="1100">
                          <a:hlinkClick r:id="rId3"/>
                        </a:rPr>
                        <a:t>] </a:t>
                      </a:r>
                      <a:r>
                        <a:rPr lang="ja-JP" altLang="en-US" sz="1100">
                          <a:hlinkClick r:id="rId3"/>
                        </a:rPr>
                        <a:t>災害時のボランティアの心構え </a:t>
                      </a:r>
                      <a:r>
                        <a:rPr lang="en-US" altLang="ja-JP" sz="1100">
                          <a:hlinkClick r:id="rId3"/>
                        </a:rPr>
                        <a:t>(ishikawa-npo.jp)</a:t>
                      </a:r>
                      <a:endParaRPr kumimoji="1" lang="en-US" altLang="ja-JP" sz="1100"/>
                    </a:p>
                    <a:p>
                      <a:r>
                        <a:rPr kumimoji="1" lang="ja-JP" altLang="en-US" sz="1100"/>
                        <a:t>災害支援：日本栄養士会ホームページ</a:t>
                      </a:r>
                      <a:endParaRPr kumimoji="1" lang="en-US" altLang="ja-JP" sz="1100"/>
                    </a:p>
                    <a:p>
                      <a:r>
                        <a:rPr lang="ja-JP" altLang="en-US" sz="1100">
                          <a:hlinkClick r:id="rId6"/>
                        </a:rPr>
                        <a:t>公益社団法人 日本栄養士会 </a:t>
                      </a:r>
                      <a:r>
                        <a:rPr lang="en-US" altLang="ja-JP" sz="1100">
                          <a:hlinkClick r:id="rId6"/>
                        </a:rPr>
                        <a:t>(dietitian.or.jp)</a:t>
                      </a:r>
                      <a:endParaRPr kumimoji="1" lang="en-US" altLang="ja-JP" sz="1100"/>
                    </a:p>
                  </a:txBody>
                  <a:tcPr/>
                </a:tc>
                <a:extLst>
                  <a:ext uri="{0D108BD9-81ED-4DB2-BD59-A6C34878D82A}">
                    <a16:rowId xmlns:a16="http://schemas.microsoft.com/office/drawing/2014/main" val="1193874307"/>
                  </a:ext>
                </a:extLst>
              </a:tr>
            </a:tbl>
          </a:graphicData>
        </a:graphic>
      </p:graphicFrame>
      <p:graphicFrame>
        <p:nvGraphicFramePr>
          <p:cNvPr id="222" name="表 222">
            <a:extLst>
              <a:ext uri="{FF2B5EF4-FFF2-40B4-BE49-F238E27FC236}">
                <a16:creationId xmlns:a16="http://schemas.microsoft.com/office/drawing/2014/main" id="{55AAF331-1077-49EC-94F3-C6102C28EA61}"/>
              </a:ext>
            </a:extLst>
          </p:cNvPr>
          <p:cNvGraphicFramePr>
            <a:graphicFrameLocks noGrp="1"/>
          </p:cNvGraphicFramePr>
          <p:nvPr>
            <p:extLst>
              <p:ext uri="{D42A27DB-BD31-4B8C-83A1-F6EECF244321}">
                <p14:modId xmlns:p14="http://schemas.microsoft.com/office/powerpoint/2010/main" val="2342376896"/>
              </p:ext>
            </p:extLst>
          </p:nvPr>
        </p:nvGraphicFramePr>
        <p:xfrm>
          <a:off x="548680" y="904531"/>
          <a:ext cx="6192687" cy="5395664"/>
        </p:xfrm>
        <a:graphic>
          <a:graphicData uri="http://schemas.openxmlformats.org/drawingml/2006/table">
            <a:tbl>
              <a:tblPr firstRow="1" bandRow="1">
                <a:solidFill>
                  <a:srgbClr val="FF66CC"/>
                </a:solidFill>
                <a:tableStyleId>{5C22544A-7EE6-4342-B048-85BDC9FD1C3A}</a:tableStyleId>
              </a:tblPr>
              <a:tblGrid>
                <a:gridCol w="471183">
                  <a:extLst>
                    <a:ext uri="{9D8B030D-6E8A-4147-A177-3AD203B41FA5}">
                      <a16:colId xmlns:a16="http://schemas.microsoft.com/office/drawing/2014/main" val="1233854997"/>
                    </a:ext>
                  </a:extLst>
                </a:gridCol>
                <a:gridCol w="2937266">
                  <a:extLst>
                    <a:ext uri="{9D8B030D-6E8A-4147-A177-3AD203B41FA5}">
                      <a16:colId xmlns:a16="http://schemas.microsoft.com/office/drawing/2014/main" val="2318653858"/>
                    </a:ext>
                  </a:extLst>
                </a:gridCol>
                <a:gridCol w="2784238">
                  <a:extLst>
                    <a:ext uri="{9D8B030D-6E8A-4147-A177-3AD203B41FA5}">
                      <a16:colId xmlns:a16="http://schemas.microsoft.com/office/drawing/2014/main" val="3873682980"/>
                    </a:ext>
                  </a:extLst>
                </a:gridCol>
              </a:tblGrid>
              <a:tr h="337229">
                <a:tc rowSpan="3">
                  <a:txBody>
                    <a:bodyPr/>
                    <a:lstStyle/>
                    <a:p>
                      <a:r>
                        <a:rPr kumimoji="1" lang="ja-JP" altLang="en-US" sz="1400">
                          <a:solidFill>
                            <a:schemeClr val="bg1"/>
                          </a:solidFill>
                        </a:rPr>
                        <a:t>  栄養士会都道府県</a:t>
                      </a:r>
                      <a:endParaRPr kumimoji="1" lang="ja-JP" altLang="en-US">
                        <a:solidFill>
                          <a:schemeClr val="bg1"/>
                        </a:solidFill>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a:t>
                      </a: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JDA-DAT</a:t>
                      </a: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緊急時車両ステッカー</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筆記用具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69352239"/>
                  </a:ext>
                </a:extLst>
              </a:tr>
              <a:tr h="337229">
                <a:tc vMerge="1">
                  <a:txBody>
                    <a:bodyPr/>
                    <a:lstStyle/>
                    <a:p>
                      <a:endParaRPr kumimoji="1" lang="ja-JP" altLang="en-US"/>
                    </a:p>
                  </a:txBody>
                  <a:tcPr>
                    <a:solidFill>
                      <a:srgbClr val="92D050"/>
                    </a:solidFill>
                  </a:tcPr>
                </a:tc>
                <a:tc>
                  <a:txBody>
                    <a:bodyPr/>
                    <a:lstStyle/>
                    <a:p>
                      <a:pPr algn="l" rtl="0" fontAlgn="ctr"/>
                      <a:r>
                        <a:rPr lang="zh-TW"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特殊栄養食品</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ファイル</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5556858"/>
                  </a:ext>
                </a:extLst>
              </a:tr>
              <a:tr h="337229">
                <a:tc vMerge="1">
                  <a:txBody>
                    <a:bodyPr/>
                    <a:lstStyle/>
                    <a:p>
                      <a:endParaRPr kumimoji="1" lang="ja-JP" altLang="en-US"/>
                    </a:p>
                  </a:txBody>
                  <a:tcPr>
                    <a:solidFill>
                      <a:srgbClr val="92D050"/>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活動報告書 （</a:t>
                      </a: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USB</a:t>
                      </a: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メモリ</a:t>
                      </a: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a:t>
                      </a: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本）</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バインダー （</a:t>
                      </a: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A4</a:t>
                      </a: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サイズ、ペンホルダー付）</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73781257"/>
                  </a:ext>
                </a:extLst>
              </a:tr>
              <a:tr h="337229">
                <a:tc rowSpan="13">
                  <a:txBody>
                    <a:bodyPr/>
                    <a:lstStyle/>
                    <a:p>
                      <a:pPr algn="ctr"/>
                      <a:r>
                        <a:rPr kumimoji="1" lang="ja-JP" altLang="en-US" sz="2300">
                          <a:solidFill>
                            <a:schemeClr val="bg1"/>
                          </a:solidFill>
                        </a:rPr>
                        <a:t>支援参加者個人</a:t>
                      </a:r>
                    </a:p>
                    <a:p>
                      <a:pPr algn="ctr"/>
                      <a:endParaRPr kumimoji="1" lang="ja-JP" altLang="en-US" sz="2300"/>
                    </a:p>
                    <a:p>
                      <a:pPr algn="ctr"/>
                      <a:endParaRPr kumimoji="1" lang="ja-JP" altLang="en-US" sz="2300"/>
                    </a:p>
                    <a:p>
                      <a:pPr algn="ctr"/>
                      <a:endParaRPr kumimoji="1" lang="ja-JP" altLang="en-US" sz="2300"/>
                    </a:p>
                    <a:p>
                      <a:pPr algn="ctr"/>
                      <a:endParaRPr kumimoji="1" lang="ja-JP" altLang="en-US" sz="2300"/>
                    </a:p>
                    <a:p>
                      <a:pPr algn="ctr"/>
                      <a:endParaRPr kumimoji="1" lang="ja-JP" altLang="en-US" sz="2300"/>
                    </a:p>
                    <a:p>
                      <a:pPr algn="ctr"/>
                      <a:endParaRPr kumimoji="1" lang="ja-JP" altLang="en-US" sz="2300"/>
                    </a:p>
                    <a:p>
                      <a:pPr algn="ctr"/>
                      <a:endParaRPr kumimoji="1" lang="ja-JP" altLang="en-US" sz="2300"/>
                    </a:p>
                    <a:p>
                      <a:pPr algn="ctr"/>
                      <a:endParaRPr kumimoji="1" lang="ja-JP" altLang="en-US" sz="2300"/>
                    </a:p>
                    <a:p>
                      <a:pPr algn="ctr"/>
                      <a:endParaRPr kumimoji="1" lang="ja-JP" altLang="en-US" sz="2300"/>
                    </a:p>
                    <a:p>
                      <a:pPr algn="ctr"/>
                      <a:endParaRPr kumimoji="1" lang="ja-JP" altLang="en-US" sz="2300"/>
                    </a:p>
                    <a:p>
                      <a:pPr algn="ctr"/>
                      <a:endParaRPr kumimoji="1" lang="ja-JP" altLang="en-US" sz="2300"/>
                    </a:p>
                    <a:p>
                      <a:pPr algn="ctr"/>
                      <a:endParaRPr kumimoji="1" lang="ja-JP" altLang="en-US" sz="2300"/>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66CC"/>
                    </a:solidFill>
                  </a:tcPr>
                </a:tc>
                <a:tc>
                  <a:txBody>
                    <a:bodyPr/>
                    <a:lstStyle/>
                    <a:p>
                      <a:pPr algn="l" rtl="0" fontAlgn="ctr"/>
                      <a:r>
                        <a:rPr lang="en-US" sz="1100" b="1" i="0" u="none" strike="noStrike">
                          <a:solidFill>
                            <a:schemeClr val="tx1"/>
                          </a:solidFill>
                          <a:effectLst/>
                          <a:latin typeface="ＭＳ Ｐゴシック" panose="020B0600070205080204" pitchFamily="50" charset="-128"/>
                          <a:ea typeface="ＭＳ Ｐゴシック" panose="020B0600070205080204" pitchFamily="50" charset="-128"/>
                        </a:rPr>
                        <a:t> □ JDA-DAT</a:t>
                      </a:r>
                      <a:r>
                        <a:rPr lang="ja-JP" altLang="en-US" sz="1100" b="1" i="0" u="none" strike="noStrike">
                          <a:solidFill>
                            <a:schemeClr val="tx1"/>
                          </a:solidFill>
                          <a:effectLst/>
                          <a:latin typeface="ＭＳ Ｐゴシック" panose="020B0600070205080204" pitchFamily="50" charset="-128"/>
                          <a:ea typeface="ＭＳ Ｐゴシック" panose="020B0600070205080204" pitchFamily="50" charset="-128"/>
                        </a:rPr>
                        <a:t>登録証（名札）</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ノートパソコン</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36322521"/>
                  </a:ext>
                </a:extLst>
              </a:tr>
              <a:tr h="337229">
                <a:tc vMerge="1">
                  <a:txBody>
                    <a:bodyPr/>
                    <a:lstStyle/>
                    <a:p>
                      <a:endParaRPr kumimoji="1" lang="ja-JP" altLang="en-US"/>
                    </a:p>
                  </a:txBody>
                  <a:tcPr>
                    <a:solidFill>
                      <a:srgbClr val="FF66CC"/>
                    </a:solidFill>
                  </a:tcPr>
                </a:tc>
                <a:tc>
                  <a:txBody>
                    <a:bodyPr/>
                    <a:lstStyle/>
                    <a:p>
                      <a:pPr algn="l" rtl="0" fontAlgn="ctr"/>
                      <a:r>
                        <a:rPr lang="en-US" sz="1100" b="1" i="0" u="none" strike="noStrike">
                          <a:solidFill>
                            <a:schemeClr val="tx1"/>
                          </a:solidFill>
                          <a:effectLst/>
                          <a:latin typeface="ＭＳ Ｐゴシック" panose="020B0600070205080204" pitchFamily="50" charset="-128"/>
                          <a:ea typeface="ＭＳ Ｐゴシック" panose="020B0600070205080204" pitchFamily="50" charset="-128"/>
                        </a:rPr>
                        <a:t> □ </a:t>
                      </a:r>
                      <a:r>
                        <a:rPr lang="ja-JP" altLang="en-US" sz="1100" b="1" i="0" u="none" strike="noStrike">
                          <a:solidFill>
                            <a:schemeClr val="tx1"/>
                          </a:solidFill>
                          <a:effectLst/>
                          <a:latin typeface="ＭＳ Ｐゴシック" panose="020B0600070205080204" pitchFamily="50" charset="-128"/>
                          <a:ea typeface="ＭＳ Ｐゴシック" panose="020B0600070205080204" pitchFamily="50" charset="-128"/>
                        </a:rPr>
                        <a:t>スタッフジャンバー</a:t>
                      </a:r>
                      <a:endPar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宿泊用テント （もしくは寝袋）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83968766"/>
                  </a:ext>
                </a:extLst>
              </a:tr>
              <a:tr h="337229">
                <a:tc vMerge="1">
                  <a:txBody>
                    <a:bodyPr/>
                    <a:lstStyle/>
                    <a:p>
                      <a:endParaRPr kumimoji="1" lang="ja-JP" altLang="en-US"/>
                    </a:p>
                  </a:txBody>
                  <a:tcPr>
                    <a:solidFill>
                      <a:srgbClr val="FF66CC"/>
                    </a:solidFill>
                  </a:tcPr>
                </a:tc>
                <a:tc>
                  <a:txBody>
                    <a:bodyPr/>
                    <a:lstStyle/>
                    <a:p>
                      <a:pPr algn="l" rtl="0" fontAlgn="ctr"/>
                      <a:r>
                        <a:rPr lang="ja-JP" altLang="en-US" sz="1100" b="1" i="0" u="none" strike="noStrike">
                          <a:solidFill>
                            <a:schemeClr val="tx1"/>
                          </a:solidFill>
                          <a:effectLst/>
                          <a:latin typeface="ＭＳ Ｐゴシック" panose="020B0600070205080204" pitchFamily="50" charset="-128"/>
                          <a:ea typeface="ＭＳ Ｐゴシック" panose="020B0600070205080204" pitchFamily="50" charset="-128"/>
                        </a:rPr>
                        <a:t> □ </a:t>
                      </a: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JDA-DAT</a:t>
                      </a:r>
                      <a:r>
                        <a:rPr lang="ja-JP" altLang="en-US" sz="1100" b="1" i="0" u="none" strike="noStrike">
                          <a:solidFill>
                            <a:schemeClr val="tx1"/>
                          </a:solidFill>
                          <a:effectLst/>
                          <a:latin typeface="ＭＳ Ｐゴシック" panose="020B0600070205080204" pitchFamily="50" charset="-128"/>
                          <a:ea typeface="ＭＳ Ｐゴシック" panose="020B0600070205080204" pitchFamily="50" charset="-128"/>
                        </a:rPr>
                        <a:t>活動記録票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zh-TW"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懐中電灯、乾電池</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24954047"/>
                  </a:ext>
                </a:extLst>
              </a:tr>
              <a:tr h="337229">
                <a:tc vMerge="1">
                  <a:txBody>
                    <a:bodyPr/>
                    <a:lstStyle/>
                    <a:p>
                      <a:endParaRPr kumimoji="1" lang="ja-JP" altLang="en-US"/>
                    </a:p>
                  </a:txBody>
                  <a:tcPr>
                    <a:solidFill>
                      <a:srgbClr val="FF66CC"/>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運転免許証または健康保険証 （コピー）</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携帯電話、充電器、ラジオ、時計など</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2517359"/>
                  </a:ext>
                </a:extLst>
              </a:tr>
              <a:tr h="337229">
                <a:tc vMerge="1">
                  <a:txBody>
                    <a:bodyPr/>
                    <a:lstStyle/>
                    <a:p>
                      <a:endParaRPr kumimoji="1" lang="ja-JP" altLang="en-US"/>
                    </a:p>
                  </a:txBody>
                  <a:tcPr>
                    <a:solidFill>
                      <a:srgbClr val="FF66CC"/>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速乾性擦式手指消毒剤</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衛生用品、洗面用具、タオル</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48836647"/>
                  </a:ext>
                </a:extLst>
              </a:tr>
              <a:tr h="337229">
                <a:tc vMerge="1">
                  <a:txBody>
                    <a:bodyPr/>
                    <a:lstStyle/>
                    <a:p>
                      <a:endParaRPr kumimoji="1" lang="ja-JP" altLang="en-US"/>
                    </a:p>
                  </a:txBody>
                  <a:tcPr>
                    <a:solidFill>
                      <a:srgbClr val="FF66CC"/>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ウェットティッシュ （アルコール入り推奨）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着替え</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9629628"/>
                  </a:ext>
                </a:extLst>
              </a:tr>
              <a:tr h="337229">
                <a:tc vMerge="1">
                  <a:txBody>
                    <a:bodyPr/>
                    <a:lstStyle/>
                    <a:p>
                      <a:endParaRPr kumimoji="1" lang="ja-JP" altLang="en-US"/>
                    </a:p>
                  </a:txBody>
                  <a:tcPr>
                    <a:solidFill>
                      <a:srgbClr val="FF66CC"/>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マスク</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常備薬、虫除けスプレー</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15718029"/>
                  </a:ext>
                </a:extLst>
              </a:tr>
              <a:tr h="337229">
                <a:tc vMerge="1">
                  <a:txBody>
                    <a:bodyPr/>
                    <a:lstStyle/>
                    <a:p>
                      <a:endParaRPr kumimoji="1" lang="ja-JP" altLang="en-US"/>
                    </a:p>
                  </a:txBody>
                  <a:tcPr>
                    <a:solidFill>
                      <a:srgbClr val="FF66CC"/>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防災用具 （リュック、ヘルメットなど）</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飲料水、携帯食など</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7493143"/>
                  </a:ext>
                </a:extLst>
              </a:tr>
              <a:tr h="337229">
                <a:tc vMerge="1">
                  <a:txBody>
                    <a:bodyPr/>
                    <a:lstStyle/>
                    <a:p>
                      <a:endParaRPr kumimoji="1" lang="ja-JP" altLang="en-US"/>
                    </a:p>
                  </a:txBody>
                  <a:tcPr>
                    <a:solidFill>
                      <a:srgbClr val="FF66CC"/>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防災服 （防寒着）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ビニール袋 （ごみ袋用など数種の大きさ）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1834684"/>
                  </a:ext>
                </a:extLst>
              </a:tr>
              <a:tr h="337229">
                <a:tc vMerge="1">
                  <a:txBody>
                    <a:bodyPr/>
                    <a:lstStyle/>
                    <a:p>
                      <a:endParaRPr kumimoji="1" lang="ja-JP" altLang="en-US"/>
                    </a:p>
                  </a:txBody>
                  <a:tcPr>
                    <a:solidFill>
                      <a:srgbClr val="FF66CC"/>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防災靴 （底のしっかりした動きやすい靴）</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筆記用具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94397883"/>
                  </a:ext>
                </a:extLst>
              </a:tr>
              <a:tr h="337229">
                <a:tc vMerge="1">
                  <a:txBody>
                    <a:bodyPr/>
                    <a:lstStyle/>
                    <a:p>
                      <a:endParaRPr kumimoji="1" lang="ja-JP" altLang="en-US"/>
                    </a:p>
                  </a:txBody>
                  <a:tcPr>
                    <a:solidFill>
                      <a:srgbClr val="FF66CC"/>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軍手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現地地図</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04269074"/>
                  </a:ext>
                </a:extLst>
              </a:tr>
              <a:tr h="337229">
                <a:tc vMerge="1">
                  <a:txBody>
                    <a:bodyPr/>
                    <a:lstStyle/>
                    <a:p>
                      <a:endParaRPr kumimoji="1" lang="ja-JP" altLang="en-US"/>
                    </a:p>
                  </a:txBody>
                  <a:tcPr>
                    <a:solidFill>
                      <a:srgbClr val="FF66CC"/>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ホイッスル</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現金</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10723014"/>
                  </a:ext>
                </a:extLst>
              </a:tr>
              <a:tr h="337229">
                <a:tc vMerge="1">
                  <a:txBody>
                    <a:bodyPr/>
                    <a:lstStyle/>
                    <a:p>
                      <a:endParaRPr kumimoji="1" lang="ja-JP" altLang="en-US"/>
                    </a:p>
                  </a:txBody>
                  <a:tcPr>
                    <a:solidFill>
                      <a:srgbClr val="FF66CC"/>
                    </a:solidFill>
                  </a:tcPr>
                </a:tc>
                <a:tc>
                  <a:txBody>
                    <a:bodyPr/>
                    <a:lstStyle/>
                    <a:p>
                      <a:pPr algn="l" rtl="0"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 カッパ（ポンチョ）や折りたたみ傘などの雨具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100" b="1"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54708830"/>
                  </a:ext>
                </a:extLst>
              </a:tr>
            </a:tbl>
          </a:graphicData>
        </a:graphic>
      </p:graphicFrame>
    </p:spTree>
    <p:extLst>
      <p:ext uri="{BB962C8B-B14F-4D97-AF65-F5344CB8AC3E}">
        <p14:creationId xmlns:p14="http://schemas.microsoft.com/office/powerpoint/2010/main" val="2714493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2839067003"/>
              </p:ext>
            </p:extLst>
          </p:nvPr>
        </p:nvGraphicFramePr>
        <p:xfrm>
          <a:off x="548680" y="865428"/>
          <a:ext cx="6192688" cy="1258300"/>
        </p:xfrm>
        <a:graphic>
          <a:graphicData uri="http://schemas.openxmlformats.org/drawingml/2006/table">
            <a:tbl>
              <a:tblPr firstRow="1" bandRow="1">
                <a:tableStyleId>{5C22544A-7EE6-4342-B048-85BDC9FD1C3A}</a:tableStyleId>
              </a:tblPr>
              <a:tblGrid>
                <a:gridCol w="1376153">
                  <a:extLst>
                    <a:ext uri="{9D8B030D-6E8A-4147-A177-3AD203B41FA5}">
                      <a16:colId xmlns:a16="http://schemas.microsoft.com/office/drawing/2014/main" val="20000"/>
                    </a:ext>
                  </a:extLst>
                </a:gridCol>
                <a:gridCol w="3509189">
                  <a:extLst>
                    <a:ext uri="{9D8B030D-6E8A-4147-A177-3AD203B41FA5}">
                      <a16:colId xmlns:a16="http://schemas.microsoft.com/office/drawing/2014/main" val="20001"/>
                    </a:ext>
                  </a:extLst>
                </a:gridCol>
                <a:gridCol w="1307346">
                  <a:extLst>
                    <a:ext uri="{9D8B030D-6E8A-4147-A177-3AD203B41FA5}">
                      <a16:colId xmlns:a16="http://schemas.microsoft.com/office/drawing/2014/main" val="20002"/>
                    </a:ext>
                  </a:extLst>
                </a:gridCol>
              </a:tblGrid>
              <a:tr h="308640">
                <a:tc>
                  <a:txBody>
                    <a:bodyPr/>
                    <a:lstStyle/>
                    <a:p>
                      <a:pPr algn="ctr"/>
                      <a:r>
                        <a:rPr kumimoji="1" lang="ja-JP" altLang="en-US">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10000"/>
                  </a:ext>
                </a:extLst>
              </a:tr>
              <a:tr h="949660">
                <a:tc>
                  <a:txBody>
                    <a:bodyPr/>
                    <a:lstStyle/>
                    <a:p>
                      <a:r>
                        <a:rPr kumimoji="1" lang="ja-JP" altLang="en-US">
                          <a:solidFill>
                            <a:schemeClr val="tx1"/>
                          </a:solidFill>
                        </a:rPr>
                        <a:t>被災自治体災害対策本部、避難所・在宅避難・車中避難等</a:t>
                      </a:r>
                    </a:p>
                  </a:txBody>
                  <a:tcPr/>
                </a:tc>
                <a:tc>
                  <a:txBody>
                    <a:bodyPr/>
                    <a:lstStyle/>
                    <a:p>
                      <a:r>
                        <a:rPr kumimoji="1" lang="ja-JP" altLang="en-US">
                          <a:solidFill>
                            <a:schemeClr val="tx1"/>
                          </a:solidFill>
                        </a:rPr>
                        <a:t>避難所等への提供食の状況を把握する</a:t>
                      </a:r>
                    </a:p>
                    <a:p>
                      <a:r>
                        <a:rPr kumimoji="1" lang="ja-JP" altLang="en-US">
                          <a:solidFill>
                            <a:schemeClr val="tx1"/>
                          </a:solidFill>
                        </a:rPr>
                        <a:t>避難所等への提供食の食事調査を実施し、エネルギー及び栄養量の評価を行う</a:t>
                      </a:r>
                    </a:p>
                    <a:p>
                      <a:endParaRPr kumimoji="1" lang="ja-JP" altLang="en-US">
                        <a:solidFill>
                          <a:schemeClr val="tx1"/>
                        </a:solidFill>
                      </a:endParaRPr>
                    </a:p>
                  </a:txBody>
                  <a:tcPr/>
                </a:tc>
                <a:tc>
                  <a:txBody>
                    <a:bodyPr/>
                    <a:lstStyle/>
                    <a:p>
                      <a:r>
                        <a:rPr kumimoji="1" lang="ja-JP" altLang="en-US">
                          <a:solidFill>
                            <a:schemeClr val="tx1"/>
                          </a:solidFill>
                        </a:rPr>
                        <a:t>被災地行政栄養士、避難所等従事スタッフ</a:t>
                      </a:r>
                    </a:p>
                  </a:txBody>
                  <a:tcPr/>
                </a:tc>
                <a:extLst>
                  <a:ext uri="{0D108BD9-81ED-4DB2-BD59-A6C34878D82A}">
                    <a16:rowId xmlns:a16="http://schemas.microsoft.com/office/drawing/2014/main" val="10001"/>
                  </a:ext>
                </a:extLst>
              </a:tr>
            </a:tbl>
          </a:graphicData>
        </a:graphic>
      </p:graphicFrame>
      <p:sp>
        <p:nvSpPr>
          <p:cNvPr id="13" name="タイトル 3"/>
          <p:cNvSpPr txBox="1"/>
          <p:nvPr/>
        </p:nvSpPr>
        <p:spPr>
          <a:xfrm>
            <a:off x="1" y="0"/>
            <a:ext cx="6858000" cy="836740"/>
          </a:xfrm>
          <a:prstGeom prst="rect">
            <a:avLst/>
          </a:prstGeom>
          <a:solidFill>
            <a:srgbClr val="002060"/>
          </a:solidFill>
        </p:spPr>
        <p:txBody>
          <a:bodyPr>
            <a:normAutofit fontScale="85000" lnSpcReduction="1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○○栄養士会　　　　　　　　　　　　　　　　　　　　　　　　　　　　　　　　（ﾌｪｰｽﾞ</a:t>
            </a:r>
            <a:r>
              <a:rPr lang="en-US" altLang="ja-JP" sz="1800" b="1">
                <a:solidFill>
                  <a:schemeClr val="bg1"/>
                </a:solidFill>
                <a:latin typeface="+mn-ea"/>
                <a:ea typeface="+mn-ea"/>
              </a:rPr>
              <a:t>2</a:t>
            </a:r>
            <a:r>
              <a:rPr lang="ja-JP" altLang="en-US" sz="1800" b="1">
                <a:solidFill>
                  <a:schemeClr val="bg1"/>
                </a:solidFill>
                <a:latin typeface="+mn-ea"/>
                <a:ea typeface="+mn-ea"/>
              </a:rPr>
              <a:t>～</a:t>
            </a:r>
            <a:r>
              <a:rPr lang="en-US" altLang="ja-JP" sz="1800" b="1">
                <a:solidFill>
                  <a:schemeClr val="bg1"/>
                </a:solidFill>
                <a:latin typeface="+mn-ea"/>
                <a:ea typeface="+mn-ea"/>
              </a:rPr>
              <a:t>4</a:t>
            </a:r>
            <a:r>
              <a:rPr lang="ja-JP" altLang="en-US" sz="1800" b="1">
                <a:solidFill>
                  <a:schemeClr val="bg1"/>
                </a:solidFill>
                <a:latin typeface="+mn-ea"/>
                <a:ea typeface="+mn-ea"/>
              </a:rPr>
              <a:t>）</a:t>
            </a:r>
            <a:endParaRPr lang="en-US" altLang="ja-JP" sz="1800" b="1">
              <a:solidFill>
                <a:schemeClr val="bg1"/>
              </a:solidFill>
              <a:latin typeface="+mn-ea"/>
              <a:ea typeface="+mn-ea"/>
            </a:endParaRPr>
          </a:p>
          <a:p>
            <a:r>
              <a:rPr lang="en-US" altLang="ja-JP" sz="3200" b="1">
                <a:solidFill>
                  <a:schemeClr val="bg1"/>
                </a:solidFill>
                <a:latin typeface="+mn-ea"/>
                <a:ea typeface="+mn-ea"/>
              </a:rPr>
              <a:t>16 </a:t>
            </a:r>
            <a:r>
              <a:rPr lang="ja-JP" altLang="en-US" sz="3200" b="1">
                <a:solidFill>
                  <a:schemeClr val="bg1"/>
                </a:solidFill>
                <a:latin typeface="+mn-ea"/>
                <a:ea typeface="+mn-ea"/>
              </a:rPr>
              <a:t>提供食の把握</a:t>
            </a:r>
          </a:p>
        </p:txBody>
      </p:sp>
      <p:sp>
        <p:nvSpPr>
          <p:cNvPr id="5" name="テキスト ボックス 4"/>
          <p:cNvSpPr txBox="1"/>
          <p:nvPr/>
        </p:nvSpPr>
        <p:spPr>
          <a:xfrm>
            <a:off x="548681" y="2339752"/>
            <a:ext cx="6192688" cy="6804248"/>
          </a:xfrm>
          <a:prstGeom prst="rect">
            <a:avLst/>
          </a:prstGeom>
          <a:noFill/>
        </p:spPr>
        <p:txBody>
          <a:bodyPr wrap="square" rtlCol="0">
            <a:normAutofit/>
          </a:bodyPr>
          <a:lstStyle/>
          <a:p>
            <a:r>
              <a:rPr kumimoji="1" lang="ja-JP" altLang="en-US" sz="1400" b="1"/>
              <a:t>１　</a:t>
            </a:r>
            <a:r>
              <a:rPr lang="ja-JP" altLang="en-US" sz="1400" b="1"/>
              <a:t>被災地行政栄養士等から避難所等で提供される食事について情報収集し、提供されている食事の内容及び喫食状況について確認する。　</a:t>
            </a:r>
          </a:p>
          <a:p>
            <a:pPr marL="361950" indent="-361950"/>
            <a:r>
              <a:rPr lang="ja-JP" altLang="en-US"/>
              <a:t>□</a:t>
            </a:r>
            <a:r>
              <a:rPr lang="ja-JP" altLang="en-US" sz="1400"/>
              <a:t>　必要に応じて被災自治体の備蓄状況を把握する</a:t>
            </a:r>
            <a:r>
              <a:rPr lang="ja-JP" altLang="en-US" sz="1400" spc="-150"/>
              <a:t>。（地域防災計画及び担当課等により）</a:t>
            </a:r>
          </a:p>
          <a:p>
            <a:r>
              <a:rPr lang="ja-JP" altLang="en-US"/>
              <a:t>□</a:t>
            </a:r>
            <a:r>
              <a:rPr lang="ja-JP" altLang="en-US" sz="1400"/>
              <a:t>　現在の提供食の方法や備蓄食糧の提供状況について把握する。</a:t>
            </a:r>
          </a:p>
          <a:p>
            <a:r>
              <a:rPr lang="ja-JP" altLang="en-US"/>
              <a:t>□</a:t>
            </a:r>
            <a:r>
              <a:rPr lang="ja-JP" altLang="en-US" sz="1400"/>
              <a:t>　各避難所で提供される１日分（朝・昼・夕）の食事内容について調査する。　　　　</a:t>
            </a:r>
            <a:endParaRPr lang="ja-JP" altLang="en-US" sz="1400" i="1"/>
          </a:p>
          <a:p>
            <a:r>
              <a:rPr lang="ja-JP" altLang="en-US"/>
              <a:t>□　</a:t>
            </a:r>
            <a:r>
              <a:rPr lang="ja-JP" altLang="en-US" sz="1400"/>
              <a:t>炊き出しや差し入れの状況及び内容について把握する。</a:t>
            </a:r>
          </a:p>
          <a:p>
            <a:pPr marL="361950" indent="-361950"/>
            <a:r>
              <a:rPr lang="ja-JP" altLang="en-US"/>
              <a:t>□</a:t>
            </a:r>
            <a:r>
              <a:rPr lang="ja-JP" altLang="en-US" sz="1400"/>
              <a:t>　アレルギー疾患等の要配慮者に対応した食事を提供している場合、必要に応じて別途、要配慮者の食事調査を併せて行う。</a:t>
            </a:r>
            <a:r>
              <a:rPr lang="ja-JP" altLang="en-US" sz="1400">
                <a:sym typeface="+mn-ea"/>
              </a:rPr>
              <a:t>　　　　　　　</a:t>
            </a:r>
            <a:endParaRPr lang="ja-JP" altLang="en-US" sz="1400"/>
          </a:p>
          <a:p>
            <a:pPr marL="361950" indent="-361950"/>
            <a:r>
              <a:rPr lang="ja-JP" altLang="en-US"/>
              <a:t>□</a:t>
            </a:r>
            <a:r>
              <a:rPr lang="ja-JP" altLang="en-US" sz="1400"/>
              <a:t>　避難所以外で車中や自宅等で避難している住民について、必要に応じ別途、食事調査を行う。</a:t>
            </a:r>
          </a:p>
          <a:p>
            <a:pPr marL="361950" lvl="0" indent="-361950"/>
            <a:r>
              <a:rPr lang="ja-JP" altLang="en-US"/>
              <a:t>□</a:t>
            </a:r>
            <a:r>
              <a:rPr lang="ja-JP" altLang="en-US" sz="1400"/>
              <a:t>　提供食等における充足していないものを把握し、改善に向けた提案を行うとともに避難所等での食における課題をまとめる。</a:t>
            </a:r>
          </a:p>
          <a:p>
            <a:endParaRPr lang="en-US" altLang="ja-JP" sz="1400" b="1"/>
          </a:p>
          <a:p>
            <a:r>
              <a:rPr lang="ja-JP" altLang="en-US" sz="1400" b="1"/>
              <a:t>２　食事摂取状況の評価を行う。　　　　</a:t>
            </a:r>
            <a:endParaRPr lang="en-US" altLang="ja-JP" sz="1400" b="1"/>
          </a:p>
          <a:p>
            <a:pPr marL="361950" indent="-361950"/>
            <a:r>
              <a:rPr lang="ja-JP" altLang="en-US"/>
              <a:t>□　</a:t>
            </a:r>
            <a:r>
              <a:rPr lang="ja-JP" altLang="en-US" sz="1400"/>
              <a:t>提供食が適切なエネルギー及び栄養量を確保できているのか把握するための調査の実施について、被災自治体災害対策本部又は担当課に承諾を得る。</a:t>
            </a:r>
          </a:p>
          <a:p>
            <a:pPr marL="361950" indent="-361950"/>
            <a:r>
              <a:rPr lang="ja-JP" altLang="en-US"/>
              <a:t>□　</a:t>
            </a:r>
            <a:r>
              <a:rPr lang="ja-JP" altLang="en-US" sz="1400"/>
              <a:t>食事調査票をもとに、避難所毎に（必要に応じ、要配慮者、在宅避難者等）算出したエネルギー及び 各栄養素の充足について評価する。</a:t>
            </a:r>
          </a:p>
          <a:p>
            <a:pPr marL="361950" indent="-361950"/>
            <a:r>
              <a:rPr lang="ja-JP" altLang="en-US"/>
              <a:t>□</a:t>
            </a:r>
            <a:r>
              <a:rPr lang="ja-JP" altLang="en-US" sz="1400"/>
              <a:t>　評価に当たっては厚生労働省から発出されている「避難所における食事提供計画・評価のために当面目標とする栄養の参照量について</a:t>
            </a:r>
            <a:r>
              <a:rPr lang="ja-JP" altLang="en-US" sz="1050"/>
              <a:t>（厚生労働省通知</a:t>
            </a:r>
            <a:r>
              <a:rPr lang="en-US" altLang="ja-JP" sz="1050"/>
              <a:t>:</a:t>
            </a:r>
            <a:r>
              <a:rPr lang="ja-JP" altLang="en-US" sz="1050"/>
              <a:t>平成</a:t>
            </a:r>
            <a:r>
              <a:rPr lang="en-US" altLang="ja-JP" sz="1050"/>
              <a:t>23</a:t>
            </a:r>
            <a:r>
              <a:rPr lang="ja-JP" altLang="en-US" sz="1050"/>
              <a:t>年</a:t>
            </a:r>
            <a:r>
              <a:rPr lang="en-US" altLang="ja-JP" sz="1050"/>
              <a:t>4</a:t>
            </a:r>
            <a:r>
              <a:rPr lang="ja-JP" altLang="en-US" sz="1050"/>
              <a:t>月</a:t>
            </a:r>
            <a:r>
              <a:rPr lang="en-US" altLang="ja-JP" sz="1050"/>
              <a:t>21</a:t>
            </a:r>
            <a:r>
              <a:rPr lang="ja-JP" altLang="en-US" sz="1050"/>
              <a:t>日）</a:t>
            </a:r>
            <a:r>
              <a:rPr lang="ja-JP" altLang="en-US" sz="1400"/>
              <a:t>」を参考に行う。</a:t>
            </a:r>
          </a:p>
          <a:p>
            <a:pPr marL="361950" indent="-361950"/>
            <a:r>
              <a:rPr lang="ja-JP" altLang="en-US"/>
              <a:t>□</a:t>
            </a:r>
            <a:r>
              <a:rPr lang="ja-JP" altLang="en-US" sz="1400"/>
              <a:t>　評価結果は助言・提案を盛り込んだ報告書を作成し、被災自治体災害対策本部及び関係課へ提供する。</a:t>
            </a:r>
            <a:r>
              <a:rPr kumimoji="1" lang="ja-JP" altLang="en-US" sz="1400"/>
              <a:t>　</a:t>
            </a:r>
            <a:endParaRPr kumimoji="1" lang="ja-JP" altLang="en-US" sz="1200" i="1"/>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654622490"/>
              </p:ext>
            </p:extLst>
          </p:nvPr>
        </p:nvGraphicFramePr>
        <p:xfrm>
          <a:off x="548680" y="3707904"/>
          <a:ext cx="6156684" cy="3064376"/>
        </p:xfrm>
        <a:graphic>
          <a:graphicData uri="http://schemas.openxmlformats.org/drawingml/2006/table">
            <a:tbl>
              <a:tblPr firstRow="1" bandRow="1">
                <a:tableStyleId>{5C22544A-7EE6-4342-B048-85BDC9FD1C3A}</a:tableStyleId>
              </a:tblPr>
              <a:tblGrid>
                <a:gridCol w="4392488">
                  <a:extLst>
                    <a:ext uri="{9D8B030D-6E8A-4147-A177-3AD203B41FA5}">
                      <a16:colId xmlns:a16="http://schemas.microsoft.com/office/drawing/2014/main" val="20000"/>
                    </a:ext>
                  </a:extLst>
                </a:gridCol>
                <a:gridCol w="1764196">
                  <a:extLst>
                    <a:ext uri="{9D8B030D-6E8A-4147-A177-3AD203B41FA5}">
                      <a16:colId xmlns:a16="http://schemas.microsoft.com/office/drawing/2014/main" val="20001"/>
                    </a:ext>
                  </a:extLst>
                </a:gridCol>
              </a:tblGrid>
              <a:tr h="504056">
                <a:tc>
                  <a:txBody>
                    <a:bodyPr/>
                    <a:lstStyle/>
                    <a:p>
                      <a:pPr algn="ctr"/>
                      <a:r>
                        <a:rPr kumimoji="1" lang="ja-JP" altLang="en-US">
                          <a:latin typeface="Yu Gothic UI Semibold" panose="020B0700000000000000" pitchFamily="50" charset="-128"/>
                          <a:ea typeface="Yu Gothic UI Semibold" panose="020B0700000000000000" pitchFamily="50" charset="-128"/>
                        </a:rPr>
                        <a:t>参考資料</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保管場所</a:t>
                      </a:r>
                    </a:p>
                  </a:txBody>
                  <a:tcPr anchor="ctr"/>
                </a:tc>
                <a:extLst>
                  <a:ext uri="{0D108BD9-81ED-4DB2-BD59-A6C34878D82A}">
                    <a16:rowId xmlns:a16="http://schemas.microsoft.com/office/drawing/2014/main" val="10000"/>
                  </a:ext>
                </a:extLst>
              </a:tr>
              <a:tr h="2402208">
                <a:tc>
                  <a:txBody>
                    <a:bodyPr/>
                    <a:lstStyle/>
                    <a:p>
                      <a:r>
                        <a:rPr kumimoji="1" lang="ja-JP" altLang="en-US"/>
                        <a:t>・「避難所における食事提供計画・評価のために当面目標とする栄養の参照量について</a:t>
                      </a:r>
                      <a:r>
                        <a:rPr kumimoji="1" lang="ja-JP" altLang="en-US" sz="1000"/>
                        <a:t>（厚生労働省通知</a:t>
                      </a:r>
                      <a:r>
                        <a:rPr kumimoji="1" lang="en-US" altLang="ja-JP" sz="1000"/>
                        <a:t>:</a:t>
                      </a:r>
                      <a:r>
                        <a:rPr kumimoji="1" lang="ja-JP" altLang="en-US" sz="1000"/>
                        <a:t>平成</a:t>
                      </a:r>
                      <a:r>
                        <a:rPr kumimoji="1" lang="en-US" altLang="ja-JP" sz="1000"/>
                        <a:t>23</a:t>
                      </a:r>
                      <a:r>
                        <a:rPr kumimoji="1" lang="ja-JP" altLang="en-US" sz="1000"/>
                        <a:t>年</a:t>
                      </a:r>
                      <a:r>
                        <a:rPr kumimoji="1" lang="en-US" altLang="ja-JP" sz="1000"/>
                        <a:t>4</a:t>
                      </a:r>
                      <a:r>
                        <a:rPr kumimoji="1" lang="ja-JP" altLang="en-US" sz="1000"/>
                        <a:t>月</a:t>
                      </a:r>
                      <a:r>
                        <a:rPr kumimoji="1" lang="en-US" altLang="ja-JP" sz="1000"/>
                        <a:t>21</a:t>
                      </a:r>
                      <a:r>
                        <a:rPr kumimoji="1" lang="ja-JP" altLang="en-US" sz="1000"/>
                        <a:t>日）」</a:t>
                      </a:r>
                    </a:p>
                    <a:p>
                      <a:endParaRPr kumimoji="1" lang="ja-JP" altLang="en-US" sz="1000"/>
                    </a:p>
                    <a:p>
                      <a:r>
                        <a:rPr kumimoji="1" lang="ja-JP" altLang="en-US" sz="1350"/>
                        <a:t>・</a:t>
                      </a:r>
                      <a:r>
                        <a:rPr kumimoji="1" lang="ja-JP" altLang="en-US" sz="1400"/>
                        <a:t>災害時支援契約書における仕様書</a:t>
                      </a:r>
                    </a:p>
                    <a:p>
                      <a:endParaRPr kumimoji="1" lang="ja-JP" altLang="en-US" sz="1400"/>
                    </a:p>
                    <a:p>
                      <a:pPr marL="0" marR="0" lvl="0" indent="0" algn="l" defTabSz="685800" rtl="0" eaLnBrk="1" fontAlgn="auto" latinLnBrk="0" hangingPunct="1">
                        <a:lnSpc>
                          <a:spcPct val="100000"/>
                        </a:lnSpc>
                        <a:spcBef>
                          <a:spcPts val="0"/>
                        </a:spcBef>
                        <a:spcAft>
                          <a:spcPts val="0"/>
                        </a:spcAft>
                        <a:buClrTx/>
                        <a:buSzTx/>
                        <a:buFontTx/>
                        <a:buNone/>
                        <a:defRPr/>
                      </a:pPr>
                      <a:r>
                        <a:rPr kumimoji="1" lang="ja-JP" altLang="en-US" sz="1400"/>
                        <a:t>・「大規模災害時の栄養・食生活支援活動ガイドライン」</a:t>
                      </a:r>
                      <a:r>
                        <a:rPr kumimoji="1" lang="ja-JP" altLang="en-US" sz="1000"/>
                        <a:t>（日本公衆衛生協会</a:t>
                      </a:r>
                      <a:r>
                        <a:rPr kumimoji="1" lang="en-US" altLang="ja-JP" sz="1000"/>
                        <a:t>:</a:t>
                      </a:r>
                      <a:r>
                        <a:rPr kumimoji="1" lang="ja-JP" altLang="en-US" sz="1000"/>
                        <a:t>平成</a:t>
                      </a:r>
                      <a:r>
                        <a:rPr kumimoji="1" lang="en-US" altLang="ja-JP" sz="1000"/>
                        <a:t>31</a:t>
                      </a:r>
                      <a:r>
                        <a:rPr kumimoji="1" lang="ja-JP" altLang="en-US" sz="1000"/>
                        <a:t>年</a:t>
                      </a:r>
                      <a:r>
                        <a:rPr kumimoji="1" lang="en-US" altLang="ja-JP" sz="1000"/>
                        <a:t>3</a:t>
                      </a:r>
                      <a:r>
                        <a:rPr kumimoji="1" lang="ja-JP" altLang="en-US" sz="1000"/>
                        <a:t>月）</a:t>
                      </a:r>
                    </a:p>
                    <a:p>
                      <a:pPr marL="0" marR="0" lvl="0" indent="0" algn="l" defTabSz="685800" rtl="0" eaLnBrk="1" fontAlgn="auto" latinLnBrk="0" hangingPunct="1">
                        <a:lnSpc>
                          <a:spcPct val="100000"/>
                        </a:lnSpc>
                        <a:spcBef>
                          <a:spcPts val="0"/>
                        </a:spcBef>
                        <a:spcAft>
                          <a:spcPts val="0"/>
                        </a:spcAft>
                        <a:buClrTx/>
                        <a:buSzTx/>
                        <a:buFontTx/>
                        <a:buNone/>
                        <a:defRPr/>
                      </a:pPr>
                      <a:endParaRPr kumimoji="1" lang="ja-JP" altLang="en-US" sz="1000"/>
                    </a:p>
                    <a:p>
                      <a:pPr marL="0" marR="0" lvl="0" indent="0" algn="l" defTabSz="685800" rtl="0" eaLnBrk="1" fontAlgn="auto" latinLnBrk="0" hangingPunct="1">
                        <a:lnSpc>
                          <a:spcPct val="100000"/>
                        </a:lnSpc>
                        <a:spcBef>
                          <a:spcPts val="0"/>
                        </a:spcBef>
                        <a:spcAft>
                          <a:spcPts val="0"/>
                        </a:spcAft>
                        <a:buClrTx/>
                        <a:buSzTx/>
                        <a:buFontTx/>
                        <a:buNone/>
                        <a:defRPr/>
                      </a:pPr>
                      <a:r>
                        <a:rPr kumimoji="1" lang="ja-JP" altLang="en-US" sz="1400"/>
                        <a:t>・「大規模災害時の栄養・食生活支援のためのアクションカード（例）」</a:t>
                      </a:r>
                      <a:r>
                        <a:rPr kumimoji="1" lang="ja-JP" altLang="en-US" sz="1000"/>
                        <a:t>（日本公衆衛生協会</a:t>
                      </a:r>
                      <a:r>
                        <a:rPr kumimoji="1" lang="en-US" altLang="ja-JP" sz="1000"/>
                        <a:t>:</a:t>
                      </a:r>
                      <a:r>
                        <a:rPr kumimoji="1" lang="ja-JP" altLang="en-US" sz="1000"/>
                        <a:t>令和</a:t>
                      </a:r>
                      <a:r>
                        <a:rPr kumimoji="1" lang="en-US" altLang="ja-JP" sz="1000"/>
                        <a:t>2</a:t>
                      </a:r>
                      <a:r>
                        <a:rPr kumimoji="1" lang="ja-JP" altLang="en-US" sz="1000"/>
                        <a:t>年</a:t>
                      </a:r>
                      <a:r>
                        <a:rPr kumimoji="1" lang="en-US" altLang="ja-JP" sz="1000"/>
                        <a:t>3</a:t>
                      </a:r>
                      <a:r>
                        <a:rPr kumimoji="1" lang="ja-JP" altLang="en-US" sz="1000"/>
                        <a:t>月）</a:t>
                      </a:r>
                    </a:p>
                    <a:p>
                      <a:pPr marL="0" marR="0" lvl="0" indent="0" algn="l" defTabSz="685800" rtl="0" eaLnBrk="1" fontAlgn="auto" latinLnBrk="0" hangingPunct="1">
                        <a:lnSpc>
                          <a:spcPct val="100000"/>
                        </a:lnSpc>
                        <a:spcBef>
                          <a:spcPts val="0"/>
                        </a:spcBef>
                        <a:spcAft>
                          <a:spcPts val="0"/>
                        </a:spcAft>
                        <a:buClrTx/>
                        <a:buSzTx/>
                        <a:buFontTx/>
                        <a:buNone/>
                        <a:defRPr/>
                      </a:pPr>
                      <a:endParaRPr kumimoji="1" lang="en-US" altLang="ja-JP" sz="1000"/>
                    </a:p>
                    <a:p>
                      <a:pPr marL="0" marR="0" lvl="0" indent="0" algn="l" defTabSz="685800" rtl="0" eaLnBrk="1" fontAlgn="auto" latinLnBrk="0" hangingPunct="1">
                        <a:lnSpc>
                          <a:spcPct val="100000"/>
                        </a:lnSpc>
                        <a:spcBef>
                          <a:spcPts val="0"/>
                        </a:spcBef>
                        <a:spcAft>
                          <a:spcPts val="0"/>
                        </a:spcAft>
                        <a:buClrTx/>
                        <a:buSzTx/>
                        <a:buFontTx/>
                        <a:buNone/>
                        <a:defRPr/>
                      </a:pPr>
                      <a:r>
                        <a:rPr kumimoji="1" lang="ja-JP" altLang="en-US" sz="1400">
                          <a:solidFill>
                            <a:schemeClr val="tx1"/>
                          </a:solidFill>
                        </a:rPr>
                        <a:t>・日本人の食事摂取基準</a:t>
                      </a:r>
                      <a:r>
                        <a:rPr kumimoji="1" lang="en-US" altLang="ja-JP" sz="1400">
                          <a:solidFill>
                            <a:schemeClr val="tx1"/>
                          </a:solidFill>
                        </a:rPr>
                        <a:t>2020</a:t>
                      </a:r>
                      <a:r>
                        <a:rPr kumimoji="1" lang="ja-JP" altLang="en-US" sz="1400">
                          <a:solidFill>
                            <a:schemeClr val="tx1"/>
                          </a:solidFill>
                        </a:rPr>
                        <a:t>（厚生労働省）</a:t>
                      </a:r>
                      <a:endParaRPr kumimoji="1" lang="en-US" altLang="ja-JP" sz="100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defRPr/>
                      </a:pPr>
                      <a:endParaRPr kumimoji="1" lang="en-US" altLang="ja-JP" sz="100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1" lang="ja-JP" altLang="en-US"/>
                        <a:t>厚生労働省ホームページ</a:t>
                      </a:r>
                      <a:r>
                        <a:rPr kumimoji="1" lang="en-US" altLang="ja-JP">
                          <a:hlinkClick r:id="rId2"/>
                        </a:rPr>
                        <a:t>https://www.mhlw.go.jp/stf/houdou/2r9852000001fjb3-att/2r9852000001fxtu.pdf</a:t>
                      </a:r>
                      <a:endParaRPr kumimoji="1" lang="ja-JP" altLang="en-US"/>
                    </a:p>
                    <a:p>
                      <a:pPr marL="0" marR="0" lvl="0" indent="0" algn="l" defTabSz="685800" rtl="0" eaLnBrk="1" fontAlgn="auto" latinLnBrk="0" hangingPunct="1">
                        <a:lnSpc>
                          <a:spcPct val="100000"/>
                        </a:lnSpc>
                        <a:spcBef>
                          <a:spcPts val="0"/>
                        </a:spcBef>
                        <a:spcAft>
                          <a:spcPts val="0"/>
                        </a:spcAft>
                        <a:buClrTx/>
                        <a:buSzTx/>
                        <a:buFontTx/>
                        <a:buNone/>
                        <a:defRPr/>
                      </a:pPr>
                      <a:r>
                        <a:rPr kumimoji="1" lang="ja-JP" altLang="en-US"/>
                        <a:t>日本公衆衛生協会ホームページ</a:t>
                      </a:r>
                      <a:r>
                        <a:rPr kumimoji="1" lang="en-US" altLang="ja-JP"/>
                        <a:t>http://www.jpha.or.jp/sub/pdf/menu04_2_h30_02_13.pdf</a:t>
                      </a:r>
                      <a:endParaRPr kumimoji="1" lang="ja-JP" altLang="en-US"/>
                    </a:p>
                  </a:txBody>
                  <a:tcPr/>
                </a:tc>
                <a:extLst>
                  <a:ext uri="{0D108BD9-81ED-4DB2-BD59-A6C34878D82A}">
                    <a16:rowId xmlns:a16="http://schemas.microsoft.com/office/drawing/2014/main" val="10001"/>
                  </a:ext>
                </a:extLst>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4039464731"/>
              </p:ext>
            </p:extLst>
          </p:nvPr>
        </p:nvGraphicFramePr>
        <p:xfrm>
          <a:off x="548680" y="251520"/>
          <a:ext cx="6156684" cy="2776555"/>
        </p:xfrm>
        <a:graphic>
          <a:graphicData uri="http://schemas.openxmlformats.org/drawingml/2006/table">
            <a:tbl>
              <a:tblPr firstRow="1" bandRow="1">
                <a:tableStyleId>{5C22544A-7EE6-4342-B048-85BDC9FD1C3A}</a:tableStyleId>
              </a:tblPr>
              <a:tblGrid>
                <a:gridCol w="4392488">
                  <a:extLst>
                    <a:ext uri="{9D8B030D-6E8A-4147-A177-3AD203B41FA5}">
                      <a16:colId xmlns:a16="http://schemas.microsoft.com/office/drawing/2014/main" val="20000"/>
                    </a:ext>
                  </a:extLst>
                </a:gridCol>
                <a:gridCol w="1764196">
                  <a:extLst>
                    <a:ext uri="{9D8B030D-6E8A-4147-A177-3AD203B41FA5}">
                      <a16:colId xmlns:a16="http://schemas.microsoft.com/office/drawing/2014/main" val="20001"/>
                    </a:ext>
                  </a:extLst>
                </a:gridCol>
              </a:tblGrid>
              <a:tr h="420641">
                <a:tc>
                  <a:txBody>
                    <a:bodyPr/>
                    <a:lstStyle/>
                    <a:p>
                      <a:pPr algn="ctr"/>
                      <a:r>
                        <a:rPr kumimoji="1" lang="ja-JP" altLang="en-US">
                          <a:latin typeface="Yu Gothic UI Semibold" panose="020B0700000000000000" pitchFamily="50" charset="-128"/>
                          <a:ea typeface="Yu Gothic UI Semibold" panose="020B0700000000000000" pitchFamily="50" charset="-128"/>
                        </a:rPr>
                        <a:t>必要物品</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保管場所</a:t>
                      </a:r>
                    </a:p>
                  </a:txBody>
                  <a:tcPr anchor="ctr"/>
                </a:tc>
                <a:extLst>
                  <a:ext uri="{0D108BD9-81ED-4DB2-BD59-A6C34878D82A}">
                    <a16:rowId xmlns:a16="http://schemas.microsoft.com/office/drawing/2014/main" val="10000"/>
                  </a:ext>
                </a:extLst>
              </a:tr>
              <a:tr h="1018579">
                <a:tc>
                  <a:txBody>
                    <a:bodyPr/>
                    <a:lstStyle/>
                    <a:p>
                      <a:pPr>
                        <a:lnSpc>
                          <a:spcPts val="2000"/>
                        </a:lnSpc>
                      </a:pPr>
                      <a:r>
                        <a:rPr kumimoji="1" lang="ja-JP" altLang="en-US"/>
                        <a:t>・地域防災計画　</a:t>
                      </a:r>
                    </a:p>
                    <a:p>
                      <a:pPr>
                        <a:lnSpc>
                          <a:spcPts val="2000"/>
                        </a:lnSpc>
                      </a:pPr>
                      <a:r>
                        <a:rPr kumimoji="1" lang="ja-JP" altLang="en-US"/>
                        <a:t>・栄養・食生活支援計画</a:t>
                      </a:r>
                    </a:p>
                    <a:p>
                      <a:pPr>
                        <a:lnSpc>
                          <a:spcPts val="2000"/>
                        </a:lnSpc>
                      </a:pPr>
                      <a:r>
                        <a:rPr kumimoji="1" lang="ja-JP" altLang="en-US"/>
                        <a:t>・管内市区町村担当課リスト及び連絡先</a:t>
                      </a:r>
                    </a:p>
                    <a:p>
                      <a:pPr>
                        <a:lnSpc>
                          <a:spcPts val="2000"/>
                        </a:lnSpc>
                      </a:pPr>
                      <a:r>
                        <a:rPr kumimoji="1" lang="ja-JP" altLang="en-US"/>
                        <a:t>・避難所リスト</a:t>
                      </a:r>
                    </a:p>
                    <a:p>
                      <a:pPr>
                        <a:lnSpc>
                          <a:spcPts val="2000"/>
                        </a:lnSpc>
                      </a:pPr>
                      <a:r>
                        <a:rPr kumimoji="1" lang="ja-JP" altLang="en-US"/>
                        <a:t>・避難所食事調査記録</a:t>
                      </a:r>
                    </a:p>
                    <a:p>
                      <a:pPr marL="0" marR="0" lvl="0" indent="0" algn="l" defTabSz="685800" rtl="0" eaLnBrk="1" fontAlgn="auto" latinLnBrk="0" hangingPunct="1">
                        <a:lnSpc>
                          <a:spcPts val="2000"/>
                        </a:lnSpc>
                        <a:spcBef>
                          <a:spcPts val="0"/>
                        </a:spcBef>
                        <a:spcAft>
                          <a:spcPts val="0"/>
                        </a:spcAft>
                        <a:buClrTx/>
                        <a:buSzTx/>
                        <a:buFontTx/>
                        <a:buNone/>
                        <a:defRPr/>
                      </a:pPr>
                      <a:r>
                        <a:rPr kumimoji="1" lang="ja-JP" altLang="en-US"/>
                        <a:t>・在宅避難者食事調査記録</a:t>
                      </a:r>
                    </a:p>
                    <a:p>
                      <a:pPr>
                        <a:lnSpc>
                          <a:spcPts val="2000"/>
                        </a:lnSpc>
                      </a:pPr>
                      <a:r>
                        <a:rPr kumimoji="1" lang="ja-JP" altLang="en-US"/>
                        <a:t>・記録媒体（カメラ等）</a:t>
                      </a:r>
                    </a:p>
                    <a:p>
                      <a:pPr>
                        <a:lnSpc>
                          <a:spcPts val="2000"/>
                        </a:lnSpc>
                      </a:pPr>
                      <a:r>
                        <a:rPr kumimoji="1" lang="ja-JP" altLang="en-US"/>
                        <a:t>（場合によって必要になるもの）</a:t>
                      </a:r>
                    </a:p>
                    <a:p>
                      <a:pPr>
                        <a:lnSpc>
                          <a:spcPts val="2000"/>
                        </a:lnSpc>
                      </a:pPr>
                      <a:r>
                        <a:rPr kumimoji="1" lang="ja-JP" altLang="en-US"/>
                        <a:t>・栄養計算ソフト及び</a:t>
                      </a:r>
                      <a:r>
                        <a:rPr kumimoji="1" lang="en-US" altLang="ja-JP"/>
                        <a:t>PC</a:t>
                      </a:r>
                      <a:r>
                        <a:rPr kumimoji="1" lang="ja-JP" altLang="en-US"/>
                        <a:t>　・食品成分表　・電卓等</a:t>
                      </a:r>
                      <a:endParaRPr kumimoji="1" lang="en-US" altLang="ja-JP"/>
                    </a:p>
                  </a:txBody>
                  <a:tcPr/>
                </a:tc>
                <a:tc>
                  <a:txBody>
                    <a:bodyPr/>
                    <a:lstStyle/>
                    <a:p>
                      <a:r>
                        <a:rPr kumimoji="1" lang="ja-JP" altLang="en-US">
                          <a:solidFill>
                            <a:schemeClr val="tx1"/>
                          </a:solidFill>
                        </a:rPr>
                        <a:t>県栄災害対策本部</a:t>
                      </a:r>
                      <a:endParaRPr kumimoji="1" lang="en-US" altLang="ja-JP">
                        <a:solidFill>
                          <a:schemeClr val="tx1"/>
                        </a:solidFill>
                      </a:endParaRPr>
                    </a:p>
                    <a:p>
                      <a:r>
                        <a:rPr kumimoji="1" lang="ja-JP" altLang="en-US">
                          <a:solidFill>
                            <a:schemeClr val="tx1"/>
                          </a:solidFill>
                        </a:rPr>
                        <a:t>被災地の災害対策本部及び自治体庁舎等</a:t>
                      </a:r>
                    </a:p>
                    <a:p>
                      <a:r>
                        <a:rPr kumimoji="1" lang="ja-JP" altLang="en-US">
                          <a:solidFill>
                            <a:schemeClr val="tx1"/>
                          </a:solidFill>
                        </a:rPr>
                        <a:t>各避難所</a:t>
                      </a:r>
                      <a:r>
                        <a:rPr kumimoji="1" lang="ja-JP" altLang="en-US"/>
                        <a:t>等</a:t>
                      </a: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F01C3B42-18DA-4F04-9AE4-1634DC38527D}"/>
              </a:ext>
            </a:extLst>
          </p:cNvPr>
          <p:cNvGraphicFramePr>
            <a:graphicFrameLocks noGrp="1"/>
          </p:cNvGraphicFramePr>
          <p:nvPr>
            <p:extLst>
              <p:ext uri="{D42A27DB-BD31-4B8C-83A1-F6EECF244321}">
                <p14:modId xmlns:p14="http://schemas.microsoft.com/office/powerpoint/2010/main" val="1721975182"/>
              </p:ext>
            </p:extLst>
          </p:nvPr>
        </p:nvGraphicFramePr>
        <p:xfrm>
          <a:off x="548680" y="1020674"/>
          <a:ext cx="6135754" cy="894739"/>
        </p:xfrm>
        <a:graphic>
          <a:graphicData uri="http://schemas.openxmlformats.org/drawingml/2006/table">
            <a:tbl>
              <a:tblPr firstRow="1" bandRow="1">
                <a:tableStyleId>{5C22544A-7EE6-4342-B048-85BDC9FD1C3A}</a:tableStyleId>
              </a:tblPr>
              <a:tblGrid>
                <a:gridCol w="1078814">
                  <a:extLst>
                    <a:ext uri="{9D8B030D-6E8A-4147-A177-3AD203B41FA5}">
                      <a16:colId xmlns:a16="http://schemas.microsoft.com/office/drawing/2014/main" val="1790532664"/>
                    </a:ext>
                  </a:extLst>
                </a:gridCol>
                <a:gridCol w="3288714">
                  <a:extLst>
                    <a:ext uri="{9D8B030D-6E8A-4147-A177-3AD203B41FA5}">
                      <a16:colId xmlns:a16="http://schemas.microsoft.com/office/drawing/2014/main" val="2483362435"/>
                    </a:ext>
                  </a:extLst>
                </a:gridCol>
                <a:gridCol w="1768226">
                  <a:extLst>
                    <a:ext uri="{9D8B030D-6E8A-4147-A177-3AD203B41FA5}">
                      <a16:colId xmlns:a16="http://schemas.microsoft.com/office/drawing/2014/main" val="1697234052"/>
                    </a:ext>
                  </a:extLst>
                </a:gridCol>
              </a:tblGrid>
              <a:tr h="246774">
                <a:tc>
                  <a:txBody>
                    <a:bodyPr/>
                    <a:lstStyle/>
                    <a:p>
                      <a:pPr algn="ctr"/>
                      <a:r>
                        <a:rPr kumimoji="1" lang="ja-JP" altLang="en-US">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597559">
                <a:tc>
                  <a:txBody>
                    <a:bodyPr/>
                    <a:lstStyle/>
                    <a:p>
                      <a:pPr algn="ctr"/>
                      <a:endParaRPr kumimoji="1" lang="en-US" altLang="ja-JP"/>
                    </a:p>
                    <a:p>
                      <a:pPr algn="ctr"/>
                      <a:r>
                        <a:rPr kumimoji="1" lang="ja-JP" altLang="en-US"/>
                        <a:t>避難所</a:t>
                      </a:r>
                    </a:p>
                  </a:txBody>
                  <a:tcPr/>
                </a:tc>
                <a:tc>
                  <a:txBody>
                    <a:bodyPr/>
                    <a:lstStyle/>
                    <a:p>
                      <a:pPr algn="ctr"/>
                      <a:endParaRPr kumimoji="1" lang="en-US" altLang="ja-JP"/>
                    </a:p>
                    <a:p>
                      <a:pPr algn="ctr"/>
                      <a:r>
                        <a:rPr kumimoji="1" lang="ja-JP" altLang="en-US"/>
                        <a:t>避難所で提供される食事の栄養管理を行う</a:t>
                      </a:r>
                    </a:p>
                  </a:txBody>
                  <a:tcPr/>
                </a:tc>
                <a:tc>
                  <a:txBody>
                    <a:bodyPr/>
                    <a:lstStyle/>
                    <a:p>
                      <a:pPr algn="ctr"/>
                      <a:r>
                        <a:rPr kumimoji="1" lang="ja-JP" altLang="en-US">
                          <a:solidFill>
                            <a:schemeClr val="tx1"/>
                          </a:solidFill>
                        </a:rPr>
                        <a:t>避難所運営責任者等</a:t>
                      </a:r>
                    </a:p>
                  </a:txBody>
                  <a:tcPr anchor="ctr"/>
                </a:tc>
                <a:extLst>
                  <a:ext uri="{0D108BD9-81ED-4DB2-BD59-A6C34878D82A}">
                    <a16:rowId xmlns:a16="http://schemas.microsoft.com/office/drawing/2014/main" val="299991385"/>
                  </a:ext>
                </a:extLst>
              </a:tr>
            </a:tbl>
          </a:graphicData>
        </a:graphic>
      </p:graphicFrame>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fontScale="85000" lnSpcReduction="1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〇〇栄養士会　　　　　　　　　　　　　　　　　　　　　　　　　　　　　（ﾌｪｰｽﾞ目安〇〇）</a:t>
            </a:r>
            <a:endParaRPr lang="en-US" altLang="ja-JP" sz="1800" b="1">
              <a:solidFill>
                <a:schemeClr val="bg1"/>
              </a:solidFill>
              <a:latin typeface="+mn-ea"/>
              <a:ea typeface="+mn-ea"/>
            </a:endParaRPr>
          </a:p>
          <a:p>
            <a:r>
              <a:rPr lang="en-US" altLang="ja-JP" sz="3200" b="1">
                <a:solidFill>
                  <a:schemeClr val="bg1"/>
                </a:solidFill>
                <a:latin typeface="+mn-ea"/>
                <a:ea typeface="+mn-ea"/>
              </a:rPr>
              <a:t>17  </a:t>
            </a:r>
            <a:r>
              <a:rPr lang="ja-JP" altLang="en-US" sz="3200" b="1">
                <a:solidFill>
                  <a:schemeClr val="bg1"/>
                </a:solidFill>
                <a:latin typeface="+mn-ea"/>
                <a:ea typeface="+mn-ea"/>
              </a:rPr>
              <a:t>提供食の支援（栄養管理）</a:t>
            </a:r>
          </a:p>
        </p:txBody>
      </p:sp>
      <p:graphicFrame>
        <p:nvGraphicFramePr>
          <p:cNvPr id="7" name="表 6">
            <a:extLst>
              <a:ext uri="{FF2B5EF4-FFF2-40B4-BE49-F238E27FC236}">
                <a16:creationId xmlns:a16="http://schemas.microsoft.com/office/drawing/2014/main" id="{28CBE26D-F527-429F-85C6-BDF16158F258}"/>
              </a:ext>
            </a:extLst>
          </p:cNvPr>
          <p:cNvGraphicFramePr>
            <a:graphicFrameLocks noGrp="1"/>
          </p:cNvGraphicFramePr>
          <p:nvPr>
            <p:extLst>
              <p:ext uri="{D42A27DB-BD31-4B8C-83A1-F6EECF244321}">
                <p14:modId xmlns:p14="http://schemas.microsoft.com/office/powerpoint/2010/main" val="859405247"/>
              </p:ext>
            </p:extLst>
          </p:nvPr>
        </p:nvGraphicFramePr>
        <p:xfrm>
          <a:off x="548680" y="7397277"/>
          <a:ext cx="6135753" cy="1485900"/>
        </p:xfrm>
        <a:graphic>
          <a:graphicData uri="http://schemas.openxmlformats.org/drawingml/2006/table">
            <a:tbl>
              <a:tblPr firstRow="1" bandRow="1">
                <a:tableStyleId>{5C22544A-7EE6-4342-B048-85BDC9FD1C3A}</a:tableStyleId>
              </a:tblPr>
              <a:tblGrid>
                <a:gridCol w="4153368">
                  <a:extLst>
                    <a:ext uri="{9D8B030D-6E8A-4147-A177-3AD203B41FA5}">
                      <a16:colId xmlns:a16="http://schemas.microsoft.com/office/drawing/2014/main" val="1790532664"/>
                    </a:ext>
                  </a:extLst>
                </a:gridCol>
                <a:gridCol w="1982385">
                  <a:extLst>
                    <a:ext uri="{9D8B030D-6E8A-4147-A177-3AD203B41FA5}">
                      <a16:colId xmlns:a16="http://schemas.microsoft.com/office/drawing/2014/main" val="2483362435"/>
                    </a:ext>
                  </a:extLst>
                </a:gridCol>
              </a:tblGrid>
              <a:tr h="0">
                <a:tc>
                  <a:txBody>
                    <a:bodyPr/>
                    <a:lstStyle/>
                    <a:p>
                      <a:pPr algn="ctr"/>
                      <a:r>
                        <a:rPr kumimoji="1" lang="ja-JP" altLang="en-US">
                          <a:solidFill>
                            <a:schemeClr val="tx1"/>
                          </a:solidFill>
                          <a:latin typeface="Yu Gothic UI Semibold" panose="020B0700000000000000" pitchFamily="50" charset="-128"/>
                          <a:ea typeface="Yu Gothic UI Semibold" panose="020B0700000000000000" pitchFamily="50" charset="-128"/>
                        </a:rPr>
                        <a:t>必要物品　・　参考資料</a:t>
                      </a:r>
                    </a:p>
                  </a:txBody>
                  <a:tcPr anchor="ctr"/>
                </a:tc>
                <a:tc>
                  <a:txBody>
                    <a:bodyPr/>
                    <a:lstStyle/>
                    <a:p>
                      <a:pPr algn="ctr"/>
                      <a:r>
                        <a:rPr kumimoji="1" lang="ja-JP" altLang="en-US">
                          <a:solidFill>
                            <a:schemeClr val="tx1"/>
                          </a:solidFill>
                          <a:latin typeface="Yu Gothic UI Semibold" panose="020B0700000000000000" pitchFamily="50" charset="-128"/>
                          <a:ea typeface="Yu Gothic UI Semibold" panose="020B0700000000000000" pitchFamily="50" charset="-128"/>
                        </a:rPr>
                        <a:t>保管場所</a:t>
                      </a:r>
                    </a:p>
                  </a:txBody>
                  <a:tcPr anchor="ctr"/>
                </a:tc>
                <a:extLst>
                  <a:ext uri="{0D108BD9-81ED-4DB2-BD59-A6C34878D82A}">
                    <a16:rowId xmlns:a16="http://schemas.microsoft.com/office/drawing/2014/main" val="3174420419"/>
                  </a:ext>
                </a:extLst>
              </a:tr>
              <a:tr h="64316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rPr>
                        <a:t>①被災地状況把握シート</a:t>
                      </a:r>
                      <a:endParaRPr kumimoji="1" lang="en-US" altLang="ja-JP" sz="120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rPr>
                        <a:t>②</a:t>
                      </a:r>
                      <a:r>
                        <a:rPr lang="ja-JP" altLang="en-US" sz="1200">
                          <a:solidFill>
                            <a:schemeClr val="tx1"/>
                          </a:solidFill>
                        </a:rPr>
                        <a:t>避難所栄養指導計画・報告</a:t>
                      </a:r>
                      <a:endParaRPr kumimoji="1" lang="en-US" altLang="ja-JP" sz="120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rPr>
                        <a:t>③被災者健康相談票</a:t>
                      </a:r>
                      <a:endParaRPr lang="en-US" altLang="ja-JP" sz="120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a:solidFill>
                            <a:schemeClr val="tx1"/>
                          </a:solidFill>
                        </a:rPr>
                        <a:t>④避難所食事状況調査票</a:t>
                      </a:r>
                      <a:endParaRPr lang="en-US" altLang="ja-JP" sz="120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a:solidFill>
                            <a:schemeClr val="tx1"/>
                          </a:solidFill>
                        </a:rPr>
                        <a:t>⑤特別食アセスメントシート</a:t>
                      </a: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a:solidFill>
                            <a:schemeClr val="tx1"/>
                          </a:solidFill>
                        </a:rPr>
                        <a:t>⑥避難所におけるラピッドアセスメントシート</a:t>
                      </a:r>
                      <a:endParaRPr lang="en-US" altLang="ja-JP" sz="1200">
                        <a:solidFill>
                          <a:schemeClr val="tx1"/>
                        </a:solidFill>
                      </a:endParaRPr>
                    </a:p>
                  </a:txBody>
                  <a:tcPr/>
                </a:tc>
                <a:tc>
                  <a:txBody>
                    <a:bodyPr/>
                    <a:lstStyle/>
                    <a:p>
                      <a:r>
                        <a:rPr kumimoji="1" lang="ja-JP" altLang="en-US" sz="1200">
                          <a:solidFill>
                            <a:schemeClr val="tx1"/>
                          </a:solidFill>
                        </a:rPr>
                        <a:t>①②③④⑤</a:t>
                      </a:r>
                      <a:endParaRPr kumimoji="1" lang="en-US" altLang="ja-JP" sz="1200">
                        <a:solidFill>
                          <a:schemeClr val="tx1"/>
                        </a:solidFill>
                      </a:endParaRPr>
                    </a:p>
                    <a:p>
                      <a:r>
                        <a:rPr kumimoji="1" lang="ja-JP" altLang="en-US" sz="1200">
                          <a:solidFill>
                            <a:schemeClr val="tx1"/>
                          </a:solidFill>
                        </a:rPr>
                        <a:t>日本栄養士会</a:t>
                      </a:r>
                      <a:r>
                        <a:rPr kumimoji="1" lang="en-US" altLang="ja-JP" sz="1200">
                          <a:solidFill>
                            <a:schemeClr val="tx1"/>
                          </a:solidFill>
                        </a:rPr>
                        <a:t>HP</a:t>
                      </a:r>
                      <a:r>
                        <a:rPr kumimoji="1" lang="ja-JP" altLang="en-US" sz="1200">
                          <a:solidFill>
                            <a:schemeClr val="tx1"/>
                          </a:solidFill>
                        </a:rPr>
                        <a:t>（災害支援）</a:t>
                      </a:r>
                    </a:p>
                    <a:p>
                      <a:r>
                        <a:rPr kumimoji="1" lang="ja-JP" altLang="en-US" sz="1200">
                          <a:solidFill>
                            <a:schemeClr val="tx1"/>
                          </a:solidFill>
                        </a:rPr>
                        <a:t>⑥厚生労働省（事務連絡令和</a:t>
                      </a:r>
                      <a:r>
                        <a:rPr kumimoji="1" lang="en-US" altLang="ja-JP" sz="1200">
                          <a:solidFill>
                            <a:schemeClr val="tx1"/>
                          </a:solidFill>
                        </a:rPr>
                        <a:t>2</a:t>
                      </a:r>
                      <a:r>
                        <a:rPr kumimoji="1" lang="ja-JP" altLang="en-US" sz="1200">
                          <a:solidFill>
                            <a:schemeClr val="tx1"/>
                          </a:solidFill>
                        </a:rPr>
                        <a:t>年</a:t>
                      </a:r>
                      <a:r>
                        <a:rPr kumimoji="1" lang="en-US" altLang="ja-JP" sz="1200">
                          <a:solidFill>
                            <a:schemeClr val="tx1"/>
                          </a:solidFill>
                        </a:rPr>
                        <a:t>5</a:t>
                      </a:r>
                      <a:r>
                        <a:rPr kumimoji="1" lang="ja-JP" altLang="en-US" sz="1200">
                          <a:solidFill>
                            <a:schemeClr val="tx1"/>
                          </a:solidFill>
                        </a:rPr>
                        <a:t>月</a:t>
                      </a:r>
                      <a:r>
                        <a:rPr kumimoji="1" lang="en-US" altLang="ja-JP" sz="1200">
                          <a:solidFill>
                            <a:schemeClr val="tx1"/>
                          </a:solidFill>
                        </a:rPr>
                        <a:t>7</a:t>
                      </a:r>
                      <a:r>
                        <a:rPr kumimoji="1" lang="ja-JP" altLang="en-US" sz="1200">
                          <a:solidFill>
                            <a:schemeClr val="tx1"/>
                          </a:solidFill>
                        </a:rPr>
                        <a:t>日別添２）</a:t>
                      </a:r>
                      <a:endParaRPr kumimoji="1" lang="en-US" altLang="ja-JP" sz="1200">
                        <a:solidFill>
                          <a:schemeClr val="tx1"/>
                        </a:solidFill>
                      </a:endParaRPr>
                    </a:p>
                    <a:p>
                      <a:endParaRPr kumimoji="1" lang="ja-JP" altLang="en-US" sz="1200">
                        <a:solidFill>
                          <a:schemeClr val="tx1"/>
                        </a:solidFill>
                      </a:endParaRPr>
                    </a:p>
                  </a:txBody>
                  <a:tcPr/>
                </a:tc>
                <a:extLst>
                  <a:ext uri="{0D108BD9-81ED-4DB2-BD59-A6C34878D82A}">
                    <a16:rowId xmlns:a16="http://schemas.microsoft.com/office/drawing/2014/main" val="299991385"/>
                  </a:ext>
                </a:extLst>
              </a:tr>
            </a:tbl>
          </a:graphicData>
        </a:graphic>
      </p:graphicFrame>
      <p:sp>
        <p:nvSpPr>
          <p:cNvPr id="5" name="テキスト ボックス 4">
            <a:extLst>
              <a:ext uri="{FF2B5EF4-FFF2-40B4-BE49-F238E27FC236}">
                <a16:creationId xmlns:a16="http://schemas.microsoft.com/office/drawing/2014/main" id="{BA9922B6-9F69-46BA-8C9B-C3238C0D608D}"/>
              </a:ext>
            </a:extLst>
          </p:cNvPr>
          <p:cNvSpPr txBox="1"/>
          <p:nvPr/>
        </p:nvSpPr>
        <p:spPr>
          <a:xfrm>
            <a:off x="548680" y="2135781"/>
            <a:ext cx="6135753" cy="2492990"/>
          </a:xfrm>
          <a:prstGeom prst="rect">
            <a:avLst/>
          </a:prstGeom>
          <a:noFill/>
        </p:spPr>
        <p:txBody>
          <a:bodyPr wrap="square" rtlCol="0">
            <a:spAutoFit/>
          </a:bodyPr>
          <a:lstStyle/>
          <a:p>
            <a:r>
              <a:rPr lang="ja-JP" altLang="en-US" sz="1400"/>
              <a:t>　</a:t>
            </a:r>
            <a:r>
              <a:rPr kumimoji="1" lang="ja-JP" altLang="en-US" sz="1400"/>
              <a:t>行政栄養士等の指揮のもと</a:t>
            </a:r>
            <a:r>
              <a:rPr kumimoji="1" lang="en-US" altLang="ja-JP" sz="1400" baseline="30000"/>
              <a:t>1)</a:t>
            </a:r>
            <a:r>
              <a:rPr kumimoji="1" lang="ja-JP" altLang="en-US" sz="1400"/>
              <a:t>、避難所で提供される</a:t>
            </a:r>
            <a:r>
              <a:rPr lang="ja-JP" altLang="en-US" sz="1400"/>
              <a:t>食事（備蓄食料、支援物資、炊き出し、弁当等）について栄養管理の観点から支援をしてください。</a:t>
            </a:r>
            <a:endParaRPr lang="en-US" altLang="ja-JP" sz="1400"/>
          </a:p>
          <a:p>
            <a:endParaRPr lang="en-US" altLang="ja-JP" sz="1400"/>
          </a:p>
          <a:p>
            <a:r>
              <a:rPr kumimoji="1" lang="ja-JP" altLang="en-US" sz="1400"/>
              <a:t>　</a:t>
            </a:r>
            <a:r>
              <a:rPr kumimoji="1" lang="ja-JP" altLang="en-US"/>
              <a:t>□</a:t>
            </a:r>
            <a:r>
              <a:rPr kumimoji="1" lang="ja-JP" altLang="en-US" sz="1400"/>
              <a:t>　</a:t>
            </a:r>
            <a:r>
              <a:rPr lang="ja-JP" altLang="en-US" sz="1400"/>
              <a:t>避難所運営責任者</a:t>
            </a:r>
            <a:r>
              <a:rPr kumimoji="1" lang="ja-JP" altLang="en-US" sz="1400"/>
              <a:t>等</a:t>
            </a:r>
            <a:r>
              <a:rPr lang="ja-JP" altLang="en-US" sz="1400"/>
              <a:t>から情報を得て</a:t>
            </a:r>
            <a:r>
              <a:rPr kumimoji="1" lang="ja-JP" altLang="en-US" sz="1400"/>
              <a:t>、栄養アセスメントを行う。</a:t>
            </a:r>
            <a:endParaRPr lang="en-US" altLang="ja-JP" sz="1400"/>
          </a:p>
          <a:p>
            <a:r>
              <a:rPr kumimoji="1" lang="ja-JP" altLang="en-US" sz="1400"/>
              <a:t>　</a:t>
            </a:r>
            <a:endParaRPr kumimoji="1" lang="en-US" altLang="ja-JP" sz="1400"/>
          </a:p>
          <a:p>
            <a:r>
              <a:rPr lang="ja-JP" altLang="en-US" sz="1400"/>
              <a:t>　</a:t>
            </a:r>
            <a:r>
              <a:rPr kumimoji="1" lang="ja-JP" altLang="en-US"/>
              <a:t>□</a:t>
            </a:r>
            <a:r>
              <a:rPr kumimoji="1" lang="ja-JP" altLang="en-US" sz="1400"/>
              <a:t>　個別支援が必要な方へ支援物資を提供し、モニタリング、評価を行う。</a:t>
            </a:r>
            <a:endParaRPr lang="en-US" altLang="ja-JP" sz="1400"/>
          </a:p>
          <a:p>
            <a:endParaRPr kumimoji="1" lang="en-US" altLang="ja-JP" sz="1400"/>
          </a:p>
          <a:p>
            <a:pPr marL="450850" indent="-450850"/>
            <a:r>
              <a:rPr lang="ja-JP" altLang="en-US" sz="1400"/>
              <a:t>　</a:t>
            </a:r>
            <a:r>
              <a:rPr kumimoji="1" lang="ja-JP" altLang="en-US"/>
              <a:t>□  </a:t>
            </a:r>
            <a:r>
              <a:rPr lang="ja-JP" altLang="en-US" sz="1400"/>
              <a:t>必要に応じて提供食の責任者へ栄養学的な助言や食品衛生に関する助言や啓発を行う</a:t>
            </a:r>
            <a:r>
              <a:rPr lang="en-US" altLang="ja-JP" sz="1400" baseline="30000"/>
              <a:t>2)</a:t>
            </a:r>
            <a:r>
              <a:rPr lang="ja-JP" altLang="en-US" sz="1400"/>
              <a:t>。</a:t>
            </a:r>
            <a:endParaRPr lang="en-US" altLang="ja-JP" sz="1400"/>
          </a:p>
          <a:p>
            <a:pPr marL="450850" indent="-450850"/>
            <a:r>
              <a:rPr lang="ja-JP" altLang="en-US" sz="1400"/>
              <a:t>　</a:t>
            </a:r>
            <a:r>
              <a:rPr lang="ja-JP" altLang="en-US"/>
              <a:t>□　</a:t>
            </a:r>
            <a:r>
              <a:rPr lang="ja-JP" altLang="en-US" sz="1400"/>
              <a:t>炊き出し献立集（平時に作成）を活用し、献立を作成し提供する。</a:t>
            </a:r>
            <a:endParaRPr lang="en-US" altLang="ja-JP" sz="1400"/>
          </a:p>
        </p:txBody>
      </p:sp>
      <p:grpSp>
        <p:nvGrpSpPr>
          <p:cNvPr id="2" name="グループ化 1">
            <a:extLst>
              <a:ext uri="{FF2B5EF4-FFF2-40B4-BE49-F238E27FC236}">
                <a16:creationId xmlns:a16="http://schemas.microsoft.com/office/drawing/2014/main" id="{3B2936DD-1373-46C2-90CE-450ECB0B0395}"/>
              </a:ext>
            </a:extLst>
          </p:cNvPr>
          <p:cNvGrpSpPr/>
          <p:nvPr/>
        </p:nvGrpSpPr>
        <p:grpSpPr>
          <a:xfrm>
            <a:off x="1592522" y="5442918"/>
            <a:ext cx="3570176" cy="1751371"/>
            <a:chOff x="1197416" y="5155002"/>
            <a:chExt cx="3570176" cy="1751371"/>
          </a:xfrm>
        </p:grpSpPr>
        <p:sp>
          <p:nvSpPr>
            <p:cNvPr id="11" name="楕円 10">
              <a:extLst>
                <a:ext uri="{FF2B5EF4-FFF2-40B4-BE49-F238E27FC236}">
                  <a16:creationId xmlns:a16="http://schemas.microsoft.com/office/drawing/2014/main" id="{5B93C12D-97CC-46A9-8E36-12DB863410C1}"/>
                </a:ext>
              </a:extLst>
            </p:cNvPr>
            <p:cNvSpPr/>
            <p:nvPr/>
          </p:nvSpPr>
          <p:spPr>
            <a:xfrm>
              <a:off x="3069624" y="5277552"/>
              <a:ext cx="1548172" cy="151216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 角を丸くする 5">
              <a:extLst>
                <a:ext uri="{FF2B5EF4-FFF2-40B4-BE49-F238E27FC236}">
                  <a16:creationId xmlns:a16="http://schemas.microsoft.com/office/drawing/2014/main" id="{D4A4042B-9581-4C1A-B5EC-9528B5D99476}"/>
                </a:ext>
              </a:extLst>
            </p:cNvPr>
            <p:cNvSpPr/>
            <p:nvPr/>
          </p:nvSpPr>
          <p:spPr>
            <a:xfrm>
              <a:off x="1197416" y="5520788"/>
              <a:ext cx="1152128" cy="36004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a:t>アセスメント</a:t>
              </a:r>
            </a:p>
          </p:txBody>
        </p:sp>
        <p:sp>
          <p:nvSpPr>
            <p:cNvPr id="9" name="矢印: 右 8">
              <a:extLst>
                <a:ext uri="{FF2B5EF4-FFF2-40B4-BE49-F238E27FC236}">
                  <a16:creationId xmlns:a16="http://schemas.microsoft.com/office/drawing/2014/main" id="{6F04E1C4-3C7A-4BEF-B208-B5438DC83717}"/>
                </a:ext>
              </a:extLst>
            </p:cNvPr>
            <p:cNvSpPr/>
            <p:nvPr/>
          </p:nvSpPr>
          <p:spPr>
            <a:xfrm>
              <a:off x="2429761" y="5644278"/>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extLst>
                <a:ext uri="{FF2B5EF4-FFF2-40B4-BE49-F238E27FC236}">
                  <a16:creationId xmlns:a16="http://schemas.microsoft.com/office/drawing/2014/main" id="{E29ABDD8-B536-4E82-A7B7-8BA3E375977F}"/>
                </a:ext>
              </a:extLst>
            </p:cNvPr>
            <p:cNvSpPr/>
            <p:nvPr/>
          </p:nvSpPr>
          <p:spPr>
            <a:xfrm>
              <a:off x="3005825" y="5366900"/>
              <a:ext cx="504056"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kumimoji="1" lang="en-US" altLang="ja-JP"/>
                <a:t>P</a:t>
              </a:r>
              <a:endParaRPr kumimoji="1" lang="ja-JP" altLang="en-US"/>
            </a:p>
          </p:txBody>
        </p:sp>
        <p:sp>
          <p:nvSpPr>
            <p:cNvPr id="12" name="楕円 11">
              <a:extLst>
                <a:ext uri="{FF2B5EF4-FFF2-40B4-BE49-F238E27FC236}">
                  <a16:creationId xmlns:a16="http://schemas.microsoft.com/office/drawing/2014/main" id="{A384ED9A-40A7-4D35-9AF7-00BBF01B7703}"/>
                </a:ext>
              </a:extLst>
            </p:cNvPr>
            <p:cNvSpPr/>
            <p:nvPr/>
          </p:nvSpPr>
          <p:spPr>
            <a:xfrm>
              <a:off x="4221088" y="5379122"/>
              <a:ext cx="504056" cy="432048"/>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kumimoji="1" lang="en-US" altLang="ja-JP"/>
                <a:t>D</a:t>
              </a:r>
              <a:endParaRPr kumimoji="1" lang="ja-JP" altLang="en-US"/>
            </a:p>
          </p:txBody>
        </p:sp>
        <p:sp>
          <p:nvSpPr>
            <p:cNvPr id="14" name="楕円 13">
              <a:extLst>
                <a:ext uri="{FF2B5EF4-FFF2-40B4-BE49-F238E27FC236}">
                  <a16:creationId xmlns:a16="http://schemas.microsoft.com/office/drawing/2014/main" id="{7CBA2ACE-12FA-44F1-A4E5-C36636458A09}"/>
                </a:ext>
              </a:extLst>
            </p:cNvPr>
            <p:cNvSpPr/>
            <p:nvPr/>
          </p:nvSpPr>
          <p:spPr>
            <a:xfrm>
              <a:off x="4221088" y="6324602"/>
              <a:ext cx="504056" cy="432048"/>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a:t>C</a:t>
              </a:r>
              <a:endParaRPr kumimoji="1" lang="ja-JP" altLang="en-US"/>
            </a:p>
          </p:txBody>
        </p:sp>
        <p:sp>
          <p:nvSpPr>
            <p:cNvPr id="15" name="楕円 14">
              <a:extLst>
                <a:ext uri="{FF2B5EF4-FFF2-40B4-BE49-F238E27FC236}">
                  <a16:creationId xmlns:a16="http://schemas.microsoft.com/office/drawing/2014/main" id="{EF27618E-11B7-4D47-BBB6-9F89FE23189E}"/>
                </a:ext>
              </a:extLst>
            </p:cNvPr>
            <p:cNvSpPr/>
            <p:nvPr/>
          </p:nvSpPr>
          <p:spPr>
            <a:xfrm>
              <a:off x="3005825" y="6324602"/>
              <a:ext cx="504056" cy="432048"/>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kumimoji="1" lang="en-US" altLang="ja-JP"/>
                <a:t>A</a:t>
              </a:r>
              <a:endParaRPr kumimoji="1" lang="ja-JP" altLang="en-US"/>
            </a:p>
          </p:txBody>
        </p:sp>
        <p:sp>
          <p:nvSpPr>
            <p:cNvPr id="16" name="矢印: 右 15">
              <a:extLst>
                <a:ext uri="{FF2B5EF4-FFF2-40B4-BE49-F238E27FC236}">
                  <a16:creationId xmlns:a16="http://schemas.microsoft.com/office/drawing/2014/main" id="{B39AE625-8D60-4C77-8E25-22EFBB3BFD0E}"/>
                </a:ext>
              </a:extLst>
            </p:cNvPr>
            <p:cNvSpPr/>
            <p:nvPr/>
          </p:nvSpPr>
          <p:spPr>
            <a:xfrm>
              <a:off x="3725905" y="5155002"/>
              <a:ext cx="288032" cy="258003"/>
            </a:xfrm>
            <a:prstGeom prst="right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kumimoji="1" lang="ja-JP" altLang="en-US"/>
            </a:p>
          </p:txBody>
        </p:sp>
        <p:sp>
          <p:nvSpPr>
            <p:cNvPr id="17" name="矢印: 右 16">
              <a:extLst>
                <a:ext uri="{FF2B5EF4-FFF2-40B4-BE49-F238E27FC236}">
                  <a16:creationId xmlns:a16="http://schemas.microsoft.com/office/drawing/2014/main" id="{77311191-96A4-45C8-8E80-CFA82728C708}"/>
                </a:ext>
              </a:extLst>
            </p:cNvPr>
            <p:cNvSpPr/>
            <p:nvPr/>
          </p:nvSpPr>
          <p:spPr>
            <a:xfrm rot="5400000">
              <a:off x="4488939" y="5921737"/>
              <a:ext cx="288032" cy="269274"/>
            </a:xfrm>
            <a:prstGeom prst="right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kumimoji="1" lang="ja-JP" altLang="en-US"/>
            </a:p>
          </p:txBody>
        </p:sp>
        <p:sp>
          <p:nvSpPr>
            <p:cNvPr id="18" name="矢印: 右 17">
              <a:extLst>
                <a:ext uri="{FF2B5EF4-FFF2-40B4-BE49-F238E27FC236}">
                  <a16:creationId xmlns:a16="http://schemas.microsoft.com/office/drawing/2014/main" id="{5EFF3A52-6493-4BFF-8A35-7B46A442D7C6}"/>
                </a:ext>
              </a:extLst>
            </p:cNvPr>
            <p:cNvSpPr/>
            <p:nvPr/>
          </p:nvSpPr>
          <p:spPr>
            <a:xfrm rot="10800000">
              <a:off x="3699694" y="6673066"/>
              <a:ext cx="288032" cy="233307"/>
            </a:xfrm>
            <a:prstGeom prst="right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kumimoji="1" lang="ja-JP" altLang="en-US"/>
            </a:p>
          </p:txBody>
        </p:sp>
        <p:sp>
          <p:nvSpPr>
            <p:cNvPr id="19" name="矢印: 右 18">
              <a:extLst>
                <a:ext uri="{FF2B5EF4-FFF2-40B4-BE49-F238E27FC236}">
                  <a16:creationId xmlns:a16="http://schemas.microsoft.com/office/drawing/2014/main" id="{B532C508-3654-4A5F-A292-558172E082B6}"/>
                </a:ext>
              </a:extLst>
            </p:cNvPr>
            <p:cNvSpPr/>
            <p:nvPr/>
          </p:nvSpPr>
          <p:spPr>
            <a:xfrm rot="16200000">
              <a:off x="2934987" y="5937937"/>
              <a:ext cx="288032" cy="269274"/>
            </a:xfrm>
            <a:prstGeom prst="right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kumimoji="1" lang="ja-JP" altLang="en-US"/>
            </a:p>
          </p:txBody>
        </p:sp>
      </p:grpSp>
      <p:sp>
        <p:nvSpPr>
          <p:cNvPr id="4" name="テキスト ボックス 3">
            <a:extLst>
              <a:ext uri="{FF2B5EF4-FFF2-40B4-BE49-F238E27FC236}">
                <a16:creationId xmlns:a16="http://schemas.microsoft.com/office/drawing/2014/main" id="{A99A2E7D-E51E-4BA4-8200-4675D8125C10}"/>
              </a:ext>
            </a:extLst>
          </p:cNvPr>
          <p:cNvSpPr txBox="1"/>
          <p:nvPr/>
        </p:nvSpPr>
        <p:spPr>
          <a:xfrm>
            <a:off x="2845772" y="4787585"/>
            <a:ext cx="3636704" cy="461665"/>
          </a:xfrm>
          <a:prstGeom prst="rect">
            <a:avLst/>
          </a:prstGeom>
          <a:noFill/>
        </p:spPr>
        <p:txBody>
          <a:bodyPr wrap="square" rtlCol="0">
            <a:spAutoFit/>
          </a:bodyPr>
          <a:lstStyle/>
          <a:p>
            <a:pPr marL="177800" indent="-177800"/>
            <a:r>
              <a:rPr kumimoji="1" lang="en-US" altLang="ja-JP" sz="800"/>
              <a:t>1)</a:t>
            </a:r>
            <a:r>
              <a:rPr kumimoji="1" lang="ja-JP" altLang="en-US" sz="800"/>
              <a:t>　</a:t>
            </a:r>
            <a:r>
              <a:rPr lang="zh-TW" altLang="en-US" sz="800"/>
              <a:t>公益社団法人日本栄養士会 </a:t>
            </a:r>
            <a:r>
              <a:rPr lang="en-US" altLang="ja-JP" sz="800"/>
              <a:t>JDA-DAT</a:t>
            </a:r>
            <a:r>
              <a:rPr lang="zh-TW" altLang="en-US" sz="800"/>
              <a:t>運営委員会</a:t>
            </a:r>
            <a:r>
              <a:rPr lang="ja-JP" altLang="en-US" sz="800"/>
              <a:t>、日本栄養士会災害支援チーム活動マニュアル（基礎編）</a:t>
            </a:r>
            <a:r>
              <a:rPr lang="en-US" altLang="ja-JP" sz="800"/>
              <a:t>Ver.22020</a:t>
            </a:r>
            <a:endParaRPr kumimoji="1" lang="en-US" altLang="ja-JP" sz="800"/>
          </a:p>
          <a:p>
            <a:r>
              <a:rPr lang="en-US" altLang="ja-JP" sz="800"/>
              <a:t>2)</a:t>
            </a:r>
            <a:r>
              <a:rPr lang="ja-JP" altLang="en-US" sz="800"/>
              <a:t>　</a:t>
            </a:r>
            <a:r>
              <a:rPr kumimoji="1" lang="ja-JP" altLang="en-US" sz="800"/>
              <a:t>上田、金谷、奥村ら、</a:t>
            </a:r>
            <a:r>
              <a:rPr kumimoji="1" lang="en-US" altLang="ja-JP" sz="800"/>
              <a:t>Japanese Journal of Disaster Medicine, 2020; 25(1): 1-11</a:t>
            </a:r>
            <a:endParaRPr kumimoji="1" lang="ja-JP" altLang="en-US" sz="800"/>
          </a:p>
        </p:txBody>
      </p:sp>
    </p:spTree>
    <p:extLst>
      <p:ext uri="{BB962C8B-B14F-4D97-AF65-F5344CB8AC3E}">
        <p14:creationId xmlns:p14="http://schemas.microsoft.com/office/powerpoint/2010/main" val="31909045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F01C3B42-18DA-4F04-9AE4-1634DC38527D}"/>
              </a:ext>
            </a:extLst>
          </p:cNvPr>
          <p:cNvGraphicFramePr>
            <a:graphicFrameLocks noGrp="1"/>
          </p:cNvGraphicFramePr>
          <p:nvPr>
            <p:extLst>
              <p:ext uri="{D42A27DB-BD31-4B8C-83A1-F6EECF244321}">
                <p14:modId xmlns:p14="http://schemas.microsoft.com/office/powerpoint/2010/main" val="2472910393"/>
              </p:ext>
            </p:extLst>
          </p:nvPr>
        </p:nvGraphicFramePr>
        <p:xfrm>
          <a:off x="548680" y="868843"/>
          <a:ext cx="6120680" cy="1211580"/>
        </p:xfrm>
        <a:graphic>
          <a:graphicData uri="http://schemas.openxmlformats.org/drawingml/2006/table">
            <a:tbl>
              <a:tblPr firstRow="1" bandRow="1">
                <a:tableStyleId>{5C22544A-7EE6-4342-B048-85BDC9FD1C3A}</a:tableStyleId>
              </a:tblPr>
              <a:tblGrid>
                <a:gridCol w="1076163">
                  <a:extLst>
                    <a:ext uri="{9D8B030D-6E8A-4147-A177-3AD203B41FA5}">
                      <a16:colId xmlns:a16="http://schemas.microsoft.com/office/drawing/2014/main" val="1790532664"/>
                    </a:ext>
                  </a:extLst>
                </a:gridCol>
                <a:gridCol w="3497532">
                  <a:extLst>
                    <a:ext uri="{9D8B030D-6E8A-4147-A177-3AD203B41FA5}">
                      <a16:colId xmlns:a16="http://schemas.microsoft.com/office/drawing/2014/main" val="2483362435"/>
                    </a:ext>
                  </a:extLst>
                </a:gridCol>
                <a:gridCol w="1546985">
                  <a:extLst>
                    <a:ext uri="{9D8B030D-6E8A-4147-A177-3AD203B41FA5}">
                      <a16:colId xmlns:a16="http://schemas.microsoft.com/office/drawing/2014/main" val="1697234052"/>
                    </a:ext>
                  </a:extLst>
                </a:gridCol>
              </a:tblGrid>
              <a:tr h="146155">
                <a:tc>
                  <a:txBody>
                    <a:bodyPr/>
                    <a:lstStyle/>
                    <a:p>
                      <a:pPr algn="ctr"/>
                      <a:r>
                        <a:rPr kumimoji="1" lang="ja-JP" altLang="en-US">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719618">
                <a:tc>
                  <a:txBody>
                    <a:bodyPr/>
                    <a:lstStyle/>
                    <a:p>
                      <a:pPr algn="ctr"/>
                      <a:r>
                        <a:rPr kumimoji="1" lang="ja-JP" altLang="en-US"/>
                        <a:t>避難所</a:t>
                      </a:r>
                      <a:endParaRPr kumimoji="1" lang="en-US" altLang="ja-JP"/>
                    </a:p>
                    <a:p>
                      <a:pPr algn="ctr"/>
                      <a:r>
                        <a:rPr kumimoji="1" lang="ja-JP" altLang="en-US"/>
                        <a:t>在宅避難</a:t>
                      </a:r>
                      <a:endParaRPr kumimoji="1" lang="en-US" altLang="ja-JP"/>
                    </a:p>
                    <a:p>
                      <a:pPr algn="ctr"/>
                      <a:r>
                        <a:rPr kumimoji="1" lang="ja-JP" altLang="en-US"/>
                        <a:t>車中避難</a:t>
                      </a:r>
                      <a:endParaRPr kumimoji="1" lang="en-US" altLang="ja-JP"/>
                    </a:p>
                  </a:txBody>
                  <a:tcPr/>
                </a:tc>
                <a:tc>
                  <a:txBody>
                    <a:bodyPr/>
                    <a:lstStyle/>
                    <a:p>
                      <a:pPr algn="ctr"/>
                      <a:endParaRPr kumimoji="1" lang="en-US" altLang="ja-JP"/>
                    </a:p>
                    <a:p>
                      <a:pPr algn="ctr"/>
                      <a:r>
                        <a:rPr kumimoji="1" lang="ja-JP" altLang="en-US"/>
                        <a:t>避難所等で被災者に提供される食事の</a:t>
                      </a:r>
                      <a:endParaRPr kumimoji="1" lang="en-US" altLang="ja-JP"/>
                    </a:p>
                    <a:p>
                      <a:pPr algn="ctr"/>
                      <a:r>
                        <a:rPr kumimoji="1" lang="ja-JP" altLang="en-US"/>
                        <a:t>栄養管理を行う</a:t>
                      </a:r>
                    </a:p>
                  </a:txBody>
                  <a:tcPr/>
                </a:tc>
                <a:tc>
                  <a:txBody>
                    <a:bodyPr/>
                    <a:lstStyle/>
                    <a:p>
                      <a:r>
                        <a:rPr kumimoji="1" lang="ja-JP" altLang="en-US">
                          <a:solidFill>
                            <a:schemeClr val="tx1"/>
                          </a:solidFill>
                        </a:rPr>
                        <a:t>被災地・応援行政栄養士、被災地・応援保健師、避難所運営責任者等</a:t>
                      </a:r>
                    </a:p>
                  </a:txBody>
                  <a:tcPr/>
                </a:tc>
                <a:extLst>
                  <a:ext uri="{0D108BD9-81ED-4DB2-BD59-A6C34878D82A}">
                    <a16:rowId xmlns:a16="http://schemas.microsoft.com/office/drawing/2014/main" val="299991385"/>
                  </a:ext>
                </a:extLst>
              </a:tr>
            </a:tbl>
          </a:graphicData>
        </a:graphic>
      </p:graphicFrame>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fontScale="77500" lnSpcReduction="2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〇〇栄養士会　　　　　　　　　　　　　　　　　　　　　　　　　　　　　　　　（ﾌｪｰｽﾞ目安〇〇）</a:t>
            </a:r>
            <a:endParaRPr lang="en-US" altLang="ja-JP" sz="1800" b="1">
              <a:solidFill>
                <a:schemeClr val="bg1"/>
              </a:solidFill>
              <a:latin typeface="+mn-ea"/>
              <a:ea typeface="+mn-ea"/>
            </a:endParaRPr>
          </a:p>
          <a:p>
            <a:endParaRPr lang="en-US" altLang="ja-JP" sz="1800" b="1">
              <a:solidFill>
                <a:schemeClr val="bg1"/>
              </a:solidFill>
              <a:latin typeface="+mn-ea"/>
              <a:ea typeface="+mn-ea"/>
            </a:endParaRPr>
          </a:p>
          <a:p>
            <a:r>
              <a:rPr lang="en-US" altLang="ja-JP" sz="3500" b="1">
                <a:solidFill>
                  <a:schemeClr val="bg1"/>
                </a:solidFill>
                <a:latin typeface="+mn-ea"/>
                <a:ea typeface="+mn-ea"/>
              </a:rPr>
              <a:t>1</a:t>
            </a:r>
            <a:r>
              <a:rPr lang="ja-JP" altLang="en-US" sz="3500" b="1">
                <a:solidFill>
                  <a:schemeClr val="bg1"/>
                </a:solidFill>
                <a:latin typeface="+mn-ea"/>
                <a:ea typeface="+mn-ea"/>
              </a:rPr>
              <a:t>７</a:t>
            </a:r>
            <a:r>
              <a:rPr lang="en-US" altLang="ja-JP" sz="3500" b="1">
                <a:solidFill>
                  <a:schemeClr val="bg1"/>
                </a:solidFill>
                <a:latin typeface="+mn-ea"/>
                <a:ea typeface="+mn-ea"/>
              </a:rPr>
              <a:t> </a:t>
            </a:r>
            <a:r>
              <a:rPr lang="ja-JP" altLang="en-US" sz="3500" b="1">
                <a:solidFill>
                  <a:schemeClr val="bg1"/>
                </a:solidFill>
                <a:latin typeface="+mn-ea"/>
                <a:ea typeface="+mn-ea"/>
              </a:rPr>
              <a:t>提供食の支援</a:t>
            </a:r>
            <a:r>
              <a:rPr lang="ja-JP" altLang="en-US" sz="2200" b="1">
                <a:solidFill>
                  <a:schemeClr val="bg1"/>
                </a:solidFill>
                <a:latin typeface="+mn-ea"/>
                <a:ea typeface="+mn-ea"/>
              </a:rPr>
              <a:t>（備蓄・支援物資、炊き出し、弁当等）</a:t>
            </a:r>
            <a:endParaRPr lang="ja-JP" altLang="en-US" sz="3200" b="1">
              <a:solidFill>
                <a:schemeClr val="bg1"/>
              </a:solidFill>
              <a:latin typeface="+mn-ea"/>
              <a:ea typeface="+mn-ea"/>
            </a:endParaRPr>
          </a:p>
        </p:txBody>
      </p:sp>
      <p:sp>
        <p:nvSpPr>
          <p:cNvPr id="3" name="正方形/長方形 2">
            <a:extLst>
              <a:ext uri="{FF2B5EF4-FFF2-40B4-BE49-F238E27FC236}">
                <a16:creationId xmlns:a16="http://schemas.microsoft.com/office/drawing/2014/main" id="{07E7244A-A6CC-434F-A36E-B0A27EAB9CC6}"/>
              </a:ext>
            </a:extLst>
          </p:cNvPr>
          <p:cNvSpPr/>
          <p:nvPr/>
        </p:nvSpPr>
        <p:spPr>
          <a:xfrm>
            <a:off x="548680" y="2216846"/>
            <a:ext cx="1800200" cy="49445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atin typeface="Yu Gothic UI Semibold" panose="020B0700000000000000" pitchFamily="50" charset="-128"/>
                <a:ea typeface="Yu Gothic UI Semibold" panose="020B0700000000000000" pitchFamily="50" charset="-128"/>
              </a:rPr>
              <a:t>備蓄・支援物資</a:t>
            </a:r>
          </a:p>
        </p:txBody>
      </p:sp>
      <p:sp>
        <p:nvSpPr>
          <p:cNvPr id="20" name="正方形/長方形 19">
            <a:extLst>
              <a:ext uri="{FF2B5EF4-FFF2-40B4-BE49-F238E27FC236}">
                <a16:creationId xmlns:a16="http://schemas.microsoft.com/office/drawing/2014/main" id="{C6A3C257-1D5A-412E-B73F-DD07829E72F5}"/>
              </a:ext>
            </a:extLst>
          </p:cNvPr>
          <p:cNvSpPr/>
          <p:nvPr/>
        </p:nvSpPr>
        <p:spPr>
          <a:xfrm>
            <a:off x="548680" y="7831872"/>
            <a:ext cx="1080120" cy="49445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atin typeface="Yu Gothic UI Semibold" panose="020B0700000000000000" pitchFamily="50" charset="-128"/>
                <a:ea typeface="Yu Gothic UI Semibold" panose="020B0700000000000000" pitchFamily="50" charset="-128"/>
              </a:rPr>
              <a:t>弁当等</a:t>
            </a:r>
          </a:p>
        </p:txBody>
      </p:sp>
      <p:sp>
        <p:nvSpPr>
          <p:cNvPr id="21" name="正方形/長方形 20">
            <a:extLst>
              <a:ext uri="{FF2B5EF4-FFF2-40B4-BE49-F238E27FC236}">
                <a16:creationId xmlns:a16="http://schemas.microsoft.com/office/drawing/2014/main" id="{AE2B26B1-C039-4BAB-B14F-50AB7D2090E7}"/>
              </a:ext>
            </a:extLst>
          </p:cNvPr>
          <p:cNvSpPr/>
          <p:nvPr/>
        </p:nvSpPr>
        <p:spPr>
          <a:xfrm>
            <a:off x="548680" y="5523790"/>
            <a:ext cx="1296144" cy="49445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atin typeface="Yu Gothic UI Semibold" panose="020B0700000000000000" pitchFamily="50" charset="-128"/>
                <a:ea typeface="Yu Gothic UI Semibold" panose="020B0700000000000000" pitchFamily="50" charset="-128"/>
              </a:rPr>
              <a:t>炊き出し</a:t>
            </a:r>
          </a:p>
        </p:txBody>
      </p:sp>
      <p:sp>
        <p:nvSpPr>
          <p:cNvPr id="4" name="正方形/長方形 3">
            <a:extLst>
              <a:ext uri="{FF2B5EF4-FFF2-40B4-BE49-F238E27FC236}">
                <a16:creationId xmlns:a16="http://schemas.microsoft.com/office/drawing/2014/main" id="{629374ED-E66C-4A0D-902E-4A6C5BB70824}"/>
              </a:ext>
            </a:extLst>
          </p:cNvPr>
          <p:cNvSpPr/>
          <p:nvPr/>
        </p:nvSpPr>
        <p:spPr>
          <a:xfrm>
            <a:off x="548681" y="2783702"/>
            <a:ext cx="5976663" cy="2735134"/>
          </a:xfrm>
          <a:prstGeom prst="rect">
            <a:avLst/>
          </a:prstGeom>
        </p:spPr>
        <p:txBody>
          <a:bodyPr wrap="square">
            <a:normAutofit lnSpcReduction="10000"/>
          </a:bodyPr>
          <a:lstStyle/>
          <a:p>
            <a:pPr marL="361950" indent="-361950"/>
            <a:r>
              <a:rPr lang="ja-JP" altLang="en-US" sz="1600"/>
              <a:t>□　不足しがちな栄養素の補給に有用な食料や栄養補助食品について、特殊栄養食品ステーションから確保・配付する。</a:t>
            </a:r>
            <a:endParaRPr lang="en-US" altLang="ja-JP" sz="1600"/>
          </a:p>
          <a:p>
            <a:endParaRPr lang="en-US" altLang="ja-JP" sz="1600"/>
          </a:p>
          <a:p>
            <a:pPr marL="361950" indent="-361950"/>
            <a:r>
              <a:rPr lang="ja-JP" altLang="en-US" sz="1600"/>
              <a:t>□　被災地行政栄養士より支援物資の受入拠点への支援を求められた場合は、①食品の用途とあわせ、賞味期限・消費期限を確認し、無駄なく配付助言、②栄養補助食品を必要とする被災者への配付助言、③物資の衛生的な保管について助言する。</a:t>
            </a:r>
            <a:endParaRPr lang="en-US" altLang="ja-JP" sz="1600"/>
          </a:p>
          <a:p>
            <a:endParaRPr lang="en-US" altLang="ja-JP" sz="1600"/>
          </a:p>
          <a:p>
            <a:pPr marL="361950" indent="-361950"/>
            <a:r>
              <a:rPr lang="ja-JP" altLang="en-US" sz="1600"/>
              <a:t>□　炊き出しや弁当等の提供へ切り替える際に、適正なエネルギー量や栄養量の確保ができるよう仕様や献立作成基準等について助言する。</a:t>
            </a:r>
            <a:endParaRPr lang="en-US" altLang="ja-JP" sz="1600"/>
          </a:p>
        </p:txBody>
      </p:sp>
      <p:sp>
        <p:nvSpPr>
          <p:cNvPr id="22" name="正方形/長方形 21">
            <a:extLst>
              <a:ext uri="{FF2B5EF4-FFF2-40B4-BE49-F238E27FC236}">
                <a16:creationId xmlns:a16="http://schemas.microsoft.com/office/drawing/2014/main" id="{4AD7E3B2-7AA8-44BE-9E30-7A541A2193FF}"/>
              </a:ext>
            </a:extLst>
          </p:cNvPr>
          <p:cNvSpPr/>
          <p:nvPr/>
        </p:nvSpPr>
        <p:spPr>
          <a:xfrm>
            <a:off x="548680" y="6149719"/>
            <a:ext cx="6120680" cy="1648005"/>
          </a:xfrm>
          <a:prstGeom prst="rect">
            <a:avLst/>
          </a:prstGeom>
        </p:spPr>
        <p:txBody>
          <a:bodyPr wrap="square">
            <a:normAutofit lnSpcReduction="10000"/>
          </a:bodyPr>
          <a:lstStyle/>
          <a:p>
            <a:pPr marL="361950" indent="-361950"/>
            <a:r>
              <a:rPr lang="ja-JP" altLang="en-US"/>
              <a:t>□   実施責任者に献立内容について、栄養的及び衛生的な観点から助言する。必要に応じて炊き出しの献立を作成し、提供する。</a:t>
            </a:r>
            <a:endParaRPr lang="en-US" altLang="ja-JP"/>
          </a:p>
          <a:p>
            <a:pPr marL="361950" indent="-361950"/>
            <a:r>
              <a:rPr lang="ja-JP" altLang="en-US"/>
              <a:t>□　食物アレルギー等の要配慮者に対する対応は、要配慮者の支援担当を連携する。</a:t>
            </a:r>
            <a:endParaRPr lang="en-US" altLang="ja-JP"/>
          </a:p>
          <a:p>
            <a:r>
              <a:rPr lang="ja-JP" altLang="en-US"/>
              <a:t>□　被災地行政栄養士等と連携し、定期的に巡回する。</a:t>
            </a:r>
            <a:endParaRPr lang="en-US" altLang="ja-JP"/>
          </a:p>
        </p:txBody>
      </p:sp>
      <p:sp>
        <p:nvSpPr>
          <p:cNvPr id="23" name="正方形/長方形 22">
            <a:extLst>
              <a:ext uri="{FF2B5EF4-FFF2-40B4-BE49-F238E27FC236}">
                <a16:creationId xmlns:a16="http://schemas.microsoft.com/office/drawing/2014/main" id="{A8D3BEED-0923-4245-BAE0-AAD773DFDC68}"/>
              </a:ext>
            </a:extLst>
          </p:cNvPr>
          <p:cNvSpPr/>
          <p:nvPr/>
        </p:nvSpPr>
        <p:spPr>
          <a:xfrm>
            <a:off x="620688" y="8428606"/>
            <a:ext cx="6048672" cy="646331"/>
          </a:xfrm>
          <a:prstGeom prst="rect">
            <a:avLst/>
          </a:prstGeom>
        </p:spPr>
        <p:txBody>
          <a:bodyPr wrap="square">
            <a:spAutoFit/>
          </a:bodyPr>
          <a:lstStyle/>
          <a:p>
            <a:pPr marL="361950" indent="-361950"/>
            <a:r>
              <a:rPr lang="ja-JP" altLang="en-US"/>
              <a:t>□   被災地行政栄養士を通じて、実施責任者に弁当内容について、栄養的及び衛生的な観点から助言する。</a:t>
            </a:r>
            <a:endParaRPr lang="en-US" altLang="ja-JP"/>
          </a:p>
        </p:txBody>
      </p:sp>
    </p:spTree>
    <p:extLst>
      <p:ext uri="{BB962C8B-B14F-4D97-AF65-F5344CB8AC3E}">
        <p14:creationId xmlns:p14="http://schemas.microsoft.com/office/powerpoint/2010/main" val="12525629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F01C3B42-18DA-4F04-9AE4-1634DC38527D}"/>
              </a:ext>
            </a:extLst>
          </p:cNvPr>
          <p:cNvGraphicFramePr>
            <a:graphicFrameLocks noGrp="1"/>
          </p:cNvGraphicFramePr>
          <p:nvPr>
            <p:extLst>
              <p:ext uri="{D42A27DB-BD31-4B8C-83A1-F6EECF244321}">
                <p14:modId xmlns:p14="http://schemas.microsoft.com/office/powerpoint/2010/main" val="1634693290"/>
              </p:ext>
            </p:extLst>
          </p:nvPr>
        </p:nvGraphicFramePr>
        <p:xfrm>
          <a:off x="581367" y="701092"/>
          <a:ext cx="6087992" cy="1463040"/>
        </p:xfrm>
        <a:graphic>
          <a:graphicData uri="http://schemas.openxmlformats.org/drawingml/2006/table">
            <a:tbl>
              <a:tblPr firstRow="1" bandRow="1">
                <a:tableStyleId>{5C22544A-7EE6-4342-B048-85BDC9FD1C3A}</a:tableStyleId>
              </a:tblPr>
              <a:tblGrid>
                <a:gridCol w="1350507">
                  <a:extLst>
                    <a:ext uri="{9D8B030D-6E8A-4147-A177-3AD203B41FA5}">
                      <a16:colId xmlns:a16="http://schemas.microsoft.com/office/drawing/2014/main" val="1790532664"/>
                    </a:ext>
                  </a:extLst>
                </a:gridCol>
                <a:gridCol w="3746456">
                  <a:extLst>
                    <a:ext uri="{9D8B030D-6E8A-4147-A177-3AD203B41FA5}">
                      <a16:colId xmlns:a16="http://schemas.microsoft.com/office/drawing/2014/main" val="2483362435"/>
                    </a:ext>
                  </a:extLst>
                </a:gridCol>
                <a:gridCol w="991029">
                  <a:extLst>
                    <a:ext uri="{9D8B030D-6E8A-4147-A177-3AD203B41FA5}">
                      <a16:colId xmlns:a16="http://schemas.microsoft.com/office/drawing/2014/main" val="1697234052"/>
                    </a:ext>
                  </a:extLst>
                </a:gridCol>
              </a:tblGrid>
              <a:tr h="409984">
                <a:tc>
                  <a:txBody>
                    <a:bodyPr/>
                    <a:lstStyle/>
                    <a:p>
                      <a:pPr algn="ctr"/>
                      <a:r>
                        <a:rPr kumimoji="1" lang="ja-JP" altLang="en-US" sz="12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2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2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917423">
                <a:tc>
                  <a:txBody>
                    <a:bodyPr/>
                    <a:lstStyle/>
                    <a:p>
                      <a:r>
                        <a:rPr kumimoji="1" lang="ja-JP" altLang="en-US" sz="1200"/>
                        <a:t>被災地活動拠点</a:t>
                      </a:r>
                      <a:endParaRPr kumimoji="1" lang="en-US" altLang="ja-JP" sz="1200"/>
                    </a:p>
                    <a:p>
                      <a:r>
                        <a:rPr kumimoji="1" lang="ja-JP" altLang="en-US" sz="1200"/>
                        <a:t>被災地避難所等</a:t>
                      </a:r>
                    </a:p>
                  </a:txBody>
                  <a:tcPr/>
                </a:tc>
                <a:tc>
                  <a:txBody>
                    <a:bodyPr/>
                    <a:lstStyle/>
                    <a:p>
                      <a:r>
                        <a:rPr kumimoji="1" lang="ja-JP" altLang="en-US" sz="1200"/>
                        <a:t>①各避難所で提供食が食べられない等の要配慮者</a:t>
                      </a:r>
                      <a:endParaRPr kumimoji="1" lang="en-US" altLang="ja-JP" sz="1200"/>
                    </a:p>
                    <a:p>
                      <a:r>
                        <a:rPr kumimoji="1" lang="ja-JP" altLang="en-US" sz="1200"/>
                        <a:t>　の把握を行う。</a:t>
                      </a:r>
                      <a:endParaRPr kumimoji="1" lang="en-US" altLang="ja-JP" sz="1200"/>
                    </a:p>
                    <a:p>
                      <a:r>
                        <a:rPr kumimoji="1" lang="ja-JP" altLang="en-US" sz="1200"/>
                        <a:t>②要配慮者に提供可能な食料を確保し、提供する</a:t>
                      </a:r>
                      <a:endParaRPr kumimoji="1" lang="en-US" altLang="ja-JP" sz="1200"/>
                    </a:p>
                    <a:p>
                      <a:r>
                        <a:rPr kumimoji="1" lang="ja-JP" altLang="en-US" sz="1200"/>
                        <a:t>③各避難所で提供する食事のアレルギー表示を行う</a:t>
                      </a:r>
                      <a:endParaRPr kumimoji="1" lang="en-US" altLang="ja-JP" sz="1200"/>
                    </a:p>
                    <a:p>
                      <a:r>
                        <a:rPr kumimoji="1" lang="ja-JP" altLang="en-US" sz="1200"/>
                        <a:t>④要配慮者への栄養相談を実施する</a:t>
                      </a:r>
                    </a:p>
                  </a:txBody>
                  <a:tcPr/>
                </a:tc>
                <a:tc>
                  <a:txBody>
                    <a:bodyPr/>
                    <a:lstStyle/>
                    <a:p>
                      <a:r>
                        <a:rPr kumimoji="1" lang="ja-JP" altLang="en-US" sz="1200"/>
                        <a:t>被災地行政栄養士</a:t>
                      </a:r>
                      <a:endParaRPr kumimoji="1" lang="en-US" altLang="ja-JP" sz="1200"/>
                    </a:p>
                    <a:p>
                      <a:r>
                        <a:rPr kumimoji="1" lang="ja-JP" altLang="en-US" sz="1200"/>
                        <a:t>応援栄養士</a:t>
                      </a:r>
                      <a:endParaRPr kumimoji="1" lang="en-US" altLang="ja-JP" sz="1200"/>
                    </a:p>
                    <a:p>
                      <a:r>
                        <a:rPr kumimoji="1" lang="ja-JP" altLang="en-US" sz="1200"/>
                        <a:t>保健師等</a:t>
                      </a:r>
                    </a:p>
                  </a:txBody>
                  <a:tcPr/>
                </a:tc>
                <a:extLst>
                  <a:ext uri="{0D108BD9-81ED-4DB2-BD59-A6C34878D82A}">
                    <a16:rowId xmlns:a16="http://schemas.microsoft.com/office/drawing/2014/main" val="299991385"/>
                  </a:ext>
                </a:extLst>
              </a:tr>
            </a:tbl>
          </a:graphicData>
        </a:graphic>
      </p:graphicFrame>
      <p:graphicFrame>
        <p:nvGraphicFramePr>
          <p:cNvPr id="11" name="表 10">
            <a:extLst>
              <a:ext uri="{FF2B5EF4-FFF2-40B4-BE49-F238E27FC236}">
                <a16:creationId xmlns:a16="http://schemas.microsoft.com/office/drawing/2014/main" id="{870FD265-C6BF-46FD-9773-3E63E743BDD5}"/>
              </a:ext>
            </a:extLst>
          </p:cNvPr>
          <p:cNvGraphicFramePr>
            <a:graphicFrameLocks noGrp="1"/>
          </p:cNvGraphicFramePr>
          <p:nvPr/>
        </p:nvGraphicFramePr>
        <p:xfrm>
          <a:off x="581366" y="8416287"/>
          <a:ext cx="6123998" cy="670133"/>
        </p:xfrm>
        <a:graphic>
          <a:graphicData uri="http://schemas.openxmlformats.org/drawingml/2006/table">
            <a:tbl>
              <a:tblPr firstRow="1" bandRow="1">
                <a:tableStyleId>{5C22544A-7EE6-4342-B048-85BDC9FD1C3A}</a:tableStyleId>
              </a:tblPr>
              <a:tblGrid>
                <a:gridCol w="4172394">
                  <a:extLst>
                    <a:ext uri="{9D8B030D-6E8A-4147-A177-3AD203B41FA5}">
                      <a16:colId xmlns:a16="http://schemas.microsoft.com/office/drawing/2014/main" val="1790532664"/>
                    </a:ext>
                  </a:extLst>
                </a:gridCol>
                <a:gridCol w="1951604">
                  <a:extLst>
                    <a:ext uri="{9D8B030D-6E8A-4147-A177-3AD203B41FA5}">
                      <a16:colId xmlns:a16="http://schemas.microsoft.com/office/drawing/2014/main" val="2483362435"/>
                    </a:ext>
                  </a:extLst>
                </a:gridCol>
              </a:tblGrid>
              <a:tr h="193029">
                <a:tc>
                  <a:txBody>
                    <a:bodyPr/>
                    <a:lstStyle/>
                    <a:p>
                      <a:pPr algn="ctr"/>
                      <a:r>
                        <a:rPr kumimoji="1" lang="ja-JP" altLang="en-US">
                          <a:latin typeface="Yu Gothic UI Semibold" panose="020B0700000000000000" pitchFamily="50" charset="-128"/>
                          <a:ea typeface="Yu Gothic UI Semibold" panose="020B0700000000000000" pitchFamily="50" charset="-128"/>
                        </a:rPr>
                        <a:t>必要物品　・　参考資料</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保管場所</a:t>
                      </a:r>
                    </a:p>
                  </a:txBody>
                  <a:tcPr anchor="ctr"/>
                </a:tc>
                <a:extLst>
                  <a:ext uri="{0D108BD9-81ED-4DB2-BD59-A6C34878D82A}">
                    <a16:rowId xmlns:a16="http://schemas.microsoft.com/office/drawing/2014/main" val="3174420419"/>
                  </a:ext>
                </a:extLst>
              </a:tr>
              <a:tr h="372953">
                <a:tc>
                  <a:txBody>
                    <a:bodyPr/>
                    <a:lstStyle/>
                    <a:p>
                      <a:r>
                        <a:rPr kumimoji="1" lang="ja-JP" altLang="en-US"/>
                        <a:t>避難所食事状況調査票　　特別食アセスメントシート</a:t>
                      </a:r>
                      <a:endParaRPr kumimoji="1" lang="en-US" altLang="ja-JP"/>
                    </a:p>
                  </a:txBody>
                  <a:tcPr/>
                </a:tc>
                <a:tc>
                  <a:txBody>
                    <a:bodyPr/>
                    <a:lstStyle/>
                    <a:p>
                      <a:endParaRPr kumimoji="1" lang="ja-JP" altLang="en-US"/>
                    </a:p>
                  </a:txBody>
                  <a:tcPr/>
                </a:tc>
                <a:extLst>
                  <a:ext uri="{0D108BD9-81ED-4DB2-BD59-A6C34878D82A}">
                    <a16:rowId xmlns:a16="http://schemas.microsoft.com/office/drawing/2014/main" val="299991385"/>
                  </a:ext>
                </a:extLst>
              </a:tr>
            </a:tbl>
          </a:graphicData>
        </a:graphic>
      </p:graphicFrame>
      <p:sp>
        <p:nvSpPr>
          <p:cNvPr id="12" name="テキスト ボックス 11">
            <a:extLst>
              <a:ext uri="{FF2B5EF4-FFF2-40B4-BE49-F238E27FC236}">
                <a16:creationId xmlns:a16="http://schemas.microsoft.com/office/drawing/2014/main" id="{5A244746-CA7D-4325-A649-CA0423A1F2E7}"/>
              </a:ext>
            </a:extLst>
          </p:cNvPr>
          <p:cNvSpPr txBox="1"/>
          <p:nvPr/>
        </p:nvSpPr>
        <p:spPr>
          <a:xfrm>
            <a:off x="581366" y="2195736"/>
            <a:ext cx="6123998" cy="6494085"/>
          </a:xfrm>
          <a:prstGeom prst="rect">
            <a:avLst/>
          </a:prstGeom>
          <a:noFill/>
        </p:spPr>
        <p:txBody>
          <a:bodyPr wrap="square" rtlCol="0">
            <a:spAutoFit/>
          </a:bodyPr>
          <a:lstStyle/>
          <a:p>
            <a:pPr marL="133350" indent="-133350" algn="just"/>
            <a:r>
              <a:rPr lang="ja-JP" altLang="en-US" sz="1300" b="1" kern="100">
                <a:effectLst/>
                <a:latin typeface="+mj-ea"/>
                <a:ea typeface="+mj-ea"/>
                <a:cs typeface="Times New Roman" panose="02020603050405020304" pitchFamily="18" charset="0"/>
              </a:rPr>
              <a:t>１　各避難所で提供食が食べられない等の要配慮者の把握を行う。</a:t>
            </a:r>
            <a:endParaRPr lang="en-US" altLang="ja-JP" sz="1300" b="1" kern="100">
              <a:effectLst/>
              <a:latin typeface="+mj-ea"/>
              <a:ea typeface="+mj-ea"/>
              <a:cs typeface="Times New Roman" panose="02020603050405020304" pitchFamily="18" charset="0"/>
            </a:endParaRPr>
          </a:p>
          <a:p>
            <a:pPr marL="133350" indent="-133350" algn="just"/>
            <a:endParaRPr lang="en-US" altLang="ja-JP" sz="1300" kern="100">
              <a:latin typeface="+mj-ea"/>
              <a:ea typeface="+mj-ea"/>
              <a:cs typeface="Times New Roman" panose="02020603050405020304" pitchFamily="18" charset="0"/>
            </a:endParaRPr>
          </a:p>
          <a:p>
            <a:pPr marL="133350" indent="-133350" algn="just"/>
            <a:endParaRPr lang="en-US" altLang="ja-JP" sz="1300" kern="100">
              <a:latin typeface="+mj-ea"/>
              <a:ea typeface="+mj-ea"/>
              <a:cs typeface="Times New Roman" panose="02020603050405020304" pitchFamily="18" charset="0"/>
            </a:endParaRPr>
          </a:p>
          <a:p>
            <a:pPr marL="133350" indent="-133350" algn="just"/>
            <a:endParaRPr lang="en-US" altLang="ja-JP" sz="1300" kern="100">
              <a:latin typeface="+mj-ea"/>
              <a:ea typeface="+mj-ea"/>
              <a:cs typeface="Times New Roman" panose="02020603050405020304" pitchFamily="18" charset="0"/>
            </a:endParaRPr>
          </a:p>
          <a:p>
            <a:pPr marL="133350" indent="-133350" algn="just"/>
            <a:endParaRPr lang="en-US" altLang="ja-JP" sz="1300" kern="100">
              <a:latin typeface="+mj-ea"/>
              <a:ea typeface="+mj-ea"/>
              <a:cs typeface="Times New Roman" panose="02020603050405020304" pitchFamily="18" charset="0"/>
            </a:endParaRPr>
          </a:p>
          <a:p>
            <a:pPr marL="133350" indent="-133350" algn="just"/>
            <a:endParaRPr lang="en-US" altLang="ja-JP" sz="1300" kern="100">
              <a:latin typeface="+mj-ea"/>
              <a:ea typeface="+mj-ea"/>
              <a:cs typeface="Times New Roman" panose="02020603050405020304" pitchFamily="18" charset="0"/>
            </a:endParaRPr>
          </a:p>
          <a:p>
            <a:pPr marL="133350" indent="-133350" algn="just"/>
            <a:endParaRPr lang="en-US" altLang="ja-JP" sz="1300" kern="100">
              <a:latin typeface="+mj-ea"/>
              <a:ea typeface="+mj-ea"/>
              <a:cs typeface="Times New Roman" panose="02020603050405020304" pitchFamily="18" charset="0"/>
            </a:endParaRPr>
          </a:p>
          <a:p>
            <a:pPr marL="133350" indent="-133350" algn="just"/>
            <a:r>
              <a:rPr lang="ja-JP" altLang="en-US" sz="1300" b="1" kern="100">
                <a:latin typeface="+mj-ea"/>
                <a:ea typeface="+mj-ea"/>
                <a:cs typeface="Times New Roman" panose="02020603050405020304" pitchFamily="18" charset="0"/>
              </a:rPr>
              <a:t>２　要配慮者に提供可能な食料を確保し、提供する。</a:t>
            </a:r>
            <a:endParaRPr lang="en-US" altLang="ja-JP" sz="1300" b="1" kern="100">
              <a:latin typeface="+mj-ea"/>
              <a:ea typeface="+mj-ea"/>
              <a:cs typeface="Times New Roman" panose="02020603050405020304" pitchFamily="18" charset="0"/>
            </a:endParaRPr>
          </a:p>
          <a:p>
            <a:pPr marL="133350" indent="-133350" algn="just"/>
            <a:endParaRPr lang="en-US" altLang="ja-JP" sz="1300" kern="100">
              <a:latin typeface="+mj-ea"/>
              <a:ea typeface="+mj-ea"/>
              <a:cs typeface="Times New Roman" panose="02020603050405020304" pitchFamily="18" charset="0"/>
            </a:endParaRPr>
          </a:p>
          <a:p>
            <a:pPr marL="133350" indent="-133350" algn="just"/>
            <a:r>
              <a:rPr lang="ja-JP" altLang="en-US" sz="1300" kern="100">
                <a:latin typeface="+mj-ea"/>
                <a:ea typeface="+mj-ea"/>
                <a:cs typeface="Times New Roman" panose="02020603050405020304" pitchFamily="18" charset="0"/>
              </a:rPr>
              <a:t>　</a:t>
            </a:r>
            <a:r>
              <a:rPr lang="ja-JP" altLang="en-US" sz="1300" kern="100">
                <a:latin typeface="+mj-ea"/>
                <a:cs typeface="Times New Roman" panose="02020603050405020304" pitchFamily="18" charset="0"/>
              </a:rPr>
              <a:t>□要配慮者に配慮した食事が提供できているのか、避難所から情報を把握</a:t>
            </a:r>
            <a:endParaRPr lang="en-US" altLang="ja-JP" sz="1300" kern="100">
              <a:latin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　　する。</a:t>
            </a:r>
            <a:endParaRPr lang="en-US" altLang="ja-JP" sz="1300" kern="100">
              <a:latin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　</a:t>
            </a:r>
            <a:r>
              <a:rPr lang="ja-JP" altLang="ja-JP" sz="1300" kern="100">
                <a:latin typeface="+mj-ea"/>
                <a:cs typeface="Times New Roman" panose="02020603050405020304" pitchFamily="18" charset="0"/>
              </a:rPr>
              <a:t>□</a:t>
            </a:r>
            <a:r>
              <a:rPr lang="ja-JP" altLang="en-US" sz="1300" kern="100">
                <a:latin typeface="+mj-ea"/>
                <a:cs typeface="Times New Roman" panose="02020603050405020304" pitchFamily="18" charset="0"/>
              </a:rPr>
              <a:t>避難所の支援物資や、特殊栄養食品ステーションの支援物資の中から、</a:t>
            </a:r>
            <a:endParaRPr lang="en-US" altLang="ja-JP" sz="1300" kern="100">
              <a:latin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要配慮者に適した食品がないか確認し、不足する場合は、県栄災害対策</a:t>
            </a:r>
            <a:endParaRPr lang="en-US" altLang="ja-JP" sz="1300" kern="100">
              <a:latin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本部へ連絡し、後方支援として物資の調整を依頼する。</a:t>
            </a:r>
            <a:endParaRPr lang="en-US" altLang="ja-JP" sz="1300" kern="100">
              <a:latin typeface="+mj-ea"/>
              <a:cs typeface="Times New Roman" panose="02020603050405020304" pitchFamily="18" charset="0"/>
            </a:endParaRPr>
          </a:p>
          <a:p>
            <a:pPr marL="133350" indent="-133350" algn="just"/>
            <a:endParaRPr lang="en-US" altLang="ja-JP" sz="1300" kern="100">
              <a:latin typeface="+mj-ea"/>
              <a:ea typeface="+mj-ea"/>
              <a:cs typeface="Times New Roman" panose="02020603050405020304" pitchFamily="18" charset="0"/>
            </a:endParaRPr>
          </a:p>
          <a:p>
            <a:pPr marL="133350" indent="-133350" algn="just"/>
            <a:r>
              <a:rPr lang="ja-JP" altLang="en-US" sz="1300" b="1" kern="100">
                <a:latin typeface="+mj-ea"/>
                <a:ea typeface="+mj-ea"/>
                <a:cs typeface="Times New Roman" panose="02020603050405020304" pitchFamily="18" charset="0"/>
              </a:rPr>
              <a:t>３　各避難所で提供する食事へのアレルギー表示を行う。</a:t>
            </a:r>
            <a:endParaRPr lang="en-US" altLang="ja-JP" sz="1300" b="1" kern="100">
              <a:latin typeface="+mj-ea"/>
              <a:ea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　□アレルギー疾患者に対し、提供する食事にアレルギー食品が含まれて</a:t>
            </a:r>
            <a:endParaRPr lang="en-US" altLang="ja-JP" sz="1300" kern="100">
              <a:latin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いるのか、本人または家族が確認、選択できるよう献立や使用されて</a:t>
            </a:r>
            <a:endParaRPr lang="en-US" altLang="ja-JP" sz="1300" kern="100">
              <a:latin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いる原材料の情報提供方法について、被災地行政栄養士や避難所運営</a:t>
            </a:r>
            <a:endParaRPr lang="en-US" altLang="ja-JP" sz="1300" kern="100">
              <a:latin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責任者と協議を行う。</a:t>
            </a:r>
            <a:endParaRPr lang="en-US" altLang="ja-JP" sz="1300" kern="100">
              <a:latin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　□協議の結果、避難所等でのアレルギー表示を依頼された場合は、後方</a:t>
            </a:r>
            <a:endParaRPr lang="en-US" altLang="ja-JP" sz="1300" kern="100">
              <a:latin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支援スタッフと連携して、掲示物や配布資料の作成を行い、情報提供を行う。</a:t>
            </a:r>
            <a:endParaRPr lang="en-US" altLang="ja-JP" sz="1300"/>
          </a:p>
          <a:p>
            <a:pPr marL="133350" indent="-133350" algn="just"/>
            <a:endParaRPr lang="en-US" altLang="ja-JP" sz="1300" kern="100">
              <a:latin typeface="+mj-ea"/>
              <a:ea typeface="+mj-ea"/>
              <a:cs typeface="Times New Roman" panose="02020603050405020304" pitchFamily="18" charset="0"/>
            </a:endParaRPr>
          </a:p>
          <a:p>
            <a:pPr marL="133350" indent="-133350" algn="just"/>
            <a:r>
              <a:rPr lang="ja-JP" altLang="en-US" sz="1300" b="1" kern="100">
                <a:latin typeface="+mj-ea"/>
                <a:ea typeface="+mj-ea"/>
                <a:cs typeface="Times New Roman" panose="02020603050405020304" pitchFamily="18" charset="0"/>
              </a:rPr>
              <a:t>４　要配慮者への栄養相談を実施する。</a:t>
            </a:r>
            <a:endParaRPr lang="en-US" altLang="ja-JP" sz="1300" b="1" kern="100">
              <a:latin typeface="+mj-ea"/>
              <a:ea typeface="+mj-ea"/>
              <a:cs typeface="Times New Roman" panose="02020603050405020304" pitchFamily="18" charset="0"/>
            </a:endParaRPr>
          </a:p>
          <a:p>
            <a:pPr marL="133350" indent="-133350" algn="just"/>
            <a:endParaRPr lang="en-US" altLang="ja-JP" sz="1300" b="1" kern="100">
              <a:latin typeface="+mj-ea"/>
              <a:ea typeface="+mj-ea"/>
              <a:cs typeface="Times New Roman" panose="02020603050405020304" pitchFamily="18" charset="0"/>
            </a:endParaRPr>
          </a:p>
          <a:p>
            <a:pPr marL="133350" indent="-133350" algn="just"/>
            <a:r>
              <a:rPr lang="ja-JP" altLang="en-US" sz="1300" b="1" kern="100">
                <a:latin typeface="+mj-ea"/>
                <a:ea typeface="+mj-ea"/>
                <a:cs typeface="Times New Roman" panose="02020603050405020304" pitchFamily="18" charset="0"/>
              </a:rPr>
              <a:t>５　終了時</a:t>
            </a:r>
            <a:endParaRPr lang="en-US" altLang="ja-JP" sz="1300" b="1" kern="100">
              <a:latin typeface="+mj-ea"/>
              <a:ea typeface="+mj-ea"/>
              <a:cs typeface="Times New Roman" panose="02020603050405020304" pitchFamily="18" charset="0"/>
            </a:endParaRPr>
          </a:p>
          <a:p>
            <a:pPr marL="133350" indent="-133350" algn="just"/>
            <a:r>
              <a:rPr lang="ja-JP" altLang="en-US" sz="1300" kern="100">
                <a:latin typeface="+mn-ea"/>
                <a:cs typeface="Times New Roman" panose="02020603050405020304" pitchFamily="18" charset="0"/>
              </a:rPr>
              <a:t>　□</a:t>
            </a:r>
            <a:r>
              <a:rPr lang="ja-JP" altLang="ja-JP" sz="1300" kern="100">
                <a:latin typeface="+mn-ea"/>
                <a:cs typeface="Times New Roman" panose="02020603050405020304" pitchFamily="18" charset="0"/>
              </a:rPr>
              <a:t>活動を終了したことを避難所等の管理者又は責任者に報告し、御礼を</a:t>
            </a:r>
            <a:endParaRPr lang="en-US" altLang="ja-JP" sz="1300" kern="100">
              <a:latin typeface="+mn-ea"/>
              <a:cs typeface="Times New Roman" panose="02020603050405020304" pitchFamily="18" charset="0"/>
            </a:endParaRPr>
          </a:p>
          <a:p>
            <a:pPr marL="133350" indent="-133350" algn="just"/>
            <a:r>
              <a:rPr lang="ja-JP" altLang="ja-JP" sz="1300" kern="100">
                <a:latin typeface="+mn-ea"/>
                <a:cs typeface="Times New Roman" panose="02020603050405020304" pitchFamily="18" charset="0"/>
              </a:rPr>
              <a:t>述べる。</a:t>
            </a:r>
          </a:p>
          <a:p>
            <a:pPr marL="133350" indent="-133350" algn="just"/>
            <a:r>
              <a:rPr lang="ja-JP" altLang="en-US" sz="1300" kern="100">
                <a:latin typeface="+mn-ea"/>
                <a:cs typeface="Times New Roman" panose="02020603050405020304" pitchFamily="18" charset="0"/>
              </a:rPr>
              <a:t>　</a:t>
            </a:r>
            <a:r>
              <a:rPr lang="ja-JP" altLang="ja-JP" sz="1300" kern="100">
                <a:latin typeface="+mn-ea"/>
                <a:cs typeface="Times New Roman" panose="02020603050405020304" pitchFamily="18" charset="0"/>
              </a:rPr>
              <a:t>□活動報告書を作成して現地統括リーダーに報告し、活動報告書及び活動結果を</a:t>
            </a:r>
            <a:endParaRPr lang="en-US" altLang="ja-JP" sz="1300" kern="100">
              <a:latin typeface="+mn-ea"/>
              <a:cs typeface="Times New Roman" panose="02020603050405020304" pitchFamily="18" charset="0"/>
            </a:endParaRPr>
          </a:p>
          <a:p>
            <a:pPr marL="133350" indent="-133350" algn="just"/>
            <a:r>
              <a:rPr lang="ja-JP" altLang="ja-JP" sz="1300" kern="100">
                <a:latin typeface="+mn-ea"/>
                <a:cs typeface="Times New Roman" panose="02020603050405020304" pitchFamily="18" charset="0"/>
              </a:rPr>
              <a:t>提出する。</a:t>
            </a:r>
          </a:p>
          <a:p>
            <a:r>
              <a:rPr lang="ja-JP" altLang="en-US" sz="1300">
                <a:latin typeface="+mn-ea"/>
                <a:cs typeface="Times New Roman" panose="02020603050405020304" pitchFamily="18" charset="0"/>
              </a:rPr>
              <a:t>　</a:t>
            </a:r>
            <a:r>
              <a:rPr lang="ja-JP" altLang="ja-JP" sz="1300">
                <a:latin typeface="+mn-ea"/>
                <a:cs typeface="Times New Roman" panose="02020603050405020304" pitchFamily="18" charset="0"/>
              </a:rPr>
              <a:t>□現地統括リーダーは、被災地</a:t>
            </a:r>
            <a:r>
              <a:rPr lang="ja-JP" altLang="en-US" sz="1300">
                <a:latin typeface="+mn-ea"/>
                <a:cs typeface="Times New Roman" panose="02020603050405020304" pitchFamily="18" charset="0"/>
              </a:rPr>
              <a:t>行政栄養士</a:t>
            </a:r>
            <a:r>
              <a:rPr lang="ja-JP" altLang="ja-JP" sz="1300">
                <a:latin typeface="+mn-ea"/>
                <a:cs typeface="Times New Roman" panose="02020603050405020304" pitchFamily="18" charset="0"/>
              </a:rPr>
              <a:t>等にとりまとめた結果を報告する。</a:t>
            </a:r>
            <a:endParaRPr lang="en-US" altLang="ja-JP" sz="1300" kern="100">
              <a:latin typeface="+mn-ea"/>
              <a:cs typeface="Times New Roman" panose="02020603050405020304" pitchFamily="18" charset="0"/>
            </a:endParaRPr>
          </a:p>
          <a:p>
            <a:r>
              <a:rPr lang="ja-JP" altLang="en-US" sz="1300" kern="100">
                <a:latin typeface="+mn-ea"/>
                <a:cs typeface="Times New Roman" panose="02020603050405020304" pitchFamily="18" charset="0"/>
              </a:rPr>
              <a:t>　　</a:t>
            </a:r>
            <a:endParaRPr lang="en-US" altLang="ja-JP" sz="1300" kern="100">
              <a:latin typeface="+mj-ea"/>
              <a:ea typeface="+mj-ea"/>
              <a:cs typeface="Times New Roman" panose="02020603050405020304" pitchFamily="18" charset="0"/>
            </a:endParaRPr>
          </a:p>
        </p:txBody>
      </p:sp>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0" y="13560"/>
            <a:ext cx="6858000" cy="642210"/>
          </a:xfrm>
          <a:prstGeom prst="rect">
            <a:avLst/>
          </a:prstGeom>
          <a:solidFill>
            <a:srgbClr val="002060"/>
          </a:solidFill>
        </p:spPr>
        <p:txBody>
          <a:bodyPr>
            <a:normAutofit fontScale="77500" lnSpcReduction="2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2100" b="1">
                <a:solidFill>
                  <a:schemeClr val="bg1"/>
                </a:solidFill>
                <a:latin typeface="+mn-ea"/>
                <a:ea typeface="+mn-ea"/>
              </a:rPr>
              <a:t>　　　○○栄養士会　　　　　　　　　　　　　　　　　　　　　　　　（ﾌｪｰｽﾞ目安０～４）</a:t>
            </a:r>
            <a:endParaRPr lang="en-US" altLang="ja-JP" sz="2100" b="1">
              <a:solidFill>
                <a:schemeClr val="bg1"/>
              </a:solidFill>
              <a:latin typeface="+mn-ea"/>
              <a:ea typeface="+mn-ea"/>
            </a:endParaRPr>
          </a:p>
          <a:p>
            <a:pPr algn="just"/>
            <a:r>
              <a:rPr lang="ja-JP" altLang="en-US" sz="2800" b="1">
                <a:solidFill>
                  <a:schemeClr val="bg1"/>
                </a:solidFill>
                <a:latin typeface="+mn-ea"/>
                <a:ea typeface="+mn-ea"/>
              </a:rPr>
              <a:t>　　　　　　</a:t>
            </a:r>
            <a:r>
              <a:rPr lang="ja-JP" altLang="en-US" sz="3600" b="1">
                <a:solidFill>
                  <a:schemeClr val="bg1"/>
                </a:solidFill>
                <a:latin typeface="+mn-ea"/>
                <a:ea typeface="+mn-ea"/>
              </a:rPr>
              <a:t>１８－１　要配慮者</a:t>
            </a:r>
            <a:r>
              <a:rPr lang="ja-JP" altLang="en-US" sz="3100" b="1">
                <a:solidFill>
                  <a:schemeClr val="bg1"/>
                </a:solidFill>
                <a:latin typeface="+mn-ea"/>
                <a:ea typeface="+mn-ea"/>
              </a:rPr>
              <a:t>（全体）</a:t>
            </a:r>
            <a:endParaRPr lang="ja-JP" altLang="en-US" sz="3200" b="1">
              <a:solidFill>
                <a:schemeClr val="bg1"/>
              </a:solidFill>
              <a:latin typeface="+mn-ea"/>
              <a:ea typeface="+mn-ea"/>
            </a:endParaRPr>
          </a:p>
        </p:txBody>
      </p:sp>
      <p:sp>
        <p:nvSpPr>
          <p:cNvPr id="15" name="正方形/長方形 14">
            <a:extLst>
              <a:ext uri="{FF2B5EF4-FFF2-40B4-BE49-F238E27FC236}">
                <a16:creationId xmlns:a16="http://schemas.microsoft.com/office/drawing/2014/main" id="{A31F7E15-DDC4-4D87-A36C-4C84A8722183}"/>
              </a:ext>
            </a:extLst>
          </p:cNvPr>
          <p:cNvSpPr/>
          <p:nvPr/>
        </p:nvSpPr>
        <p:spPr>
          <a:xfrm>
            <a:off x="608466" y="2670591"/>
            <a:ext cx="5844870" cy="87933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7" name="コンテンツ プレースホルダー 2">
            <a:extLst>
              <a:ext uri="{FF2B5EF4-FFF2-40B4-BE49-F238E27FC236}">
                <a16:creationId xmlns:a16="http://schemas.microsoft.com/office/drawing/2014/main" id="{1F118EDB-FB84-40E1-9820-E6A260D697A4}"/>
              </a:ext>
            </a:extLst>
          </p:cNvPr>
          <p:cNvSpPr txBox="1">
            <a:spLocks/>
          </p:cNvSpPr>
          <p:nvPr/>
        </p:nvSpPr>
        <p:spPr>
          <a:xfrm>
            <a:off x="773249" y="2747279"/>
            <a:ext cx="2304256" cy="811301"/>
          </a:xfrm>
          <a:prstGeom prst="rect">
            <a:avLst/>
          </a:prstGeom>
        </p:spPr>
        <p:txBody>
          <a:bodyPr>
            <a:normAutofit lnSpcReduction="1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None/>
            </a:pPr>
            <a:r>
              <a:rPr lang="ja-JP" altLang="en-US" sz="1100"/>
              <a:t>□ 妊婦・授乳婦</a:t>
            </a:r>
            <a:endParaRPr lang="en-US" altLang="ja-JP" sz="1100"/>
          </a:p>
          <a:p>
            <a:pPr marL="0" indent="0">
              <a:buFont typeface="Arial" panose="020B0604020202020204" pitchFamily="34" charset="0"/>
              <a:buNone/>
            </a:pPr>
            <a:r>
              <a:rPr lang="ja-JP" altLang="en-US" sz="1100"/>
              <a:t>□ 乳幼児</a:t>
            </a:r>
            <a:endParaRPr lang="en-US" altLang="ja-JP" sz="1100">
              <a:latin typeface="+mn-ea"/>
            </a:endParaRPr>
          </a:p>
          <a:p>
            <a:pPr marL="0" indent="0">
              <a:buFont typeface="Arial" panose="020B0604020202020204" pitchFamily="34" charset="0"/>
              <a:buNone/>
            </a:pPr>
            <a:r>
              <a:rPr lang="ja-JP" altLang="en-US" sz="1100"/>
              <a:t>□ 高齢者</a:t>
            </a:r>
            <a:endParaRPr lang="en-US" altLang="ja-JP" sz="1100"/>
          </a:p>
          <a:p>
            <a:pPr marL="0" indent="0">
              <a:buFont typeface="Arial" panose="020B0604020202020204" pitchFamily="34" charset="0"/>
              <a:buNone/>
            </a:pPr>
            <a:r>
              <a:rPr lang="ja-JP" altLang="en-US" sz="1100"/>
              <a:t>□ </a:t>
            </a:r>
            <a:r>
              <a:rPr lang="ja-JP" altLang="en-US" sz="1100" err="1"/>
              <a:t>障がい</a:t>
            </a:r>
            <a:r>
              <a:rPr lang="ja-JP" altLang="en-US" sz="1100"/>
              <a:t>者</a:t>
            </a:r>
            <a:endParaRPr lang="en-US" altLang="ja-JP" sz="1100"/>
          </a:p>
          <a:p>
            <a:pPr marL="0" indent="0">
              <a:buFont typeface="Arial" panose="020B0604020202020204" pitchFamily="34" charset="0"/>
              <a:buNone/>
            </a:pPr>
            <a:endParaRPr lang="en-US" altLang="ja-JP" sz="1400" b="1"/>
          </a:p>
        </p:txBody>
      </p:sp>
      <p:sp>
        <p:nvSpPr>
          <p:cNvPr id="18" name="コンテンツ プレースホルダー 2">
            <a:extLst>
              <a:ext uri="{FF2B5EF4-FFF2-40B4-BE49-F238E27FC236}">
                <a16:creationId xmlns:a16="http://schemas.microsoft.com/office/drawing/2014/main" id="{B33F1A32-FF38-4004-9F77-BDC04422EEC6}"/>
              </a:ext>
            </a:extLst>
          </p:cNvPr>
          <p:cNvSpPr txBox="1">
            <a:spLocks/>
          </p:cNvSpPr>
          <p:nvPr/>
        </p:nvSpPr>
        <p:spPr>
          <a:xfrm>
            <a:off x="3377862" y="2752587"/>
            <a:ext cx="2304256" cy="811301"/>
          </a:xfrm>
          <a:prstGeom prst="rect">
            <a:avLst/>
          </a:prstGeom>
        </p:spPr>
        <p:txBody>
          <a:bodyPr>
            <a:normAutofit lnSpcReduction="1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1100"/>
              <a:t>□慢性疾患者</a:t>
            </a:r>
            <a:endParaRPr lang="en-US" altLang="ja-JP" sz="1100"/>
          </a:p>
          <a:p>
            <a:pPr marL="0" indent="0">
              <a:buFont typeface="Arial" panose="020B0604020202020204" pitchFamily="34" charset="0"/>
              <a:buNone/>
            </a:pPr>
            <a:r>
              <a:rPr lang="ja-JP" altLang="en-US" sz="1100"/>
              <a:t>□食物アレルギー疾患者</a:t>
            </a:r>
            <a:endParaRPr lang="en-US" altLang="ja-JP" sz="1100"/>
          </a:p>
          <a:p>
            <a:pPr marL="0" indent="0">
              <a:buFont typeface="Arial" panose="020B0604020202020204" pitchFamily="34" charset="0"/>
              <a:buNone/>
            </a:pPr>
            <a:r>
              <a:rPr lang="ja-JP" altLang="en-US" sz="1100"/>
              <a:t>□言葉が通じない旅行者等</a:t>
            </a:r>
            <a:endParaRPr lang="en-US" altLang="ja-JP" sz="1100">
              <a:latin typeface="+mn-ea"/>
            </a:endParaRPr>
          </a:p>
          <a:p>
            <a:pPr marL="0" indent="0">
              <a:buFont typeface="Arial" panose="020B0604020202020204" pitchFamily="34" charset="0"/>
              <a:buNone/>
            </a:pPr>
            <a:r>
              <a:rPr lang="ja-JP" altLang="en-US" sz="1100"/>
              <a:t>□ その他（難病等）</a:t>
            </a:r>
            <a:endParaRPr lang="en-US" altLang="ja-JP" sz="1100"/>
          </a:p>
          <a:p>
            <a:pPr marL="0" indent="0">
              <a:buFont typeface="Arial" panose="020B0604020202020204" pitchFamily="34" charset="0"/>
              <a:buNone/>
            </a:pPr>
            <a:endParaRPr lang="en-US" altLang="ja-JP" sz="1100" b="1">
              <a:latin typeface="+mn-ea"/>
            </a:endParaRPr>
          </a:p>
          <a:p>
            <a:pPr marL="0" indent="0">
              <a:buFont typeface="Arial" panose="020B0604020202020204" pitchFamily="34" charset="0"/>
              <a:buNone/>
            </a:pPr>
            <a:endParaRPr lang="en-US" altLang="ja-JP" sz="1100" b="1"/>
          </a:p>
          <a:p>
            <a:pPr marL="0" indent="0">
              <a:buFont typeface="Arial" panose="020B0604020202020204" pitchFamily="34" charset="0"/>
              <a:buNone/>
            </a:pPr>
            <a:endParaRPr lang="en-US" altLang="ja-JP" sz="1100" b="1"/>
          </a:p>
          <a:p>
            <a:pPr marL="0" indent="0">
              <a:buFont typeface="Arial" panose="020B0604020202020204" pitchFamily="34" charset="0"/>
              <a:buNone/>
            </a:pPr>
            <a:endParaRPr lang="en-US" altLang="ja-JP" sz="1100" b="1"/>
          </a:p>
          <a:p>
            <a:pPr marL="0" indent="0">
              <a:buFont typeface="Arial" panose="020B0604020202020204" pitchFamily="34" charset="0"/>
              <a:buNone/>
            </a:pPr>
            <a:endParaRPr lang="en-US" altLang="ja-JP" sz="1400" b="1"/>
          </a:p>
        </p:txBody>
      </p:sp>
      <p:sp>
        <p:nvSpPr>
          <p:cNvPr id="3" name="正方形/長方形 2">
            <a:extLst>
              <a:ext uri="{FF2B5EF4-FFF2-40B4-BE49-F238E27FC236}">
                <a16:creationId xmlns:a16="http://schemas.microsoft.com/office/drawing/2014/main" id="{3F42DF7E-C199-4A03-8B70-9B56F776E608}"/>
              </a:ext>
            </a:extLst>
          </p:cNvPr>
          <p:cNvSpPr/>
          <p:nvPr/>
        </p:nvSpPr>
        <p:spPr>
          <a:xfrm>
            <a:off x="5316268" y="2244427"/>
            <a:ext cx="1364384" cy="28418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a:latin typeface="+mn-ea"/>
              </a:rPr>
              <a:t>18-</a:t>
            </a:r>
            <a:r>
              <a:rPr kumimoji="1" lang="ja-JP" altLang="en-US" sz="1050">
                <a:latin typeface="+mn-ea"/>
              </a:rPr>
              <a:t>２避難所巡回</a:t>
            </a:r>
            <a:endParaRPr kumimoji="1" lang="ja-JP" altLang="en-US" sz="1050"/>
          </a:p>
        </p:txBody>
      </p:sp>
      <p:sp>
        <p:nvSpPr>
          <p:cNvPr id="14" name="正方形/長方形 13">
            <a:extLst>
              <a:ext uri="{FF2B5EF4-FFF2-40B4-BE49-F238E27FC236}">
                <a16:creationId xmlns:a16="http://schemas.microsoft.com/office/drawing/2014/main" id="{EEE79968-4578-4AA3-96B6-32B33AF3462D}"/>
              </a:ext>
            </a:extLst>
          </p:cNvPr>
          <p:cNvSpPr/>
          <p:nvPr/>
        </p:nvSpPr>
        <p:spPr>
          <a:xfrm>
            <a:off x="4728704" y="3587803"/>
            <a:ext cx="1940655" cy="42216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a:t>９　特殊栄養食品ｽﾃｰｼｮﾝ　</a:t>
            </a:r>
            <a:endParaRPr kumimoji="1" lang="en-US" altLang="ja-JP" sz="1050"/>
          </a:p>
          <a:p>
            <a:pPr algn="ctr"/>
            <a:r>
              <a:rPr lang="en-US" altLang="ja-JP" sz="1000"/>
              <a:t>13-4</a:t>
            </a:r>
            <a:r>
              <a:rPr lang="ja-JP" altLang="en-US" sz="1050"/>
              <a:t>後方支援</a:t>
            </a:r>
            <a:endParaRPr lang="en-US" altLang="ja-JP" sz="1050"/>
          </a:p>
        </p:txBody>
      </p:sp>
      <p:sp>
        <p:nvSpPr>
          <p:cNvPr id="16" name="正方形/長方形 15">
            <a:extLst>
              <a:ext uri="{FF2B5EF4-FFF2-40B4-BE49-F238E27FC236}">
                <a16:creationId xmlns:a16="http://schemas.microsoft.com/office/drawing/2014/main" id="{27F82C08-5AF7-48CF-9B65-814850641FD5}"/>
              </a:ext>
            </a:extLst>
          </p:cNvPr>
          <p:cNvSpPr/>
          <p:nvPr/>
        </p:nvSpPr>
        <p:spPr>
          <a:xfrm>
            <a:off x="4654915" y="5147830"/>
            <a:ext cx="2088232" cy="2364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a:latin typeface="+mn-ea"/>
              </a:rPr>
              <a:t>18</a:t>
            </a:r>
            <a:r>
              <a:rPr kumimoji="1" lang="en-US" altLang="ja-JP" sz="1000">
                <a:latin typeface="+mn-ea"/>
              </a:rPr>
              <a:t>-</a:t>
            </a:r>
            <a:r>
              <a:rPr kumimoji="1" lang="ja-JP" altLang="en-US" sz="1000">
                <a:latin typeface="+mn-ea"/>
              </a:rPr>
              <a:t>３ ～</a:t>
            </a:r>
            <a:r>
              <a:rPr kumimoji="1" lang="en-US" altLang="ja-JP" sz="1000">
                <a:latin typeface="+mn-ea"/>
              </a:rPr>
              <a:t>18</a:t>
            </a:r>
            <a:r>
              <a:rPr kumimoji="1" lang="ja-JP" altLang="en-US" sz="1000">
                <a:latin typeface="+mn-ea"/>
              </a:rPr>
              <a:t>－</a:t>
            </a:r>
            <a:r>
              <a:rPr kumimoji="1" lang="en-US" altLang="ja-JP" sz="1000">
                <a:latin typeface="+mn-ea"/>
              </a:rPr>
              <a:t>13</a:t>
            </a:r>
            <a:r>
              <a:rPr kumimoji="1" lang="ja-JP" altLang="en-US" sz="1000">
                <a:latin typeface="+mn-ea"/>
              </a:rPr>
              <a:t>　要配慮者の</a:t>
            </a:r>
            <a:r>
              <a:rPr kumimoji="1" lang="ja-JP" altLang="en-US" sz="1000"/>
              <a:t>把握</a:t>
            </a:r>
          </a:p>
        </p:txBody>
      </p:sp>
    </p:spTree>
    <p:extLst>
      <p:ext uri="{BB962C8B-B14F-4D97-AF65-F5344CB8AC3E}">
        <p14:creationId xmlns:p14="http://schemas.microsoft.com/office/powerpoint/2010/main" val="36734184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0" y="0"/>
            <a:ext cx="6858000" cy="836740"/>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700" b="1">
                <a:solidFill>
                  <a:schemeClr val="bg1"/>
                </a:solidFill>
                <a:latin typeface="+mn-ea"/>
                <a:ea typeface="+mn-ea"/>
              </a:rPr>
              <a:t>　　　○○栄養士会　　　　　　　　　　　　　　　　　　　　　　（ﾌｪｰｽﾞ目安０～４）</a:t>
            </a:r>
            <a:endParaRPr lang="en-US" altLang="ja-JP" sz="1400" b="1">
              <a:solidFill>
                <a:schemeClr val="bg1"/>
              </a:solidFill>
              <a:latin typeface="+mn-ea"/>
              <a:ea typeface="+mn-ea"/>
            </a:endParaRPr>
          </a:p>
          <a:p>
            <a:pPr algn="just"/>
            <a:r>
              <a:rPr lang="ja-JP" altLang="en-US" sz="2400" b="1">
                <a:solidFill>
                  <a:schemeClr val="bg1"/>
                </a:solidFill>
                <a:latin typeface="+mn-ea"/>
                <a:ea typeface="+mn-ea"/>
              </a:rPr>
              <a:t>　　　</a:t>
            </a:r>
            <a:r>
              <a:rPr lang="ja-JP" altLang="en-US" sz="3000" b="1">
                <a:solidFill>
                  <a:schemeClr val="bg1"/>
                </a:solidFill>
                <a:latin typeface="+mn-ea"/>
                <a:ea typeface="+mn-ea"/>
              </a:rPr>
              <a:t>１８</a:t>
            </a:r>
            <a:r>
              <a:rPr lang="en-US" altLang="ja-JP" sz="3000" b="1">
                <a:solidFill>
                  <a:schemeClr val="bg1"/>
                </a:solidFill>
                <a:latin typeface="+mn-ea"/>
                <a:ea typeface="+mn-ea"/>
              </a:rPr>
              <a:t>-</a:t>
            </a:r>
            <a:r>
              <a:rPr lang="ja-JP" altLang="en-US" sz="3000" b="1">
                <a:solidFill>
                  <a:schemeClr val="bg1"/>
                </a:solidFill>
                <a:latin typeface="+mn-ea"/>
                <a:ea typeface="+mn-ea"/>
              </a:rPr>
              <a:t>２要配慮者の把握</a:t>
            </a:r>
            <a:r>
              <a:rPr lang="ja-JP" altLang="en-US" sz="2200" b="1">
                <a:solidFill>
                  <a:schemeClr val="bg1"/>
                </a:solidFill>
                <a:latin typeface="+mn-ea"/>
                <a:ea typeface="+mn-ea"/>
              </a:rPr>
              <a:t>（避難所巡回時）</a:t>
            </a:r>
            <a:endParaRPr lang="ja-JP" altLang="en-US" sz="2400" b="1">
              <a:solidFill>
                <a:schemeClr val="bg1"/>
              </a:solidFill>
              <a:latin typeface="+mn-ea"/>
              <a:ea typeface="+mn-ea"/>
            </a:endParaRPr>
          </a:p>
        </p:txBody>
      </p:sp>
      <p:sp>
        <p:nvSpPr>
          <p:cNvPr id="2" name="タイトル 1">
            <a:extLst>
              <a:ext uri="{FF2B5EF4-FFF2-40B4-BE49-F238E27FC236}">
                <a16:creationId xmlns:a16="http://schemas.microsoft.com/office/drawing/2014/main" id="{08804BD8-D08E-4C7A-A37B-34A6FA134A7A}"/>
              </a:ext>
            </a:extLst>
          </p:cNvPr>
          <p:cNvSpPr>
            <a:spLocks noGrp="1"/>
          </p:cNvSpPr>
          <p:nvPr>
            <p:ph type="title"/>
          </p:nvPr>
        </p:nvSpPr>
        <p:spPr>
          <a:xfrm>
            <a:off x="454184" y="2555776"/>
            <a:ext cx="5972715" cy="461650"/>
          </a:xfrm>
        </p:spPr>
        <p:txBody>
          <a:bodyPr>
            <a:normAutofit/>
          </a:bodyPr>
          <a:lstStyle/>
          <a:p>
            <a:pPr algn="l"/>
            <a:r>
              <a:rPr lang="en-US" altLang="ja-JP" sz="1100" b="1">
                <a:solidFill>
                  <a:srgbClr val="FF0000"/>
                </a:solidFill>
              </a:rPr>
              <a:t>※</a:t>
            </a:r>
            <a:r>
              <a:rPr lang="ja-JP" altLang="en-US" sz="1100" b="1">
                <a:solidFill>
                  <a:srgbClr val="FF0000"/>
                </a:solidFill>
              </a:rPr>
              <a:t>避難所巡回する前に指示を受ける時の確認が必要なのでは？</a:t>
            </a:r>
            <a:br>
              <a:rPr lang="en-US" altLang="ja-JP" sz="1100" b="1">
                <a:solidFill>
                  <a:srgbClr val="FF0000"/>
                </a:solidFill>
              </a:rPr>
            </a:br>
            <a:r>
              <a:rPr lang="ja-JP" altLang="en-US" sz="1100"/>
              <a:t>２． 避難所巡回時の流れ</a:t>
            </a:r>
          </a:p>
        </p:txBody>
      </p:sp>
      <p:sp>
        <p:nvSpPr>
          <p:cNvPr id="3" name="コンテンツ プレースホルダー 2">
            <a:extLst>
              <a:ext uri="{FF2B5EF4-FFF2-40B4-BE49-F238E27FC236}">
                <a16:creationId xmlns:a16="http://schemas.microsoft.com/office/drawing/2014/main" id="{01225AE2-92E5-43B5-B383-D52F084C3464}"/>
              </a:ext>
            </a:extLst>
          </p:cNvPr>
          <p:cNvSpPr>
            <a:spLocks noGrp="1"/>
          </p:cNvSpPr>
          <p:nvPr>
            <p:ph idx="1"/>
          </p:nvPr>
        </p:nvSpPr>
        <p:spPr>
          <a:xfrm>
            <a:off x="519863" y="3017426"/>
            <a:ext cx="6338137" cy="5082966"/>
          </a:xfrm>
          <a:ln>
            <a:solidFill>
              <a:schemeClr val="tx1"/>
            </a:solidFill>
          </a:ln>
        </p:spPr>
        <p:txBody>
          <a:bodyPr>
            <a:normAutofit/>
          </a:bodyPr>
          <a:lstStyle/>
          <a:p>
            <a:pPr marL="0" indent="0">
              <a:buNone/>
            </a:pPr>
            <a:r>
              <a:rPr lang="ja-JP" altLang="en-US" sz="1100" b="1"/>
              <a:t>① 避難所巡回前</a:t>
            </a:r>
            <a:endParaRPr lang="en-US" altLang="ja-JP" sz="1100" b="1"/>
          </a:p>
          <a:p>
            <a:pPr marL="0" indent="0">
              <a:buNone/>
            </a:pPr>
            <a:r>
              <a:rPr lang="ja-JP" altLang="en-US" sz="1100" b="1"/>
              <a:t>　  ⑴ 把握しておくと良いと思われる項目　</a:t>
            </a:r>
            <a:endParaRPr lang="en-US" altLang="ja-JP" sz="1100" b="1"/>
          </a:p>
          <a:p>
            <a:pPr marL="0" indent="0">
              <a:buNone/>
            </a:pPr>
            <a:r>
              <a:rPr lang="ja-JP" altLang="en-US" sz="1100" b="1"/>
              <a:t>　　</a:t>
            </a:r>
            <a:r>
              <a:rPr lang="en-US" altLang="ja-JP" sz="1100" b="1"/>
              <a:t>(2)</a:t>
            </a:r>
            <a:r>
              <a:rPr lang="ja-JP" altLang="en-US" sz="1100" b="1"/>
              <a:t>活動開始前に、役割分担や様式等の提供食の状況把握に必要な事項を確認する。</a:t>
            </a:r>
            <a:endParaRPr lang="en-US" altLang="ja-JP" sz="1100" b="1"/>
          </a:p>
          <a:p>
            <a:pPr marL="0" indent="0">
              <a:buNone/>
            </a:pPr>
            <a:endParaRPr lang="en-US" altLang="ja-JP" sz="1100" b="1"/>
          </a:p>
          <a:p>
            <a:pPr marL="0" indent="0">
              <a:buNone/>
            </a:pPr>
            <a:r>
              <a:rPr lang="ja-JP" altLang="en-US" sz="1100" b="1"/>
              <a:t>② 活動場所（避難所）到着</a:t>
            </a:r>
            <a:endParaRPr lang="en-US" altLang="ja-JP" sz="1100" b="1"/>
          </a:p>
          <a:p>
            <a:pPr marL="0" indent="0">
              <a:buNone/>
            </a:pPr>
            <a:r>
              <a:rPr lang="ja-JP" altLang="en-US" sz="1100" b="1"/>
              <a:t>　  ⑴ 受付に行き避難所管理者又は責任者と会いたい旨を伝える</a:t>
            </a:r>
            <a:endParaRPr lang="en-US" altLang="ja-JP" sz="1100" b="1"/>
          </a:p>
          <a:p>
            <a:pPr marL="0" indent="0">
              <a:buNone/>
            </a:pPr>
            <a:r>
              <a:rPr lang="ja-JP" altLang="en-US" sz="1100" b="1"/>
              <a:t>　　　〇 自分の団体名、氏名を伝える（身分証を提示）</a:t>
            </a:r>
            <a:endParaRPr lang="en-US" altLang="ja-JP" sz="1100" b="1"/>
          </a:p>
          <a:p>
            <a:pPr marL="0" indent="0">
              <a:buNone/>
            </a:pPr>
            <a:r>
              <a:rPr lang="ja-JP" altLang="en-US" sz="1100" b="1"/>
              <a:t>　　　〇 避難所名を確認する　⇒　（避難所名　　　　　　　　　　　　　　　　　　　　　　　　　　　　　　　　）</a:t>
            </a:r>
            <a:endParaRPr lang="en-US" altLang="ja-JP" sz="1100" b="1"/>
          </a:p>
          <a:p>
            <a:pPr marL="0" indent="0">
              <a:buNone/>
            </a:pPr>
            <a:r>
              <a:rPr lang="ja-JP" altLang="en-US" sz="1100" b="1"/>
              <a:t>　　　〇 責任者の名前を確認する　⇒　（責任者名　　　　　　　　　　　　　　　　　　　　　　　　　　　　　）</a:t>
            </a:r>
            <a:endParaRPr lang="en-US" altLang="ja-JP" sz="1100" b="1"/>
          </a:p>
          <a:p>
            <a:pPr marL="0" indent="0">
              <a:buNone/>
            </a:pPr>
            <a:r>
              <a:rPr lang="ja-JP" altLang="en-US" sz="1100" b="1"/>
              <a:t>　　　〇 自動車等の移動が必要かどうか確認する</a:t>
            </a:r>
            <a:endParaRPr lang="en-US" altLang="ja-JP" sz="1100" b="1"/>
          </a:p>
          <a:p>
            <a:pPr marL="0" indent="0">
              <a:buNone/>
            </a:pPr>
            <a:endParaRPr lang="en-US" altLang="ja-JP" sz="1100" b="1"/>
          </a:p>
          <a:p>
            <a:pPr marL="0" indent="0">
              <a:buNone/>
            </a:pPr>
            <a:r>
              <a:rPr lang="ja-JP" altLang="en-US" sz="1100" b="1"/>
              <a:t>　  ⑵ 避難所責任者に訪問した経緯と活動内容を説明する</a:t>
            </a:r>
            <a:endParaRPr lang="en-US" altLang="ja-JP" sz="1100" b="1"/>
          </a:p>
          <a:p>
            <a:pPr marL="0" indent="0">
              <a:buNone/>
            </a:pPr>
            <a:endParaRPr lang="en-US" altLang="ja-JP" sz="1100" b="1"/>
          </a:p>
          <a:p>
            <a:pPr marL="0" indent="0">
              <a:buNone/>
            </a:pPr>
            <a:r>
              <a:rPr lang="ja-JP" altLang="en-US" sz="1100" b="1"/>
              <a:t>　  ⑶ 避難所責任者へ状況調査協力の依頼を行う（相手方の業務の妨げにならないように配慮して対応）</a:t>
            </a:r>
            <a:endParaRPr lang="en-US" altLang="ja-JP" sz="1100" b="1"/>
          </a:p>
          <a:p>
            <a:pPr marL="0" indent="0">
              <a:buNone/>
            </a:pPr>
            <a:r>
              <a:rPr lang="ja-JP" altLang="en-US" sz="1100" b="1"/>
              <a:t>　　　 〇  断れた場合　⇒　□ 避難者リストの閲覧可能か確認</a:t>
            </a:r>
            <a:endParaRPr lang="en-US" altLang="ja-JP" sz="1100" b="1"/>
          </a:p>
          <a:p>
            <a:pPr marL="0" indent="0">
              <a:buNone/>
            </a:pPr>
            <a:r>
              <a:rPr lang="ja-JP" altLang="en-US" sz="1100" b="1"/>
              <a:t>　　　　　　　　　　　　　　　　 □ 避難者へ聞き取りの許可を確認</a:t>
            </a:r>
            <a:endParaRPr lang="en-US" altLang="ja-JP" sz="1100" b="1"/>
          </a:p>
          <a:p>
            <a:pPr marL="0" indent="0">
              <a:buNone/>
            </a:pPr>
            <a:r>
              <a:rPr lang="ja-JP" altLang="en-US" sz="1100" b="1"/>
              <a:t>　　　　　　　　　　　　　　　　　　許可⇒　○ 閲覧し、避難者 状況を把握する</a:t>
            </a:r>
            <a:endParaRPr lang="en-US" altLang="ja-JP" sz="1100" b="1"/>
          </a:p>
          <a:p>
            <a:pPr marL="0" indent="0">
              <a:buNone/>
            </a:pPr>
            <a:r>
              <a:rPr lang="ja-JP" altLang="en-US" sz="1100" b="1"/>
              <a:t>　　　　　　　　　　　　　　　　　　　　　　　 ○ 避難者へ聞き取りを行う（被災者の生活ｽﾍﾟｰｽに立ち入る場合は、被災者のプライバシーや心情等に十分配慮した上で活動する。）</a:t>
            </a:r>
            <a:endParaRPr lang="en-US" altLang="ja-JP" sz="1100" b="1"/>
          </a:p>
          <a:p>
            <a:pPr marL="0" indent="0">
              <a:buNone/>
            </a:pPr>
            <a:r>
              <a:rPr lang="ja-JP" altLang="en-US" sz="1100" b="1"/>
              <a:t>⇓　　　　　　　　　　　　　　　　　　　　　　　　 　</a:t>
            </a:r>
            <a:endParaRPr lang="en-US" altLang="ja-JP" sz="1100" b="1"/>
          </a:p>
          <a:p>
            <a:pPr marL="0" indent="0">
              <a:buNone/>
            </a:pPr>
            <a:r>
              <a:rPr lang="ja-JP" altLang="en-US" sz="1100" b="1"/>
              <a:t> 〇 協力して頂ける場合　⇒</a:t>
            </a:r>
            <a:endParaRPr lang="en-US" altLang="ja-JP" sz="1100" b="1"/>
          </a:p>
          <a:p>
            <a:pPr marL="0" indent="0">
              <a:buNone/>
            </a:pPr>
            <a:endParaRPr lang="en-US" altLang="ja-JP" sz="1100" b="1"/>
          </a:p>
          <a:p>
            <a:pPr marL="0" indent="0">
              <a:buNone/>
            </a:pPr>
            <a:r>
              <a:rPr lang="ja-JP" altLang="en-US" sz="1100" b="1"/>
              <a:t>③ 避難所出発時</a:t>
            </a:r>
            <a:endParaRPr lang="en-US" altLang="ja-JP" sz="1100" b="1"/>
          </a:p>
          <a:p>
            <a:pPr marL="0" indent="0">
              <a:buNone/>
            </a:pPr>
            <a:r>
              <a:rPr lang="ja-JP" altLang="en-US" sz="1100" b="1"/>
              <a:t>　　⑴ 忘れ物はないか確認</a:t>
            </a:r>
            <a:endParaRPr lang="en-US" altLang="ja-JP" sz="1100" b="1"/>
          </a:p>
          <a:p>
            <a:pPr marL="0" indent="0">
              <a:buNone/>
            </a:pPr>
            <a:r>
              <a:rPr lang="ja-JP" altLang="en-US" sz="1100" b="1"/>
              <a:t>　　⑵ 避難所責任者、関連職種等へお礼（感謝）を伝える　　　</a:t>
            </a:r>
            <a:endParaRPr lang="en-US" altLang="ja-JP" sz="1100" b="1"/>
          </a:p>
        </p:txBody>
      </p:sp>
      <p:sp>
        <p:nvSpPr>
          <p:cNvPr id="11" name="コンテンツ プレースホルダー 2">
            <a:extLst>
              <a:ext uri="{FF2B5EF4-FFF2-40B4-BE49-F238E27FC236}">
                <a16:creationId xmlns:a16="http://schemas.microsoft.com/office/drawing/2014/main" id="{DD29C097-4C00-4E31-97FB-ACAB8669DDAB}"/>
              </a:ext>
            </a:extLst>
          </p:cNvPr>
          <p:cNvSpPr txBox="1">
            <a:spLocks/>
          </p:cNvSpPr>
          <p:nvPr/>
        </p:nvSpPr>
        <p:spPr>
          <a:xfrm>
            <a:off x="454186" y="4576688"/>
            <a:ext cx="2016224" cy="2160239"/>
          </a:xfrm>
          <a:prstGeom prst="rect">
            <a:avLst/>
          </a:prstGeom>
        </p:spPr>
        <p:txBody>
          <a:bodyPr vert="horz" lIns="91440" tIns="45720" rIns="91440" bIns="45720" rtlCol="0">
            <a:normAutofit/>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endParaRPr lang="en-US" altLang="ja-JP" sz="1800"/>
          </a:p>
          <a:p>
            <a:pPr marL="0" indent="0">
              <a:buFont typeface="Arial" panose="020B0604020202020204" pitchFamily="34" charset="0"/>
              <a:buNone/>
            </a:pPr>
            <a:endParaRPr lang="en-US" altLang="ja-JP" sz="1800"/>
          </a:p>
        </p:txBody>
      </p:sp>
      <p:graphicFrame>
        <p:nvGraphicFramePr>
          <p:cNvPr id="8" name="表 5">
            <a:extLst>
              <a:ext uri="{FF2B5EF4-FFF2-40B4-BE49-F238E27FC236}">
                <a16:creationId xmlns:a16="http://schemas.microsoft.com/office/drawing/2014/main" id="{E61396A8-FCA9-4355-8140-0D8485FDCDBE}"/>
              </a:ext>
            </a:extLst>
          </p:cNvPr>
          <p:cNvGraphicFramePr>
            <a:graphicFrameLocks noGrp="1"/>
          </p:cNvGraphicFramePr>
          <p:nvPr>
            <p:extLst>
              <p:ext uri="{D42A27DB-BD31-4B8C-83A1-F6EECF244321}">
                <p14:modId xmlns:p14="http://schemas.microsoft.com/office/powerpoint/2010/main" val="3971453626"/>
              </p:ext>
            </p:extLst>
          </p:nvPr>
        </p:nvGraphicFramePr>
        <p:xfrm>
          <a:off x="548680" y="1278217"/>
          <a:ext cx="6127009" cy="1300199"/>
        </p:xfrm>
        <a:graphic>
          <a:graphicData uri="http://schemas.openxmlformats.org/drawingml/2006/table">
            <a:tbl>
              <a:tblPr firstRow="1" bandRow="1">
                <a:tableStyleId>{5C22544A-7EE6-4342-B048-85BDC9FD1C3A}</a:tableStyleId>
              </a:tblPr>
              <a:tblGrid>
                <a:gridCol w="1151531">
                  <a:extLst>
                    <a:ext uri="{9D8B030D-6E8A-4147-A177-3AD203B41FA5}">
                      <a16:colId xmlns:a16="http://schemas.microsoft.com/office/drawing/2014/main" val="1029514792"/>
                    </a:ext>
                  </a:extLst>
                </a:gridCol>
                <a:gridCol w="1608341">
                  <a:extLst>
                    <a:ext uri="{9D8B030D-6E8A-4147-A177-3AD203B41FA5}">
                      <a16:colId xmlns:a16="http://schemas.microsoft.com/office/drawing/2014/main" val="2490750146"/>
                    </a:ext>
                  </a:extLst>
                </a:gridCol>
                <a:gridCol w="1628828">
                  <a:extLst>
                    <a:ext uri="{9D8B030D-6E8A-4147-A177-3AD203B41FA5}">
                      <a16:colId xmlns:a16="http://schemas.microsoft.com/office/drawing/2014/main" val="732524890"/>
                    </a:ext>
                  </a:extLst>
                </a:gridCol>
                <a:gridCol w="1738309">
                  <a:extLst>
                    <a:ext uri="{9D8B030D-6E8A-4147-A177-3AD203B41FA5}">
                      <a16:colId xmlns:a16="http://schemas.microsoft.com/office/drawing/2014/main" val="2190208744"/>
                    </a:ext>
                  </a:extLst>
                </a:gridCol>
              </a:tblGrid>
              <a:tr h="375315">
                <a:tc>
                  <a:txBody>
                    <a:bodyPr/>
                    <a:lstStyle/>
                    <a:p>
                      <a:r>
                        <a:rPr kumimoji="1" lang="ja-JP" altLang="en-US" sz="900"/>
                        <a:t>要配慮者の把握</a:t>
                      </a:r>
                    </a:p>
                  </a:txBody>
                  <a:tcPr/>
                </a:tc>
                <a:tc>
                  <a:txBody>
                    <a:bodyPr/>
                    <a:lstStyle/>
                    <a:p>
                      <a:r>
                        <a:rPr kumimoji="1" lang="ja-JP" altLang="en-US" sz="900"/>
                        <a:t>■フェーズ０</a:t>
                      </a:r>
                      <a:endParaRPr kumimoji="1" lang="en-US" altLang="ja-JP" sz="900"/>
                    </a:p>
                    <a:p>
                      <a:r>
                        <a:rPr kumimoji="1" lang="ja-JP" altLang="en-US" sz="900"/>
                        <a:t>概ね発災後２４時間以内</a:t>
                      </a:r>
                    </a:p>
                  </a:txBody>
                  <a:tcPr/>
                </a:tc>
                <a:tc>
                  <a:txBody>
                    <a:bodyPr/>
                    <a:lstStyle/>
                    <a:p>
                      <a:r>
                        <a:rPr kumimoji="1" lang="ja-JP" altLang="en-US" sz="900"/>
                        <a:t>■フェーズ１</a:t>
                      </a:r>
                      <a:endParaRPr kumimoji="1" lang="en-US" altLang="ja-JP" sz="900"/>
                    </a:p>
                    <a:p>
                      <a:r>
                        <a:rPr kumimoji="1" lang="ja-JP" altLang="en-US" sz="900"/>
                        <a:t>概ね発災後７２時間以内</a:t>
                      </a:r>
                    </a:p>
                  </a:txBody>
                  <a:tcPr/>
                </a:tc>
                <a:tc>
                  <a:txBody>
                    <a:bodyPr/>
                    <a:lstStyle/>
                    <a:p>
                      <a:r>
                        <a:rPr kumimoji="1" lang="ja-JP" altLang="en-US" sz="900"/>
                        <a:t>■フェーズ２</a:t>
                      </a:r>
                      <a:endParaRPr kumimoji="1" lang="en-US" altLang="ja-JP" sz="900"/>
                    </a:p>
                    <a:p>
                      <a:r>
                        <a:rPr kumimoji="1" lang="ja-JP" altLang="en-US" sz="900"/>
                        <a:t>避難所対策が中心の時期</a:t>
                      </a:r>
                    </a:p>
                  </a:txBody>
                  <a:tcPr/>
                </a:tc>
                <a:extLst>
                  <a:ext uri="{0D108BD9-81ED-4DB2-BD59-A6C34878D82A}">
                    <a16:rowId xmlns:a16="http://schemas.microsoft.com/office/drawing/2014/main" val="2807649193"/>
                  </a:ext>
                </a:extLst>
              </a:tr>
              <a:tr h="924884">
                <a:tc>
                  <a:txBody>
                    <a:bodyPr/>
                    <a:lstStyle/>
                    <a:p>
                      <a:r>
                        <a:rPr kumimoji="1" lang="ja-JP" altLang="en-US" sz="900"/>
                        <a:t>被災地活動拠点</a:t>
                      </a:r>
                      <a:endParaRPr kumimoji="1" lang="en-US" altLang="ja-JP" sz="900"/>
                    </a:p>
                    <a:p>
                      <a:r>
                        <a:rPr kumimoji="1" lang="ja-JP" altLang="en-US" sz="900"/>
                        <a:t>被災地避難所等</a:t>
                      </a:r>
                    </a:p>
                    <a:p>
                      <a:endParaRPr kumimoji="1" lang="ja-JP" altLang="en-US" sz="900"/>
                    </a:p>
                  </a:txBody>
                  <a:tcPr/>
                </a:tc>
                <a:tc>
                  <a:txBody>
                    <a:bodyPr/>
                    <a:lstStyle/>
                    <a:p>
                      <a:r>
                        <a:rPr kumimoji="1" lang="ja-JP" altLang="en-US" sz="900"/>
                        <a:t>□ 被災者の把握</a:t>
                      </a:r>
                      <a:endParaRPr kumimoji="1" lang="en-US" altLang="ja-JP" sz="900"/>
                    </a:p>
                    <a:p>
                      <a:r>
                        <a:rPr kumimoji="1" lang="ja-JP" altLang="en-US" sz="900" b="1"/>
                        <a:t>（性、年齢、疾病状況、アレルギー</a:t>
                      </a:r>
                      <a:endParaRPr kumimoji="1" lang="en-US" altLang="ja-JP" sz="900" b="1"/>
                    </a:p>
                    <a:p>
                      <a:r>
                        <a:rPr kumimoji="1" lang="ja-JP" altLang="en-US" sz="900" b="1"/>
                        <a:t>　状況、妊産婦の有無）</a:t>
                      </a:r>
                      <a:br>
                        <a:rPr kumimoji="1" lang="en-US" altLang="ja-JP" sz="900"/>
                      </a:br>
                      <a:endParaRPr kumimoji="1" lang="ja-JP" altLang="en-US" sz="900"/>
                    </a:p>
                  </a:txBody>
                  <a:tcPr/>
                </a:tc>
                <a:tc>
                  <a:txBody>
                    <a:bodyPr/>
                    <a:lstStyle/>
                    <a:p>
                      <a:r>
                        <a:rPr kumimoji="1" lang="ja-JP" altLang="en-US" sz="900"/>
                        <a:t>□ 提供数を食べられない者の把握</a:t>
                      </a:r>
                      <a:endParaRPr kumimoji="1" lang="en-US" altLang="ja-JP" sz="900"/>
                    </a:p>
                    <a:p>
                      <a:endParaRPr kumimoji="1" lang="en-US" altLang="ja-JP" sz="900"/>
                    </a:p>
                    <a:p>
                      <a:r>
                        <a:rPr kumimoji="1" lang="ja-JP" altLang="en-US" sz="900"/>
                        <a:t>□要配慮者の食事　調査</a:t>
                      </a:r>
                      <a:endParaRPr kumimoji="1" lang="en-US" altLang="ja-JP" sz="900"/>
                    </a:p>
                    <a:p>
                      <a:r>
                        <a:rPr kumimoji="1" lang="ja-JP" altLang="en-US" sz="900" b="1"/>
                        <a:t>（エネルギー及び栄養価の算出）</a:t>
                      </a:r>
                    </a:p>
                  </a:txBody>
                  <a:tcPr/>
                </a:tc>
                <a:tc>
                  <a:txBody>
                    <a:bodyPr/>
                    <a:lstStyle/>
                    <a:p>
                      <a:endParaRPr kumimoji="1" lang="en-US" altLang="ja-JP" sz="900"/>
                    </a:p>
                    <a:p>
                      <a:endParaRPr kumimoji="1" lang="en-US" altLang="ja-JP" sz="900"/>
                    </a:p>
                    <a:p>
                      <a:endParaRPr kumimoji="1" lang="en-US" altLang="ja-JP" sz="900"/>
                    </a:p>
                    <a:p>
                      <a:r>
                        <a:rPr kumimoji="1" lang="ja-JP" altLang="en-US" sz="900"/>
                        <a:t>□要配慮者の栄養評価</a:t>
                      </a:r>
                      <a:endParaRPr kumimoji="1" lang="en-US" altLang="ja-JP" sz="900"/>
                    </a:p>
                    <a:p>
                      <a:r>
                        <a:rPr kumimoji="1" lang="ja-JP" altLang="en-US" sz="900" b="1"/>
                        <a:t>（エネルギー・栄養素の評価）</a:t>
                      </a:r>
                      <a:br>
                        <a:rPr kumimoji="1" lang="en-US" altLang="ja-JP" sz="900"/>
                      </a:br>
                      <a:endParaRPr kumimoji="1" lang="ja-JP" altLang="en-US" sz="900"/>
                    </a:p>
                  </a:txBody>
                  <a:tcPr/>
                </a:tc>
                <a:extLst>
                  <a:ext uri="{0D108BD9-81ED-4DB2-BD59-A6C34878D82A}">
                    <a16:rowId xmlns:a16="http://schemas.microsoft.com/office/drawing/2014/main" val="3318370575"/>
                  </a:ext>
                </a:extLst>
              </a:tr>
            </a:tbl>
          </a:graphicData>
        </a:graphic>
      </p:graphicFrame>
      <p:sp>
        <p:nvSpPr>
          <p:cNvPr id="9" name="タイトル 1">
            <a:extLst>
              <a:ext uri="{FF2B5EF4-FFF2-40B4-BE49-F238E27FC236}">
                <a16:creationId xmlns:a16="http://schemas.microsoft.com/office/drawing/2014/main" id="{B26DE5D9-5EA6-4A12-AA6A-6254EFF3ED28}"/>
              </a:ext>
            </a:extLst>
          </p:cNvPr>
          <p:cNvSpPr txBox="1">
            <a:spLocks/>
          </p:cNvSpPr>
          <p:nvPr/>
        </p:nvSpPr>
        <p:spPr>
          <a:xfrm>
            <a:off x="454185" y="798892"/>
            <a:ext cx="6221505" cy="571882"/>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400" b="1"/>
              <a:t>１　下記の表の該当するフェーズを確認する。</a:t>
            </a:r>
            <a:r>
              <a:rPr lang="ja-JP" altLang="en-US" sz="600"/>
              <a:t>参考：大規模災害時の栄養・食生活支援活動ガイドライン　</a:t>
            </a:r>
            <a:r>
              <a:rPr lang="en-US" altLang="ja-JP" sz="600"/>
              <a:t>P45</a:t>
            </a:r>
            <a:endParaRPr lang="ja-JP" altLang="en-US" sz="1400"/>
          </a:p>
        </p:txBody>
      </p:sp>
      <p:sp>
        <p:nvSpPr>
          <p:cNvPr id="12" name="コンテンツ プレースホルダー 2">
            <a:extLst>
              <a:ext uri="{FF2B5EF4-FFF2-40B4-BE49-F238E27FC236}">
                <a16:creationId xmlns:a16="http://schemas.microsoft.com/office/drawing/2014/main" id="{6888D18B-BC30-4CFB-BED9-B1EB99F6D484}"/>
              </a:ext>
            </a:extLst>
          </p:cNvPr>
          <p:cNvSpPr txBox="1">
            <a:spLocks/>
          </p:cNvSpPr>
          <p:nvPr/>
        </p:nvSpPr>
        <p:spPr>
          <a:xfrm>
            <a:off x="519863" y="8309079"/>
            <a:ext cx="6155826" cy="583401"/>
          </a:xfrm>
          <a:prstGeom prst="rect">
            <a:avLst/>
          </a:prstGeom>
          <a:solidFill>
            <a:srgbClr val="FF0000"/>
          </a:solidFill>
          <a:ln>
            <a:noFill/>
          </a:ln>
        </p:spPr>
        <p:txBody>
          <a:bodyPr vert="horz" lIns="91440" tIns="45720" rIns="91440" bIns="45720" rtlCol="0" anchor="t">
            <a:normAutofit/>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1400">
                <a:solidFill>
                  <a:schemeClr val="bg1"/>
                </a:solidFill>
              </a:rPr>
              <a:t>≪繋がりが関係するカード≫</a:t>
            </a:r>
            <a:endParaRPr lang="en-US" altLang="ja-JP" sz="1400">
              <a:solidFill>
                <a:schemeClr val="bg1"/>
              </a:solidFill>
            </a:endParaRPr>
          </a:p>
          <a:p>
            <a:pPr marL="0" indent="0">
              <a:buFont typeface="Arial" panose="020B0604020202020204" pitchFamily="34" charset="0"/>
              <a:buNone/>
            </a:pPr>
            <a:r>
              <a:rPr lang="ja-JP" altLang="en-US" sz="1400">
                <a:solidFill>
                  <a:schemeClr val="bg1"/>
                </a:solidFill>
              </a:rPr>
              <a:t>要配慮者</a:t>
            </a:r>
            <a:r>
              <a:rPr lang="en-US" altLang="ja-JP" sz="1400">
                <a:solidFill>
                  <a:schemeClr val="bg1"/>
                </a:solidFill>
              </a:rPr>
              <a:t>【 </a:t>
            </a:r>
            <a:r>
              <a:rPr lang="ja-JP" altLang="en-US" sz="1400">
                <a:solidFill>
                  <a:schemeClr val="bg1"/>
                </a:solidFill>
              </a:rPr>
              <a:t>カード番号</a:t>
            </a:r>
            <a:r>
              <a:rPr lang="en-US" altLang="ja-JP" sz="1400">
                <a:solidFill>
                  <a:schemeClr val="bg1"/>
                </a:solidFill>
              </a:rPr>
              <a:t>18-3</a:t>
            </a:r>
            <a:r>
              <a:rPr lang="ja-JP" altLang="en-US" sz="1400">
                <a:solidFill>
                  <a:schemeClr val="bg1"/>
                </a:solidFill>
              </a:rPr>
              <a:t>～</a:t>
            </a:r>
            <a:r>
              <a:rPr lang="en-US" altLang="ja-JP" sz="1400">
                <a:solidFill>
                  <a:schemeClr val="bg1"/>
                </a:solidFill>
              </a:rPr>
              <a:t>18-13 】</a:t>
            </a:r>
          </a:p>
        </p:txBody>
      </p:sp>
      <p:sp>
        <p:nvSpPr>
          <p:cNvPr id="10" name="正方形/長方形 9">
            <a:extLst>
              <a:ext uri="{FF2B5EF4-FFF2-40B4-BE49-F238E27FC236}">
                <a16:creationId xmlns:a16="http://schemas.microsoft.com/office/drawing/2014/main" id="{0DF1DFF6-8224-4BC0-B238-026E6EFE7F08}"/>
              </a:ext>
            </a:extLst>
          </p:cNvPr>
          <p:cNvSpPr/>
          <p:nvPr/>
        </p:nvSpPr>
        <p:spPr>
          <a:xfrm>
            <a:off x="2483392" y="7092280"/>
            <a:ext cx="2357819" cy="2364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00">
                <a:latin typeface="+mn-ea"/>
              </a:rPr>
              <a:t>18</a:t>
            </a:r>
            <a:r>
              <a:rPr kumimoji="1" lang="en-US" altLang="ja-JP" sz="1100">
                <a:latin typeface="+mn-ea"/>
              </a:rPr>
              <a:t>-</a:t>
            </a:r>
            <a:r>
              <a:rPr kumimoji="1" lang="ja-JP" altLang="en-US" sz="1100">
                <a:latin typeface="+mn-ea"/>
              </a:rPr>
              <a:t>３ ～</a:t>
            </a:r>
            <a:r>
              <a:rPr kumimoji="1" lang="en-US" altLang="ja-JP" sz="1100">
                <a:latin typeface="+mn-ea"/>
              </a:rPr>
              <a:t>18</a:t>
            </a:r>
            <a:r>
              <a:rPr kumimoji="1" lang="ja-JP" altLang="en-US" sz="1100">
                <a:latin typeface="+mn-ea"/>
              </a:rPr>
              <a:t>－</a:t>
            </a:r>
            <a:r>
              <a:rPr kumimoji="1" lang="en-US" altLang="ja-JP" sz="1100">
                <a:latin typeface="+mn-ea"/>
              </a:rPr>
              <a:t>13</a:t>
            </a:r>
            <a:r>
              <a:rPr kumimoji="1" lang="ja-JP" altLang="en-US" sz="1100">
                <a:latin typeface="+mn-ea"/>
              </a:rPr>
              <a:t>　要配慮者の</a:t>
            </a:r>
            <a:r>
              <a:rPr kumimoji="1" lang="ja-JP" altLang="en-US" sz="1100"/>
              <a:t>把握</a:t>
            </a:r>
          </a:p>
        </p:txBody>
      </p:sp>
    </p:spTree>
    <p:extLst>
      <p:ext uri="{BB962C8B-B14F-4D97-AF65-F5344CB8AC3E}">
        <p14:creationId xmlns:p14="http://schemas.microsoft.com/office/powerpoint/2010/main" val="37126208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0" y="0"/>
            <a:ext cx="6879722" cy="836740"/>
          </a:xfrm>
          <a:prstGeom prst="rect">
            <a:avLst/>
          </a:prstGeom>
          <a:solidFill>
            <a:srgbClr val="002060"/>
          </a:solidFill>
        </p:spPr>
        <p:txBody>
          <a:bodyPr>
            <a:normAutofit fontScale="925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○○栄養士会　　　　　　　　　　　　　　　　　　　　　　（ﾌｪｰｽﾞ目安○○）</a:t>
            </a:r>
            <a:endParaRPr lang="en-US" altLang="ja-JP" sz="1800" b="1">
              <a:solidFill>
                <a:schemeClr val="bg1"/>
              </a:solidFill>
              <a:latin typeface="+mn-ea"/>
              <a:ea typeface="+mn-ea"/>
            </a:endParaRPr>
          </a:p>
          <a:p>
            <a:pPr algn="just"/>
            <a:r>
              <a:rPr lang="ja-JP" altLang="en-US" sz="3200" b="1">
                <a:solidFill>
                  <a:schemeClr val="bg1"/>
                </a:solidFill>
                <a:latin typeface="+mn-ea"/>
                <a:ea typeface="+mn-ea"/>
              </a:rPr>
              <a:t>　　　　１８－３要配慮者</a:t>
            </a:r>
            <a:r>
              <a:rPr lang="ja-JP" altLang="en-US" sz="2600" b="1">
                <a:solidFill>
                  <a:schemeClr val="bg1"/>
                </a:solidFill>
                <a:latin typeface="+mn-ea"/>
                <a:ea typeface="+mn-ea"/>
              </a:rPr>
              <a:t>（個別栄養相談）</a:t>
            </a:r>
            <a:endParaRPr lang="ja-JP" altLang="en-US" sz="3200" b="1">
              <a:solidFill>
                <a:schemeClr val="bg1"/>
              </a:solidFill>
              <a:latin typeface="+mn-ea"/>
              <a:ea typeface="+mn-ea"/>
            </a:endParaRPr>
          </a:p>
        </p:txBody>
      </p:sp>
      <p:sp>
        <p:nvSpPr>
          <p:cNvPr id="11" name="コンテンツ プレースホルダー 2">
            <a:extLst>
              <a:ext uri="{FF2B5EF4-FFF2-40B4-BE49-F238E27FC236}">
                <a16:creationId xmlns:a16="http://schemas.microsoft.com/office/drawing/2014/main" id="{DD29C097-4C00-4E31-97FB-ACAB8669DDAB}"/>
              </a:ext>
            </a:extLst>
          </p:cNvPr>
          <p:cNvSpPr txBox="1">
            <a:spLocks/>
          </p:cNvSpPr>
          <p:nvPr/>
        </p:nvSpPr>
        <p:spPr>
          <a:xfrm>
            <a:off x="454186" y="4576688"/>
            <a:ext cx="2016224" cy="2160239"/>
          </a:xfrm>
          <a:prstGeom prst="rect">
            <a:avLst/>
          </a:prstGeom>
        </p:spPr>
        <p:txBody>
          <a:bodyPr vert="horz" lIns="91440" tIns="45720" rIns="91440" bIns="45720" rtlCol="0">
            <a:normAutofit/>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endParaRPr lang="en-US" altLang="ja-JP" sz="1800"/>
          </a:p>
          <a:p>
            <a:pPr marL="0" indent="0">
              <a:buFont typeface="Arial" panose="020B0604020202020204" pitchFamily="34" charset="0"/>
              <a:buNone/>
            </a:pPr>
            <a:endParaRPr lang="en-US" altLang="ja-JP" sz="1800"/>
          </a:p>
        </p:txBody>
      </p:sp>
      <p:sp>
        <p:nvSpPr>
          <p:cNvPr id="19" name="テキスト ボックス 18">
            <a:extLst>
              <a:ext uri="{FF2B5EF4-FFF2-40B4-BE49-F238E27FC236}">
                <a16:creationId xmlns:a16="http://schemas.microsoft.com/office/drawing/2014/main" id="{6A00176F-4081-4C43-BF5B-ACA9CC74BB90}"/>
              </a:ext>
            </a:extLst>
          </p:cNvPr>
          <p:cNvSpPr txBox="1"/>
          <p:nvPr/>
        </p:nvSpPr>
        <p:spPr>
          <a:xfrm>
            <a:off x="563527" y="2411760"/>
            <a:ext cx="6105833" cy="6294031"/>
          </a:xfrm>
          <a:prstGeom prst="rect">
            <a:avLst/>
          </a:prstGeom>
          <a:noFill/>
        </p:spPr>
        <p:txBody>
          <a:bodyPr wrap="square" rtlCol="0">
            <a:spAutoFit/>
          </a:bodyPr>
          <a:lstStyle/>
          <a:p>
            <a:pPr marL="133350" indent="-133350" algn="just"/>
            <a:r>
              <a:rPr kumimoji="1" lang="ja-JP" altLang="en-US" sz="1300" b="1" kern="100">
                <a:latin typeface="+mj-ea"/>
                <a:ea typeface="+mj-ea"/>
                <a:cs typeface="Times New Roman" panose="02020603050405020304" pitchFamily="18" charset="0"/>
              </a:rPr>
              <a:t>①妊婦</a:t>
            </a:r>
            <a:endParaRPr kumimoji="1" lang="en-US" altLang="ja-JP" sz="1300" b="1" kern="100">
              <a:latin typeface="+mj-ea"/>
              <a:ea typeface="+mj-ea"/>
              <a:cs typeface="Times New Roman" panose="02020603050405020304" pitchFamily="18" charset="0"/>
            </a:endParaRPr>
          </a:p>
          <a:p>
            <a:pPr marL="133350" indent="-133350" algn="just"/>
            <a:r>
              <a:rPr lang="ja-JP" altLang="en-US" sz="1300" kern="100">
                <a:latin typeface="+mj-ea"/>
                <a:ea typeface="+mj-ea"/>
                <a:cs typeface="Times New Roman" panose="02020603050405020304" pitchFamily="18" charset="0"/>
              </a:rPr>
              <a:t>　　□食事は適切な量を食べているか。</a:t>
            </a:r>
            <a:endParaRPr lang="en-US" altLang="ja-JP" sz="1300" kern="100">
              <a:latin typeface="+mj-ea"/>
              <a:ea typeface="+mj-ea"/>
              <a:cs typeface="Times New Roman" panose="02020603050405020304" pitchFamily="18" charset="0"/>
            </a:endParaRPr>
          </a:p>
          <a:p>
            <a:pPr marL="133350" indent="-133350" algn="just"/>
            <a:r>
              <a:rPr lang="ja-JP" altLang="en-US" sz="1300" kern="100">
                <a:latin typeface="+mj-ea"/>
                <a:ea typeface="+mj-ea"/>
                <a:cs typeface="Times New Roman" panose="02020603050405020304" pitchFamily="18" charset="0"/>
              </a:rPr>
              <a:t>　　□</a:t>
            </a:r>
            <a:r>
              <a:rPr lang="ja-JP" altLang="en-US" sz="1300">
                <a:latin typeface="ＭＳ ゴシック" panose="020B0609070205080204" pitchFamily="49" charset="-128"/>
                <a:ea typeface="ＭＳ ゴシック" panose="020B0609070205080204" pitchFamily="49" charset="-128"/>
              </a:rPr>
              <a:t>妊娠高血圧症や妊娠糖尿病等の疾病があるか。</a:t>
            </a:r>
            <a:endParaRPr lang="en-US" altLang="ja-JP" sz="1300">
              <a:latin typeface="ＭＳ ゴシック" panose="020B0609070205080204" pitchFamily="49" charset="-128"/>
              <a:ea typeface="ＭＳ ゴシック" panose="020B0609070205080204" pitchFamily="49" charset="-128"/>
            </a:endParaRPr>
          </a:p>
          <a:p>
            <a:pPr marL="133350" indent="-133350" algn="just"/>
            <a:endParaRPr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en-US" sz="1300" b="1" kern="100">
                <a:latin typeface="+mj-ea"/>
                <a:cs typeface="Times New Roman" panose="02020603050405020304" pitchFamily="18" charset="0"/>
              </a:rPr>
              <a:t>②乳幼児</a:t>
            </a:r>
            <a:endParaRPr lang="en-US" altLang="ja-JP" sz="1300" b="1" kern="100">
              <a:latin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　　□ミルク、離乳食の摂取状況に不足はないか。</a:t>
            </a:r>
            <a:endParaRPr lang="en-US" altLang="ja-JP" sz="1300" kern="100">
              <a:latin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　　□食物アレルギー等への対応はできているか。</a:t>
            </a:r>
            <a:endParaRPr lang="en-US" altLang="ja-JP" sz="1300" kern="100">
              <a:latin typeface="+mj-ea"/>
              <a:cs typeface="Times New Roman" panose="02020603050405020304" pitchFamily="18" charset="0"/>
            </a:endParaRPr>
          </a:p>
          <a:p>
            <a:pPr marL="133350" indent="-133350" algn="just"/>
            <a:r>
              <a:rPr lang="ja-JP" altLang="en-US" sz="1300" kern="100">
                <a:latin typeface="+mj-ea"/>
                <a:cs typeface="Times New Roman" panose="02020603050405020304" pitchFamily="18" charset="0"/>
              </a:rPr>
              <a:t>　　□元気がない、食べる（飲む）量が減少しているなどがあれば保健師等に繋ぐ。</a:t>
            </a:r>
            <a:endParaRPr lang="en-US" altLang="ja-JP" sz="1300" kern="100">
              <a:latin typeface="+mj-ea"/>
              <a:cs typeface="Times New Roman" panose="02020603050405020304" pitchFamily="18" charset="0"/>
            </a:endParaRPr>
          </a:p>
          <a:p>
            <a:pPr marL="133350" indent="-133350" algn="just"/>
            <a:endParaRPr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en-US" sz="1300" b="1" kern="100">
                <a:latin typeface="ＭＳ ゴシック" panose="020B0609070205080204" pitchFamily="49" charset="-128"/>
                <a:ea typeface="ＭＳ ゴシック" panose="020B0609070205080204" pitchFamily="49" charset="-128"/>
                <a:cs typeface="Times New Roman" panose="02020603050405020304" pitchFamily="18" charset="0"/>
              </a:rPr>
              <a:t>③高齢者</a:t>
            </a:r>
            <a:endParaRPr kumimoji="1" lang="en-US" altLang="ja-JP" sz="1300" b="1"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en-US" sz="1300" kern="100">
                <a:latin typeface="ＭＳ ゴシック" panose="020B0609070205080204" pitchFamily="49" charset="-128"/>
                <a:ea typeface="ＭＳ ゴシック" panose="020B0609070205080204" pitchFamily="49" charset="-128"/>
                <a:cs typeface="Times New Roman" panose="02020603050405020304" pitchFamily="18" charset="0"/>
              </a:rPr>
              <a:t>　□食事は適切な量を食べているか。</a:t>
            </a:r>
            <a:endParaRPr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en-US" sz="1300">
                <a:latin typeface="ＭＳ ゴシック" panose="020B0609070205080204" pitchFamily="49" charset="-128"/>
                <a:ea typeface="ＭＳ ゴシック" panose="020B0609070205080204" pitchFamily="49" charset="-128"/>
              </a:rPr>
              <a:t>　□噛みづらかったり、飲み込みにくかったりする食べものはあるか。</a:t>
            </a:r>
            <a:endParaRPr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en-US" sz="1300" kern="100">
                <a:latin typeface="ＭＳ ゴシック" panose="020B0609070205080204" pitchFamily="49" charset="-128"/>
                <a:ea typeface="ＭＳ ゴシック" panose="020B0609070205080204" pitchFamily="49" charset="-128"/>
                <a:cs typeface="Times New Roman" panose="02020603050405020304" pitchFamily="18" charset="0"/>
              </a:rPr>
              <a:t>　□持病があるか。</a:t>
            </a:r>
            <a:endParaRPr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endParaRPr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en-US" sz="1300" b="1" kern="100">
                <a:latin typeface="ＭＳ ゴシック" panose="020B0609070205080204" pitchFamily="49" charset="-128"/>
                <a:ea typeface="ＭＳ ゴシック" panose="020B0609070205080204" pitchFamily="49" charset="-128"/>
                <a:cs typeface="Times New Roman" panose="02020603050405020304" pitchFamily="18" charset="0"/>
              </a:rPr>
              <a:t>④</a:t>
            </a:r>
            <a:r>
              <a:rPr lang="ja-JP" altLang="en-US" sz="1300" b="1" kern="100" err="1">
                <a:latin typeface="ＭＳ ゴシック" panose="020B0609070205080204" pitchFamily="49" charset="-128"/>
                <a:ea typeface="ＭＳ ゴシック" panose="020B0609070205080204" pitchFamily="49" charset="-128"/>
                <a:cs typeface="Times New Roman" panose="02020603050405020304" pitchFamily="18" charset="0"/>
              </a:rPr>
              <a:t>障がい</a:t>
            </a:r>
            <a:r>
              <a:rPr lang="ja-JP" altLang="en-US" sz="1300" b="1" kern="100">
                <a:latin typeface="ＭＳ ゴシック" panose="020B0609070205080204" pitchFamily="49" charset="-128"/>
                <a:ea typeface="ＭＳ ゴシック" panose="020B0609070205080204" pitchFamily="49" charset="-128"/>
                <a:cs typeface="Times New Roman" panose="02020603050405020304" pitchFamily="18" charset="0"/>
              </a:rPr>
              <a:t>者</a:t>
            </a:r>
            <a:endParaRPr lang="en-US" altLang="ja-JP" sz="1300" b="1"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en-US" sz="1300" kern="100">
                <a:latin typeface="ＭＳ ゴシック" panose="020B0609070205080204" pitchFamily="49" charset="-128"/>
                <a:ea typeface="ＭＳ ゴシック" panose="020B0609070205080204" pitchFamily="49" charset="-128"/>
                <a:cs typeface="Times New Roman" panose="02020603050405020304" pitchFamily="18" charset="0"/>
              </a:rPr>
              <a:t>　□食事は適切な量を食べているか。</a:t>
            </a:r>
            <a:endParaRPr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en-US" sz="1300" kern="10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1300">
                <a:latin typeface="ＭＳ ゴシック" panose="020B0609070205080204" pitchFamily="49" charset="-128"/>
                <a:ea typeface="ＭＳ ゴシック" panose="020B0609070205080204" pitchFamily="49" charset="-128"/>
              </a:rPr>
              <a:t>□噛みづらかったり、飲み込みにくかったりする食べものはあるか。</a:t>
            </a:r>
            <a:endParaRPr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en-US" sz="1300" kern="100">
                <a:latin typeface="ＭＳ ゴシック" panose="020B0609070205080204" pitchFamily="49" charset="-128"/>
                <a:ea typeface="ＭＳ ゴシック" panose="020B0609070205080204" pitchFamily="49" charset="-128"/>
                <a:cs typeface="Times New Roman" panose="02020603050405020304" pitchFamily="18" charset="0"/>
              </a:rPr>
              <a:t>　□持病があるか。</a:t>
            </a:r>
            <a:endParaRPr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endParaRPr lang="en-US" altLang="ja-JP" sz="1300" b="1"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kumimoji="1" lang="ja-JP" altLang="en-US" sz="1300" b="1" kern="100">
                <a:latin typeface="ＭＳ ゴシック" panose="020B0609070205080204" pitchFamily="49" charset="-128"/>
                <a:ea typeface="ＭＳ ゴシック" panose="020B0609070205080204" pitchFamily="49" charset="-128"/>
                <a:cs typeface="Times New Roman" panose="02020603050405020304" pitchFamily="18" charset="0"/>
              </a:rPr>
              <a:t>⑤慢性疾患者</a:t>
            </a:r>
            <a:endParaRPr kumimoji="1" lang="en-US" altLang="ja-JP" sz="1300" b="1"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en-US" sz="1300" kern="100">
                <a:latin typeface="ＭＳ ゴシック" panose="020B0609070205080204" pitchFamily="49" charset="-128"/>
                <a:ea typeface="ＭＳ ゴシック" panose="020B0609070205080204" pitchFamily="49" charset="-128"/>
                <a:cs typeface="Times New Roman" panose="02020603050405020304" pitchFamily="18" charset="0"/>
              </a:rPr>
              <a:t>　□慢性疾患に適した食事内容となっているか。</a:t>
            </a:r>
            <a:endParaRPr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en-US" sz="1300" kern="100">
                <a:latin typeface="ＭＳ ゴシック" panose="020B0609070205080204" pitchFamily="49" charset="-128"/>
                <a:ea typeface="ＭＳ ゴシック" panose="020B0609070205080204" pitchFamily="49" charset="-128"/>
                <a:cs typeface="Times New Roman" panose="02020603050405020304" pitchFamily="18" charset="0"/>
              </a:rPr>
              <a:t>　□持病が悪化していないか。</a:t>
            </a:r>
            <a:endParaRPr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endParaRPr kumimoji="1"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kumimoji="1" lang="ja-JP" altLang="en-US" sz="1300" b="1" kern="100">
                <a:latin typeface="ＭＳ ゴシック" panose="020B0609070205080204" pitchFamily="49" charset="-128"/>
                <a:ea typeface="ＭＳ ゴシック" panose="020B0609070205080204" pitchFamily="49" charset="-128"/>
                <a:cs typeface="Times New Roman" panose="02020603050405020304" pitchFamily="18" charset="0"/>
              </a:rPr>
              <a:t>⑥食物アレルギー疾患者</a:t>
            </a:r>
            <a:endParaRPr kumimoji="1" lang="en-US" altLang="ja-JP" sz="1300" b="1"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lang="ja-JP" altLang="en-US" sz="1300" kern="10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1300">
                <a:latin typeface="ＭＳ ゴシック" panose="020B0609070205080204" pitchFamily="49" charset="-128"/>
                <a:ea typeface="ＭＳ ゴシック" panose="020B0609070205080204" pitchFamily="49" charset="-128"/>
              </a:rPr>
              <a:t>アレルギー原因食品および除去の程度は。</a:t>
            </a:r>
            <a:endParaRPr lang="en-US" altLang="ja-JP" sz="1300" kern="10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3350" indent="-133350" algn="just"/>
            <a:r>
              <a:rPr kumimoji="1" lang="ja-JP" altLang="en-US" sz="1300" kern="10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1300">
                <a:latin typeface="ＭＳ ゴシック" panose="020B0609070205080204" pitchFamily="49" charset="-128"/>
                <a:ea typeface="ＭＳ ゴシック" panose="020B0609070205080204" pitchFamily="49" charset="-128"/>
              </a:rPr>
              <a:t>提供される食事は食べることができるか。</a:t>
            </a:r>
            <a:endParaRPr kumimoji="1" lang="en-US" altLang="ja-JP" sz="1300">
              <a:latin typeface="ＭＳ ゴシック" panose="020B0609070205080204" pitchFamily="49" charset="-128"/>
              <a:ea typeface="ＭＳ ゴシック" panose="020B0609070205080204" pitchFamily="49" charset="-128"/>
            </a:endParaRPr>
          </a:p>
          <a:p>
            <a:pPr marL="133350" indent="-133350" algn="just"/>
            <a:endParaRPr lang="en-US" altLang="ja-JP" sz="1300"/>
          </a:p>
          <a:p>
            <a:pPr marL="133350" indent="-133350" algn="just"/>
            <a:r>
              <a:rPr lang="ja-JP" altLang="en-US" sz="1300" b="1" kern="100">
                <a:latin typeface="+mj-ea"/>
                <a:ea typeface="+mj-ea"/>
                <a:cs typeface="Times New Roman" panose="02020603050405020304" pitchFamily="18" charset="0"/>
              </a:rPr>
              <a:t>⑦言葉の通じない旅行者等</a:t>
            </a:r>
            <a:endParaRPr kumimoji="1" lang="en-US" altLang="ja-JP" sz="1300" b="1" kern="100">
              <a:latin typeface="+mj-ea"/>
              <a:ea typeface="+mj-ea"/>
              <a:cs typeface="Times New Roman" panose="02020603050405020304" pitchFamily="18" charset="0"/>
            </a:endParaRPr>
          </a:p>
          <a:p>
            <a:pPr marL="133350" indent="-133350" algn="just"/>
            <a:r>
              <a:rPr lang="ja-JP" altLang="en-US" sz="1300" kern="100">
                <a:latin typeface="+mj-ea"/>
                <a:ea typeface="+mj-ea"/>
                <a:cs typeface="Times New Roman" panose="02020603050405020304" pitchFamily="18" charset="0"/>
              </a:rPr>
              <a:t> 　□出身国、宗教、食べられないものを確認する。</a:t>
            </a:r>
            <a:endParaRPr lang="en-US" altLang="ja-JP" sz="1300" kern="100">
              <a:latin typeface="+mj-ea"/>
              <a:ea typeface="+mj-ea"/>
              <a:cs typeface="Times New Roman" panose="02020603050405020304" pitchFamily="18" charset="0"/>
            </a:endParaRPr>
          </a:p>
          <a:p>
            <a:pPr marL="133350" indent="-133350" algn="just"/>
            <a:r>
              <a:rPr kumimoji="1" lang="ja-JP" altLang="en-US" sz="1300" kern="100">
                <a:latin typeface="+mj-ea"/>
                <a:ea typeface="+mj-ea"/>
                <a:cs typeface="Times New Roman" panose="02020603050405020304" pitchFamily="18" charset="0"/>
              </a:rPr>
              <a:t>　 □食事は適切な量を食べているか。</a:t>
            </a:r>
            <a:endParaRPr lang="en-US" altLang="ja-JP" sz="1300" kern="100">
              <a:latin typeface="+mj-ea"/>
              <a:ea typeface="+mj-ea"/>
              <a:cs typeface="Times New Roman" panose="02020603050405020304" pitchFamily="18" charset="0"/>
            </a:endParaRPr>
          </a:p>
          <a:p>
            <a:pPr marL="133350" indent="-133350" algn="just"/>
            <a:endParaRPr kumimoji="1" lang="en-US" altLang="ja-JP" sz="1300"/>
          </a:p>
        </p:txBody>
      </p:sp>
      <p:sp>
        <p:nvSpPr>
          <p:cNvPr id="9" name="テキスト ボックス 8">
            <a:extLst>
              <a:ext uri="{FF2B5EF4-FFF2-40B4-BE49-F238E27FC236}">
                <a16:creationId xmlns:a16="http://schemas.microsoft.com/office/drawing/2014/main" id="{49D495C1-1685-4FC4-BB08-1DA75278E623}"/>
              </a:ext>
            </a:extLst>
          </p:cNvPr>
          <p:cNvSpPr txBox="1"/>
          <p:nvPr/>
        </p:nvSpPr>
        <p:spPr>
          <a:xfrm>
            <a:off x="563526" y="899592"/>
            <a:ext cx="5896397" cy="1092607"/>
          </a:xfrm>
          <a:prstGeom prst="rect">
            <a:avLst/>
          </a:prstGeom>
          <a:noFill/>
        </p:spPr>
        <p:txBody>
          <a:bodyPr wrap="square" rtlCol="0">
            <a:spAutoFit/>
          </a:bodyPr>
          <a:lstStyle/>
          <a:p>
            <a:r>
              <a:rPr lang="ja-JP" altLang="en-US" sz="1300" b="1"/>
              <a:t>４　</a:t>
            </a:r>
            <a:r>
              <a:rPr kumimoji="1" lang="ja-JP" altLang="en-US" sz="1300" b="1"/>
              <a:t>要配慮者への個別の栄養相談を実施してください。</a:t>
            </a:r>
            <a:endParaRPr kumimoji="1" lang="en-US" altLang="ja-JP" sz="1300" b="1"/>
          </a:p>
          <a:p>
            <a:endParaRPr kumimoji="1" lang="en-US" altLang="ja-JP" sz="1300" kern="100">
              <a:latin typeface="+mj-ea"/>
              <a:ea typeface="+mj-ea"/>
              <a:cs typeface="Times New Roman" panose="02020603050405020304" pitchFamily="18" charset="0"/>
            </a:endParaRPr>
          </a:p>
          <a:p>
            <a:pPr marL="133350" indent="-133350" algn="just"/>
            <a:r>
              <a:rPr kumimoji="1" lang="ja-JP" altLang="en-US" sz="1300" kern="100">
                <a:latin typeface="+mj-ea"/>
                <a:ea typeface="+mj-ea"/>
                <a:cs typeface="Times New Roman" panose="02020603050405020304" pitchFamily="18" charset="0"/>
              </a:rPr>
              <a:t>□要配慮者毎の特性に応じて個別の栄養相談を実施する。</a:t>
            </a:r>
            <a:endParaRPr kumimoji="1" lang="en-US" altLang="ja-JP" sz="1300" kern="100">
              <a:latin typeface="+mj-ea"/>
              <a:ea typeface="+mj-ea"/>
              <a:cs typeface="Times New Roman" panose="02020603050405020304" pitchFamily="18" charset="0"/>
            </a:endParaRPr>
          </a:p>
          <a:p>
            <a:pPr marL="133350" indent="-133350" algn="just"/>
            <a:r>
              <a:rPr lang="ja-JP" altLang="en-US" sz="1300" kern="100">
                <a:latin typeface="+mj-ea"/>
                <a:ea typeface="+mj-ea"/>
                <a:cs typeface="Times New Roman" panose="02020603050405020304" pitchFamily="18" charset="0"/>
              </a:rPr>
              <a:t>□要配慮者本人が、自己の身体状況と疾病等に応じて食事療法が継続できるよう、</a:t>
            </a:r>
            <a:endParaRPr lang="en-US" altLang="ja-JP" sz="1300" kern="100">
              <a:latin typeface="+mj-ea"/>
              <a:ea typeface="+mj-ea"/>
              <a:cs typeface="Times New Roman" panose="02020603050405020304" pitchFamily="18" charset="0"/>
            </a:endParaRPr>
          </a:p>
          <a:p>
            <a:pPr marL="133350" indent="-133350" algn="just"/>
            <a:r>
              <a:rPr lang="ja-JP" altLang="en-US" sz="1300" kern="100">
                <a:latin typeface="+mj-ea"/>
                <a:ea typeface="+mj-ea"/>
                <a:cs typeface="Times New Roman" panose="02020603050405020304" pitchFamily="18" charset="0"/>
              </a:rPr>
              <a:t>　本人の疾病改善意欲を高め、自立できるよう配慮した助言を行う。</a:t>
            </a:r>
            <a:endParaRPr kumimoji="1" lang="en-US" altLang="ja-JP" sz="1300"/>
          </a:p>
        </p:txBody>
      </p:sp>
      <p:sp>
        <p:nvSpPr>
          <p:cNvPr id="7" name="正方形/長方形 6">
            <a:extLst>
              <a:ext uri="{FF2B5EF4-FFF2-40B4-BE49-F238E27FC236}">
                <a16:creationId xmlns:a16="http://schemas.microsoft.com/office/drawing/2014/main" id="{1D264ECC-E06E-48DC-A103-C54561057C2F}"/>
              </a:ext>
            </a:extLst>
          </p:cNvPr>
          <p:cNvSpPr/>
          <p:nvPr/>
        </p:nvSpPr>
        <p:spPr>
          <a:xfrm>
            <a:off x="5011253" y="2707610"/>
            <a:ext cx="1364384" cy="28418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a:latin typeface="+mn-ea"/>
              </a:rPr>
              <a:t>18- </a:t>
            </a:r>
            <a:r>
              <a:rPr kumimoji="1" lang="ja-JP" altLang="en-US" sz="1100">
                <a:latin typeface="+mn-ea"/>
              </a:rPr>
              <a:t>５　妊婦</a:t>
            </a:r>
            <a:endParaRPr kumimoji="1" lang="ja-JP" altLang="en-US" sz="1100"/>
          </a:p>
        </p:txBody>
      </p:sp>
      <p:sp>
        <p:nvSpPr>
          <p:cNvPr id="8" name="正方形/長方形 7">
            <a:extLst>
              <a:ext uri="{FF2B5EF4-FFF2-40B4-BE49-F238E27FC236}">
                <a16:creationId xmlns:a16="http://schemas.microsoft.com/office/drawing/2014/main" id="{46AB7049-031C-441C-B2E6-5FBE2BDE3B1E}"/>
              </a:ext>
            </a:extLst>
          </p:cNvPr>
          <p:cNvSpPr/>
          <p:nvPr/>
        </p:nvSpPr>
        <p:spPr>
          <a:xfrm>
            <a:off x="5011253" y="4238686"/>
            <a:ext cx="1364384" cy="28418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a:latin typeface="+mn-ea"/>
              </a:rPr>
              <a:t>18- </a:t>
            </a:r>
            <a:r>
              <a:rPr kumimoji="1" lang="ja-JP" altLang="en-US" sz="1100">
                <a:latin typeface="+mn-ea"/>
              </a:rPr>
              <a:t>８　高齢者</a:t>
            </a:r>
            <a:endParaRPr kumimoji="1" lang="ja-JP" altLang="en-US" sz="1100"/>
          </a:p>
        </p:txBody>
      </p:sp>
      <p:sp>
        <p:nvSpPr>
          <p:cNvPr id="10" name="正方形/長方形 9">
            <a:extLst>
              <a:ext uri="{FF2B5EF4-FFF2-40B4-BE49-F238E27FC236}">
                <a16:creationId xmlns:a16="http://schemas.microsoft.com/office/drawing/2014/main" id="{C4CF94C8-0BC4-428C-9E28-E0B76212C0DB}"/>
              </a:ext>
            </a:extLst>
          </p:cNvPr>
          <p:cNvSpPr/>
          <p:nvPr/>
        </p:nvSpPr>
        <p:spPr>
          <a:xfrm>
            <a:off x="5011253" y="5243977"/>
            <a:ext cx="1364384" cy="28418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a:latin typeface="+mn-ea"/>
              </a:rPr>
              <a:t>18- </a:t>
            </a:r>
            <a:r>
              <a:rPr kumimoji="1" lang="ja-JP" altLang="en-US" sz="1100">
                <a:latin typeface="+mn-ea"/>
              </a:rPr>
              <a:t>９　</a:t>
            </a:r>
            <a:r>
              <a:rPr kumimoji="1" lang="ja-JP" altLang="en-US" sz="1100" err="1">
                <a:latin typeface="+mn-ea"/>
              </a:rPr>
              <a:t>障がい</a:t>
            </a:r>
            <a:r>
              <a:rPr kumimoji="1" lang="ja-JP" altLang="en-US" sz="1100">
                <a:latin typeface="+mn-ea"/>
              </a:rPr>
              <a:t>者</a:t>
            </a:r>
            <a:endParaRPr kumimoji="1" lang="ja-JP" altLang="en-US" sz="1100"/>
          </a:p>
        </p:txBody>
      </p:sp>
      <p:sp>
        <p:nvSpPr>
          <p:cNvPr id="12" name="正方形/長方形 11">
            <a:extLst>
              <a:ext uri="{FF2B5EF4-FFF2-40B4-BE49-F238E27FC236}">
                <a16:creationId xmlns:a16="http://schemas.microsoft.com/office/drawing/2014/main" id="{A5C5BC06-B3B6-4722-8322-5918CB374741}"/>
              </a:ext>
            </a:extLst>
          </p:cNvPr>
          <p:cNvSpPr/>
          <p:nvPr/>
        </p:nvSpPr>
        <p:spPr>
          <a:xfrm>
            <a:off x="4994296" y="6357502"/>
            <a:ext cx="1442379" cy="34312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a:latin typeface="+mn-ea"/>
              </a:rPr>
              <a:t>18- </a:t>
            </a:r>
            <a:r>
              <a:rPr lang="en-US" altLang="ja-JP" sz="1100">
                <a:latin typeface="+mn-ea"/>
              </a:rPr>
              <a:t>10</a:t>
            </a:r>
            <a:r>
              <a:rPr lang="ja-JP" altLang="en-US" sz="1100">
                <a:latin typeface="+mn-ea"/>
              </a:rPr>
              <a:t>　慢性疾患者</a:t>
            </a:r>
            <a:endParaRPr kumimoji="1" lang="ja-JP" altLang="en-US" sz="1100"/>
          </a:p>
        </p:txBody>
      </p:sp>
      <p:sp>
        <p:nvSpPr>
          <p:cNvPr id="14" name="正方形/長方形 13">
            <a:extLst>
              <a:ext uri="{FF2B5EF4-FFF2-40B4-BE49-F238E27FC236}">
                <a16:creationId xmlns:a16="http://schemas.microsoft.com/office/drawing/2014/main" id="{DD7851DE-C7F3-4706-860A-DBD52132D6A4}"/>
              </a:ext>
            </a:extLst>
          </p:cNvPr>
          <p:cNvSpPr/>
          <p:nvPr/>
        </p:nvSpPr>
        <p:spPr>
          <a:xfrm>
            <a:off x="4619755" y="7226180"/>
            <a:ext cx="1840168" cy="28418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a:latin typeface="+mn-ea"/>
              </a:rPr>
              <a:t>18- 11</a:t>
            </a:r>
            <a:r>
              <a:rPr kumimoji="1" lang="ja-JP" altLang="en-US" sz="1100">
                <a:latin typeface="+mn-ea"/>
              </a:rPr>
              <a:t>　食物ｱﾚﾙｷﾞｰ患者　</a:t>
            </a:r>
            <a:endParaRPr kumimoji="1" lang="ja-JP" altLang="en-US" sz="1100"/>
          </a:p>
        </p:txBody>
      </p:sp>
      <p:sp>
        <p:nvSpPr>
          <p:cNvPr id="15" name="正方形/長方形 14">
            <a:extLst>
              <a:ext uri="{FF2B5EF4-FFF2-40B4-BE49-F238E27FC236}">
                <a16:creationId xmlns:a16="http://schemas.microsoft.com/office/drawing/2014/main" id="{AE1E60F6-55C3-4763-9560-4162739F8EFA}"/>
              </a:ext>
            </a:extLst>
          </p:cNvPr>
          <p:cNvSpPr/>
          <p:nvPr/>
        </p:nvSpPr>
        <p:spPr>
          <a:xfrm>
            <a:off x="4267886" y="8091614"/>
            <a:ext cx="2192037" cy="28418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a:latin typeface="+mn-ea"/>
              </a:rPr>
              <a:t>18- 12</a:t>
            </a:r>
            <a:r>
              <a:rPr kumimoji="1" lang="ja-JP" altLang="en-US" sz="1100">
                <a:latin typeface="+mn-ea"/>
              </a:rPr>
              <a:t>　言葉の通じない旅行者等</a:t>
            </a:r>
            <a:endParaRPr kumimoji="1" lang="ja-JP" altLang="en-US" sz="1100"/>
          </a:p>
        </p:txBody>
      </p:sp>
      <p:sp>
        <p:nvSpPr>
          <p:cNvPr id="16" name="正方形/長方形 15">
            <a:extLst>
              <a:ext uri="{FF2B5EF4-FFF2-40B4-BE49-F238E27FC236}">
                <a16:creationId xmlns:a16="http://schemas.microsoft.com/office/drawing/2014/main" id="{AA8897B1-E7F8-44C7-8769-B8F9596D15D4}"/>
              </a:ext>
            </a:extLst>
          </p:cNvPr>
          <p:cNvSpPr/>
          <p:nvPr/>
        </p:nvSpPr>
        <p:spPr>
          <a:xfrm>
            <a:off x="5007784" y="3509865"/>
            <a:ext cx="1364384" cy="28418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a:latin typeface="+mn-ea"/>
              </a:rPr>
              <a:t>18- </a:t>
            </a:r>
            <a:r>
              <a:rPr kumimoji="1" lang="ja-JP" altLang="en-US" sz="1100">
                <a:latin typeface="+mn-ea"/>
              </a:rPr>
              <a:t>６、７　乳幼児</a:t>
            </a:r>
            <a:endParaRPr kumimoji="1" lang="ja-JP" altLang="en-US" sz="1100"/>
          </a:p>
        </p:txBody>
      </p:sp>
    </p:spTree>
    <p:extLst>
      <p:ext uri="{BB962C8B-B14F-4D97-AF65-F5344CB8AC3E}">
        <p14:creationId xmlns:p14="http://schemas.microsoft.com/office/powerpoint/2010/main" val="3924937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 name="正方形/長方形 3"/>
          <p:cNvSpPr>
            <a:spLocks noChangeArrowheads="1"/>
          </p:cNvSpPr>
          <p:nvPr/>
        </p:nvSpPr>
        <p:spPr bwMode="auto">
          <a:xfrm>
            <a:off x="513567" y="1104885"/>
            <a:ext cx="6523990" cy="8075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lstStyle/>
          <a:p>
            <a:pPr eaLnBrk="1">
              <a:lnSpc>
                <a:spcPct val="93000"/>
              </a:lnSpc>
              <a:buClr>
                <a:srgbClr val="000000"/>
              </a:buClr>
              <a:buSzPct val="100000"/>
              <a:buFont typeface="Times New Roman" panose="02020603050405020304" pitchFamily="18" charset="0"/>
              <a:buNone/>
            </a:pPr>
            <a:r>
              <a:rPr lang="ja-JP" altLang="en-US" sz="2215" b="1" u="sng">
                <a:latin typeface="ＭＳ Ｐゴシック" panose="020B0600070205080204" pitchFamily="50" charset="-128"/>
                <a:ea typeface="ＭＳ Ｐゴシック" panose="020B0600070205080204" pitchFamily="50" charset="-128"/>
              </a:rPr>
              <a:t>①必要物品を用意する。</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□災害対策本部専用デスク</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□連絡機器　（携帯電話・トランシーバー等）</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□ホワイトボード　マーカー</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□ライティングシート</a:t>
            </a:r>
            <a:r>
              <a:rPr lang="ja-JP" altLang="en-US" sz="1845" b="1" baseline="30000">
                <a:latin typeface="ＭＳ Ｐゴシック" panose="020B0600070205080204" pitchFamily="50" charset="-128"/>
                <a:ea typeface="ＭＳ Ｐゴシック" panose="020B0600070205080204" pitchFamily="50" charset="-128"/>
              </a:rPr>
              <a:t>１ </a:t>
            </a:r>
            <a:r>
              <a:rPr lang="ja-JP" altLang="en-US" sz="1845" b="1">
                <a:latin typeface="ＭＳ Ｐゴシック" panose="020B0600070205080204" pitchFamily="50" charset="-128"/>
                <a:ea typeface="ＭＳ Ｐゴシック" panose="020B0600070205080204" pitchFamily="50" charset="-128"/>
              </a:rPr>
              <a:t>（クロノロジー用）</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□災害時連絡一覧（電話・携帯電話・メール）</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□県全体地図（地区がわかるもの）</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□指定避難所・福祉避難所一覧表</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□日本栄養士会災害支援チーム活動マニュアル</a:t>
            </a:r>
            <a:endParaRPr lang="en-US" altLang="ja-JP" sz="1845"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□大規模災害時の栄養・食生活支援活動ガイドライン</a:t>
            </a:r>
            <a:r>
              <a:rPr lang="ja-JP" altLang="en-US" sz="1845" b="1" baseline="30000">
                <a:latin typeface="ＭＳ Ｐゴシック" panose="020B0600070205080204" pitchFamily="50" charset="-128"/>
                <a:ea typeface="ＭＳ Ｐゴシック" panose="020B0600070205080204" pitchFamily="50" charset="-128"/>
              </a:rPr>
              <a:t>２</a:t>
            </a:r>
            <a:endParaRPr lang="en-US" altLang="ja-JP" sz="1845"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□被災都道府県の地域防災計画および各種マニュアル</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□延長コード</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□パソコン　（記録　クロノロジー使用）</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□ユニホーム（担当がわかるビブス等含む）</a:t>
            </a: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□ラジオ（乾電池）・</a:t>
            </a:r>
            <a:r>
              <a:rPr lang="en-US" altLang="ja-JP" sz="1845" b="1">
                <a:latin typeface="ＭＳ Ｐゴシック" panose="020B0600070205080204" pitchFamily="50" charset="-128"/>
                <a:ea typeface="ＭＳ Ｐゴシック" panose="020B0600070205080204" pitchFamily="50" charset="-128"/>
              </a:rPr>
              <a:t>TV</a:t>
            </a:r>
            <a:r>
              <a:rPr lang="ja-JP" altLang="en-US" sz="1845" b="1">
                <a:latin typeface="ＭＳ Ｐゴシック" panose="020B0600070205080204" pitchFamily="50" charset="-128"/>
                <a:ea typeface="ＭＳ Ｐゴシック" panose="020B0600070205080204" pitchFamily="50" charset="-128"/>
              </a:rPr>
              <a:t>等情報収集機材</a:t>
            </a:r>
          </a:p>
          <a:p>
            <a:pPr>
              <a:lnSpc>
                <a:spcPct val="93000"/>
              </a:lnSpc>
              <a:buClr>
                <a:srgbClr val="000000"/>
              </a:buClr>
              <a:buSzPct val="100000"/>
            </a:pPr>
            <a:r>
              <a:rPr lang="ja-JP" altLang="en-US" sz="1845" b="1">
                <a:latin typeface="ＭＳ Ｐゴシック" panose="020B0600070205080204" pitchFamily="50" charset="-128"/>
                <a:ea typeface="ＭＳ Ｐゴシック" panose="020B0600070205080204" pitchFamily="50" charset="-128"/>
              </a:rPr>
              <a:t>　</a:t>
            </a:r>
            <a:r>
              <a:rPr lang="ja-JP" altLang="en-US" sz="1845" b="1">
                <a:latin typeface="ＭＳ Ｐゴシック" panose="020B0600070205080204" pitchFamily="50" charset="-128"/>
              </a:rPr>
              <a:t>□筆記用具　（ポストイット　大・小含む）</a:t>
            </a:r>
          </a:p>
          <a:p>
            <a:pPr>
              <a:lnSpc>
                <a:spcPct val="93000"/>
              </a:lnSpc>
              <a:buClr>
                <a:srgbClr val="000000"/>
              </a:buClr>
              <a:buSzPct val="100000"/>
            </a:pPr>
            <a:r>
              <a:rPr lang="ja-JP" altLang="en-US" sz="1845" b="1">
                <a:latin typeface="ＭＳ Ｐゴシック" panose="020B0600070205080204" pitchFamily="50" charset="-128"/>
              </a:rPr>
              <a:t>　□ノート・コピー用紙　　 □充電器　　 　　　□養生テープ</a:t>
            </a:r>
          </a:p>
          <a:p>
            <a:pPr>
              <a:lnSpc>
                <a:spcPct val="93000"/>
              </a:lnSpc>
              <a:buClr>
                <a:srgbClr val="000000"/>
              </a:buClr>
              <a:buSzPct val="100000"/>
            </a:pPr>
            <a:r>
              <a:rPr lang="ja-JP" altLang="en-US" sz="1845" b="1">
                <a:latin typeface="ＭＳ Ｐゴシック" panose="020B0600070205080204" pitchFamily="50" charset="-128"/>
              </a:rPr>
              <a:t>　□救急箱（体温計）　　  □アルコール　　  □不織布マスク</a:t>
            </a:r>
            <a:endParaRPr lang="en-US" altLang="ja-JP" sz="1845" b="1">
              <a:latin typeface="ＭＳ Ｐゴシック" panose="020B0600070205080204" pitchFamily="50" charset="-128"/>
            </a:endParaRPr>
          </a:p>
          <a:p>
            <a:pPr>
              <a:lnSpc>
                <a:spcPct val="93000"/>
              </a:lnSpc>
              <a:buClr>
                <a:srgbClr val="000000"/>
              </a:buClr>
              <a:buSzPct val="100000"/>
            </a:pPr>
            <a:r>
              <a:rPr lang="ja-JP" altLang="en-US" sz="1845" b="1">
                <a:latin typeface="ＭＳ Ｐゴシック" panose="020B0600070205080204" pitchFamily="50" charset="-128"/>
              </a:rPr>
              <a:t>　□使い捨て手袋　 　　   □ゴミ袋</a:t>
            </a:r>
            <a:r>
              <a:rPr lang="en-US" altLang="ja-JP" sz="1845" b="1">
                <a:latin typeface="ＭＳ Ｐゴシック" panose="020B0600070205080204" pitchFamily="50" charset="-128"/>
              </a:rPr>
              <a:t>45ℓ</a:t>
            </a:r>
            <a:r>
              <a:rPr lang="ja-JP" altLang="en-US" sz="1845" b="1">
                <a:latin typeface="ＭＳ Ｐゴシック" panose="020B0600070205080204" pitchFamily="50" charset="-128"/>
              </a:rPr>
              <a:t>・</a:t>
            </a:r>
            <a:r>
              <a:rPr lang="en-US" altLang="ja-JP" sz="1845" b="1">
                <a:latin typeface="ＭＳ Ｐゴシック" panose="020B0600070205080204" pitchFamily="50" charset="-128"/>
              </a:rPr>
              <a:t>70ℓ</a:t>
            </a:r>
            <a:r>
              <a:rPr lang="ja-JP" altLang="en-US" sz="1845" b="1">
                <a:latin typeface="ＭＳ Ｐゴシック" panose="020B0600070205080204" pitchFamily="50" charset="-128"/>
              </a:rPr>
              <a:t>  □ラップ　　　　　　　　　　　　　</a:t>
            </a:r>
            <a:endParaRPr lang="en-US" altLang="ja-JP" sz="1845" b="1">
              <a:latin typeface="ＭＳ Ｐゴシック" panose="020B0600070205080204" pitchFamily="50" charset="-128"/>
            </a:endParaRPr>
          </a:p>
          <a:p>
            <a:pPr>
              <a:lnSpc>
                <a:spcPct val="93000"/>
              </a:lnSpc>
              <a:buClr>
                <a:srgbClr val="000000"/>
              </a:buClr>
              <a:buSzPct val="100000"/>
            </a:pPr>
            <a:r>
              <a:rPr lang="ja-JP" altLang="en-US" sz="1845" b="1">
                <a:latin typeface="ＭＳ Ｐゴシック" panose="020B0600070205080204" pitchFamily="50" charset="-128"/>
              </a:rPr>
              <a:t>　□高密度ポリエチレン袋　□ペーパータオル</a:t>
            </a:r>
          </a:p>
          <a:p>
            <a:pPr>
              <a:lnSpc>
                <a:spcPct val="93000"/>
              </a:lnSpc>
              <a:buClr>
                <a:srgbClr val="000000"/>
              </a:buClr>
              <a:buSzPct val="100000"/>
            </a:pPr>
            <a:r>
              <a:rPr lang="ja-JP" altLang="en-US" sz="1845" b="1">
                <a:latin typeface="ＭＳ Ｐゴシック" panose="020B0600070205080204" pitchFamily="50" charset="-128"/>
              </a:rPr>
              <a:t>　□その他（　　　　　　　　　　　　　　　　　　　）</a:t>
            </a:r>
            <a:endParaRPr lang="en-US" altLang="ja-JP" sz="1845" b="1" u="sng">
              <a:latin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r>
              <a:rPr lang="ja-JP" altLang="en-US" sz="1845" b="1">
                <a:latin typeface="ＭＳ Ｐゴシック" panose="020B0600070205080204" pitchFamily="50" charset="-128"/>
                <a:ea typeface="ＭＳ Ｐゴシック" panose="020B0600070205080204" pitchFamily="50" charset="-128"/>
              </a:rPr>
              <a:t>　</a:t>
            </a:r>
            <a:endParaRPr lang="en-US" altLang="ja-JP" sz="1845" b="1" u="sng">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r>
              <a:rPr lang="ja-JP" altLang="en-US" sz="2215" b="1" u="sng">
                <a:latin typeface="ＭＳ Ｐゴシック" panose="020B0600070205080204" pitchFamily="50" charset="-128"/>
                <a:ea typeface="ＭＳ Ｐゴシック" panose="020B0600070205080204" pitchFamily="50" charset="-128"/>
              </a:rPr>
              <a:t>②災害時用の資料一式</a:t>
            </a:r>
            <a:r>
              <a:rPr lang="ja-JP" altLang="en-US" sz="2215" b="1" u="sng" baseline="30000">
                <a:latin typeface="ＭＳ Ｐゴシック" panose="020B0600070205080204" pitchFamily="50" charset="-128"/>
                <a:ea typeface="ＭＳ Ｐゴシック" panose="020B0600070205080204" pitchFamily="50" charset="-128"/>
              </a:rPr>
              <a:t>３</a:t>
            </a:r>
            <a:r>
              <a:rPr lang="ja-JP" altLang="en-US" sz="2215" b="1" u="sng">
                <a:latin typeface="ＭＳ Ｐゴシック" panose="020B0600070205080204" pitchFamily="50" charset="-128"/>
                <a:ea typeface="ＭＳ Ｐゴシック" panose="020B0600070205080204" pitchFamily="50" charset="-128"/>
              </a:rPr>
              <a:t>を準備する。</a:t>
            </a:r>
            <a:r>
              <a:rPr lang="ja-JP" altLang="en-US" sz="1845" b="1">
                <a:latin typeface="ＭＳ Ｐゴシック" panose="020B0600070205080204" pitchFamily="50" charset="-128"/>
                <a:ea typeface="ＭＳ Ｐゴシック" panose="020B0600070205080204" pitchFamily="50" charset="-128"/>
              </a:rPr>
              <a:t>（ﾀﾞｳﾝﾛｰﾄﾞ）</a:t>
            </a:r>
            <a:endParaRPr lang="en-US" altLang="ja-JP" sz="1845"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endParaRPr lang="en-US" altLang="ja-JP" sz="2215" b="1" u="sng">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r>
              <a:rPr lang="ja-JP" altLang="en-US" sz="2215" b="1" u="sng">
                <a:latin typeface="ＭＳ Ｐゴシック" panose="020B0600070205080204" pitchFamily="50" charset="-128"/>
                <a:ea typeface="ＭＳ Ｐゴシック" panose="020B0600070205080204" pitchFamily="50" charset="-128"/>
              </a:rPr>
              <a:t>③掲示物を準備する。</a:t>
            </a:r>
            <a:endParaRPr lang="en-US" altLang="ja-JP" sz="2215" b="1" u="sng">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r>
              <a:rPr lang="ja-JP" altLang="en-US" sz="1660" b="1">
                <a:latin typeface="ＭＳ Ｐゴシック" panose="020B0600070205080204" pitchFamily="50" charset="-128"/>
                <a:ea typeface="ＭＳ Ｐゴシック" panose="020B0600070205080204" pitchFamily="50" charset="-128"/>
              </a:rPr>
              <a:t>　　・特殊栄養食品ステーション、避難所等</a:t>
            </a:r>
            <a:endParaRPr lang="en-US" altLang="ja-JP" sz="1660"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endParaRPr lang="en-US" altLang="ja-JP" sz="2220"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r>
              <a:rPr lang="ja-JP" altLang="en-US" sz="2220" b="1" u="sng">
                <a:latin typeface="ＭＳ Ｐゴシック" panose="020B0600070205080204" pitchFamily="50" charset="-128"/>
                <a:ea typeface="ＭＳ Ｐゴシック" panose="020B0600070205080204" pitchFamily="50" charset="-128"/>
              </a:rPr>
              <a:t>④</a:t>
            </a:r>
            <a:r>
              <a:rPr lang="en-US" altLang="ja-JP" sz="2220" b="1" u="sng">
                <a:latin typeface="ＭＳ Ｐゴシック" panose="020B0600070205080204" pitchFamily="50" charset="-128"/>
                <a:ea typeface="ＭＳ Ｐゴシック" panose="020B0600070205080204" pitchFamily="50" charset="-128"/>
              </a:rPr>
              <a:t>JDA-DAT</a:t>
            </a:r>
            <a:r>
              <a:rPr lang="ja-JP" altLang="en-US" sz="2220" b="1" u="sng">
                <a:latin typeface="ＭＳ Ｐゴシック" panose="020B0600070205080204" pitchFamily="50" charset="-128"/>
                <a:ea typeface="ＭＳ Ｐゴシック" panose="020B0600070205080204" pitchFamily="50" charset="-128"/>
              </a:rPr>
              <a:t>緊急車両ステッカーを準備する。</a:t>
            </a:r>
            <a:endParaRPr lang="en-US" altLang="ja-JP" sz="2220"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r>
              <a:rPr lang="ja-JP" altLang="en-US" sz="1660" b="1">
                <a:latin typeface="ＭＳ Ｐゴシック" panose="020B0600070205080204" pitchFamily="50" charset="-128"/>
                <a:ea typeface="ＭＳ Ｐゴシック" panose="020B0600070205080204" pitchFamily="50" charset="-128"/>
              </a:rPr>
              <a:t>　</a:t>
            </a:r>
            <a:r>
              <a:rPr lang="ja-JP" altLang="en-US" sz="1660">
                <a:latin typeface="ＤＦ平成ゴシック体W5" pitchFamily="49" charset="-128"/>
                <a:ea typeface="ＤＦ平成ゴシック体W5" pitchFamily="49" charset="-128"/>
              </a:rPr>
              <a:t>　　　　　　　　　　　　　　　　　　　　</a:t>
            </a:r>
            <a:r>
              <a:rPr lang="ja-JP" altLang="en-US" sz="1845">
                <a:latin typeface="ＤＦ平成ゴシック体W5" pitchFamily="49" charset="-128"/>
                <a:ea typeface="ＤＦ平成ゴシック体W5" pitchFamily="49" charset="-128"/>
              </a:rPr>
              <a:t>　　　　</a:t>
            </a:r>
          </a:p>
        </p:txBody>
      </p:sp>
      <p:sp>
        <p:nvSpPr>
          <p:cNvPr id="10" name="タイトル 3">
            <a:extLst>
              <a:ext uri="{FF2B5EF4-FFF2-40B4-BE49-F238E27FC236}">
                <a16:creationId xmlns:a16="http://schemas.microsoft.com/office/drawing/2014/main" id="{C15E74CC-7CB9-6A36-7374-33DDF07D4A0A}"/>
              </a:ext>
            </a:extLst>
          </p:cNvPr>
          <p:cNvSpPr txBox="1">
            <a:spLocks/>
          </p:cNvSpPr>
          <p:nvPr/>
        </p:nvSpPr>
        <p:spPr>
          <a:xfrm>
            <a:off x="0" y="0"/>
            <a:ext cx="6858000" cy="1115616"/>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marL="0" marR="0" lvl="0" indent="0" algn="l"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defRPr/>
            </a:pPr>
            <a:r>
              <a:rPr lang="ja-JP" altLang="en-US" sz="1800" b="1">
                <a:solidFill>
                  <a:schemeClr val="bg1"/>
                </a:solidFill>
                <a:latin typeface="+mn-ea"/>
                <a:ea typeface="+mn-ea"/>
              </a:rPr>
              <a:t>　　　〇〇栄養士会　　</a:t>
            </a:r>
            <a:r>
              <a:rPr kumimoji="1" lang="ja-JP" altLang="en-US" sz="295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 ２　災害対策本部</a:t>
            </a:r>
            <a:endParaRPr kumimoji="1" lang="ja-JP" altLang="en-US" sz="221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a:p>
            <a:r>
              <a:rPr kumimoji="1" lang="ja-JP" altLang="en-US" sz="2955" b="1"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災害対策本部等確認事項ﾁｪｯｸﾘｽﾄ</a:t>
            </a:r>
            <a:endParaRPr lang="ja-JP" altLang="en-US" sz="3200" b="1">
              <a:solidFill>
                <a:schemeClr val="bg1"/>
              </a:solidFill>
              <a:latin typeface="+mn-ea"/>
              <a:ea typeface="+mn-ea"/>
            </a:endParaRP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a:extLst>
              <a:ext uri="{FF2B5EF4-FFF2-40B4-BE49-F238E27FC236}">
                <a16:creationId xmlns:a16="http://schemas.microsoft.com/office/drawing/2014/main" id="{6775461D-1116-447E-B3D7-CF4912CAB737}"/>
              </a:ext>
            </a:extLst>
          </p:cNvPr>
          <p:cNvSpPr txBox="1"/>
          <p:nvPr/>
        </p:nvSpPr>
        <p:spPr>
          <a:xfrm>
            <a:off x="673749" y="4962957"/>
            <a:ext cx="5995611" cy="2308324"/>
          </a:xfrm>
          <a:prstGeom prst="rect">
            <a:avLst/>
          </a:prstGeom>
          <a:noFill/>
          <a:ln w="38100">
            <a:solidFill>
              <a:srgbClr val="00B050"/>
            </a:solidFill>
          </a:ln>
        </p:spPr>
        <p:txBody>
          <a:bodyPr wrap="square">
            <a:spAutoFit/>
          </a:bodyPr>
          <a:lstStyle/>
          <a:p>
            <a:endParaRPr lang="en-US" altLang="ja-JP" sz="1600"/>
          </a:p>
          <a:p>
            <a:r>
              <a:rPr lang="ja-JP" altLang="en-US" sz="1600"/>
              <a:t> １．要配慮者全体の把握 ⇒</a:t>
            </a:r>
            <a:endParaRPr lang="en-US" altLang="ja-JP" sz="1600"/>
          </a:p>
          <a:p>
            <a:r>
              <a:rPr lang="ja-JP" altLang="en-US" sz="1600"/>
              <a:t>　　　　　　　　⇓</a:t>
            </a:r>
            <a:endParaRPr lang="en-US" altLang="ja-JP" sz="1600"/>
          </a:p>
          <a:p>
            <a:r>
              <a:rPr lang="ja-JP" altLang="en-US" sz="1600"/>
              <a:t> ２．各要配慮者の個別ニーズの把握 ⇒　</a:t>
            </a:r>
            <a:endParaRPr lang="en-US" altLang="ja-JP" sz="1600"/>
          </a:p>
          <a:p>
            <a:r>
              <a:rPr lang="ja-JP" altLang="en-US" sz="1600"/>
              <a:t>　　　　（ニーズの抽出）</a:t>
            </a:r>
            <a:endParaRPr lang="en-US" altLang="ja-JP" sz="1600"/>
          </a:p>
          <a:p>
            <a:r>
              <a:rPr lang="ja-JP" altLang="en-US" sz="1600"/>
              <a:t>　　　　　　　　⇓</a:t>
            </a:r>
            <a:endParaRPr lang="en-US" altLang="ja-JP" sz="1600"/>
          </a:p>
          <a:p>
            <a:r>
              <a:rPr lang="ja-JP" altLang="en-US" sz="1600"/>
              <a:t> ３．ニーズへの対応へ繋げる ⇒　　　　  　</a:t>
            </a:r>
            <a:endParaRPr lang="en-US" altLang="ja-JP" sz="1600"/>
          </a:p>
          <a:p>
            <a:r>
              <a:rPr lang="ja-JP" altLang="en-US" sz="1600"/>
              <a:t>　　　（関連団体等へ繋げる）</a:t>
            </a:r>
            <a:endParaRPr lang="en-US" altLang="ja-JP" sz="1600"/>
          </a:p>
          <a:p>
            <a:endParaRPr lang="ja-JP" altLang="en-US" sz="1600"/>
          </a:p>
        </p:txBody>
      </p:sp>
      <p:sp>
        <p:nvSpPr>
          <p:cNvPr id="2" name="正方形/長方形 1">
            <a:extLst>
              <a:ext uri="{FF2B5EF4-FFF2-40B4-BE49-F238E27FC236}">
                <a16:creationId xmlns:a16="http://schemas.microsoft.com/office/drawing/2014/main" id="{6B1FD84B-DCFC-4B5E-ADC6-9E477069C86D}"/>
              </a:ext>
            </a:extLst>
          </p:cNvPr>
          <p:cNvSpPr/>
          <p:nvPr/>
        </p:nvSpPr>
        <p:spPr>
          <a:xfrm>
            <a:off x="4274150" y="5660047"/>
            <a:ext cx="2304256" cy="33396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a:t>カード番号</a:t>
            </a:r>
            <a:r>
              <a:rPr kumimoji="1" lang="en-US" altLang="ja-JP" sz="1600"/>
              <a:t>18-4</a:t>
            </a:r>
            <a:r>
              <a:rPr kumimoji="1" lang="ja-JP" altLang="en-US" sz="1600"/>
              <a:t>～</a:t>
            </a:r>
            <a:r>
              <a:rPr kumimoji="1" lang="en-US" altLang="ja-JP" sz="1600"/>
              <a:t>18-13</a:t>
            </a:r>
            <a:endParaRPr kumimoji="1" lang="ja-JP" altLang="en-US" sz="1600"/>
          </a:p>
        </p:txBody>
      </p:sp>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fontScale="925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○○栄養士会　　　　　　　　　　　　　　　　　　　　　　（ﾌｪｰｽﾞ目安０～</a:t>
            </a:r>
            <a:r>
              <a:rPr lang="en-US" altLang="ja-JP" sz="1800" b="1">
                <a:solidFill>
                  <a:schemeClr val="bg1"/>
                </a:solidFill>
                <a:latin typeface="+mn-ea"/>
                <a:ea typeface="+mn-ea"/>
              </a:rPr>
              <a:t>4</a:t>
            </a:r>
            <a:r>
              <a:rPr lang="ja-JP" altLang="en-US" sz="1800" b="1">
                <a:solidFill>
                  <a:schemeClr val="bg1"/>
                </a:solidFill>
                <a:latin typeface="+mn-ea"/>
                <a:ea typeface="+mn-ea"/>
              </a:rPr>
              <a:t>）</a:t>
            </a:r>
            <a:endParaRPr lang="en-US" altLang="ja-JP" sz="1800" b="1">
              <a:solidFill>
                <a:schemeClr val="bg1"/>
              </a:solidFill>
              <a:latin typeface="+mn-ea"/>
              <a:ea typeface="+mn-ea"/>
            </a:endParaRPr>
          </a:p>
          <a:p>
            <a:pPr algn="l"/>
            <a:r>
              <a:rPr lang="ja-JP" altLang="en-US" sz="3200" b="1">
                <a:solidFill>
                  <a:schemeClr val="bg1"/>
                </a:solidFill>
                <a:latin typeface="+mn-ea"/>
                <a:ea typeface="+mn-ea"/>
              </a:rPr>
              <a:t>　　　　　１８－４－①要配慮者</a:t>
            </a:r>
          </a:p>
        </p:txBody>
      </p:sp>
      <p:sp>
        <p:nvSpPr>
          <p:cNvPr id="8" name="テキスト ボックス 7">
            <a:extLst>
              <a:ext uri="{FF2B5EF4-FFF2-40B4-BE49-F238E27FC236}">
                <a16:creationId xmlns:a16="http://schemas.microsoft.com/office/drawing/2014/main" id="{C0D470C6-C50D-4910-A7F3-AFCB87847B87}"/>
              </a:ext>
            </a:extLst>
          </p:cNvPr>
          <p:cNvSpPr txBox="1"/>
          <p:nvPr/>
        </p:nvSpPr>
        <p:spPr>
          <a:xfrm>
            <a:off x="786811" y="3347382"/>
            <a:ext cx="1825284" cy="707886"/>
          </a:xfrm>
          <a:prstGeom prst="rect">
            <a:avLst/>
          </a:prstGeom>
          <a:solidFill>
            <a:srgbClr val="FF0000"/>
          </a:solidFill>
          <a:ln>
            <a:solidFill>
              <a:schemeClr val="tx1"/>
            </a:solidFill>
          </a:ln>
        </p:spPr>
        <p:txBody>
          <a:bodyPr wrap="square">
            <a:spAutoFit/>
          </a:bodyPr>
          <a:lstStyle/>
          <a:p>
            <a:r>
              <a:rPr lang="ja-JP" altLang="en-US" sz="1000" b="1">
                <a:solidFill>
                  <a:schemeClr val="bg1"/>
                </a:solidFill>
              </a:rPr>
              <a:t>≪繋げていく参考項目≫</a:t>
            </a:r>
            <a:endParaRPr lang="en-US" altLang="ja-JP" sz="1000" b="1">
              <a:solidFill>
                <a:schemeClr val="bg1"/>
              </a:solidFill>
            </a:endParaRPr>
          </a:p>
          <a:p>
            <a:r>
              <a:rPr lang="ja-JP" altLang="en-US" sz="1000" b="1">
                <a:solidFill>
                  <a:schemeClr val="bg1"/>
                </a:solidFill>
              </a:rPr>
              <a:t> 関連カード・・・</a:t>
            </a:r>
            <a:endParaRPr lang="en-US" altLang="ja-JP" sz="1000" b="1">
              <a:solidFill>
                <a:schemeClr val="bg1"/>
              </a:solidFill>
            </a:endParaRPr>
          </a:p>
          <a:p>
            <a:r>
              <a:rPr lang="ja-JP" altLang="en-US" sz="1000" b="1">
                <a:solidFill>
                  <a:schemeClr val="bg1"/>
                </a:solidFill>
              </a:rPr>
              <a:t> 関連（関係）機関等・・・</a:t>
            </a:r>
            <a:endParaRPr lang="en-US" altLang="ja-JP" sz="1000" b="1">
              <a:solidFill>
                <a:schemeClr val="bg1"/>
              </a:solidFill>
            </a:endParaRPr>
          </a:p>
          <a:p>
            <a:r>
              <a:rPr lang="ja-JP" altLang="en-US" sz="1000" b="1">
                <a:solidFill>
                  <a:schemeClr val="bg1"/>
                </a:solidFill>
              </a:rPr>
              <a:t> 関連職種等・・・</a:t>
            </a:r>
          </a:p>
        </p:txBody>
      </p:sp>
      <p:sp>
        <p:nvSpPr>
          <p:cNvPr id="10" name="テキスト ボックス 9">
            <a:extLst>
              <a:ext uri="{FF2B5EF4-FFF2-40B4-BE49-F238E27FC236}">
                <a16:creationId xmlns:a16="http://schemas.microsoft.com/office/drawing/2014/main" id="{0E955381-BAD0-4FDB-9CBE-985AF3C5C4FB}"/>
              </a:ext>
            </a:extLst>
          </p:cNvPr>
          <p:cNvSpPr txBox="1"/>
          <p:nvPr/>
        </p:nvSpPr>
        <p:spPr>
          <a:xfrm>
            <a:off x="3062268" y="3347382"/>
            <a:ext cx="3439612" cy="707886"/>
          </a:xfrm>
          <a:prstGeom prst="rect">
            <a:avLst/>
          </a:prstGeom>
          <a:solidFill>
            <a:schemeClr val="bg1"/>
          </a:solidFill>
          <a:ln>
            <a:solidFill>
              <a:schemeClr val="tx1"/>
            </a:solidFill>
          </a:ln>
        </p:spPr>
        <p:txBody>
          <a:bodyPr wrap="square">
            <a:spAutoFit/>
          </a:bodyPr>
          <a:lstStyle/>
          <a:p>
            <a:endParaRPr lang="en-US" altLang="ja-JP" sz="1000" b="1"/>
          </a:p>
          <a:p>
            <a:r>
              <a:rPr lang="ja-JP" altLang="en-US" sz="1000" b="1"/>
              <a:t>要配慮者毎下段に把握したニーズの対応に必要と思われる</a:t>
            </a:r>
            <a:endParaRPr lang="en-US" altLang="ja-JP" sz="1000" b="1"/>
          </a:p>
          <a:p>
            <a:r>
              <a:rPr lang="ja-JP" altLang="en-US" sz="1000" b="1"/>
              <a:t>項目を例として記載。</a:t>
            </a:r>
            <a:endParaRPr lang="en-US" altLang="ja-JP" sz="1000" b="1"/>
          </a:p>
          <a:p>
            <a:endParaRPr lang="en-US" altLang="ja-JP" sz="1000" b="1"/>
          </a:p>
        </p:txBody>
      </p:sp>
      <p:sp>
        <p:nvSpPr>
          <p:cNvPr id="3" name="矢印: 下 2">
            <a:extLst>
              <a:ext uri="{FF2B5EF4-FFF2-40B4-BE49-F238E27FC236}">
                <a16:creationId xmlns:a16="http://schemas.microsoft.com/office/drawing/2014/main" id="{DCCB7809-22EF-4E7D-882D-03C8FDE9EE16}"/>
              </a:ext>
            </a:extLst>
          </p:cNvPr>
          <p:cNvSpPr/>
          <p:nvPr/>
        </p:nvSpPr>
        <p:spPr>
          <a:xfrm rot="16200000">
            <a:off x="2747221" y="3468903"/>
            <a:ext cx="144016" cy="434683"/>
          </a:xfrm>
          <a:prstGeom prst="downArrow">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86A6F308-5F90-4FD5-9EC6-0DF581FBC619}"/>
              </a:ext>
            </a:extLst>
          </p:cNvPr>
          <p:cNvSpPr txBox="1"/>
          <p:nvPr/>
        </p:nvSpPr>
        <p:spPr>
          <a:xfrm>
            <a:off x="778838" y="2712617"/>
            <a:ext cx="1825284" cy="600164"/>
          </a:xfrm>
          <a:prstGeom prst="rect">
            <a:avLst/>
          </a:prstGeom>
          <a:solidFill>
            <a:srgbClr val="FFFF00"/>
          </a:solidFill>
          <a:ln>
            <a:solidFill>
              <a:schemeClr val="tx1"/>
            </a:solidFill>
          </a:ln>
        </p:spPr>
        <p:txBody>
          <a:bodyPr wrap="square" anchor="ctr">
            <a:spAutoFit/>
          </a:bodyPr>
          <a:lstStyle/>
          <a:p>
            <a:pPr algn="ctr"/>
            <a:endParaRPr lang="en-US" altLang="ja-JP" sz="1000" b="1">
              <a:solidFill>
                <a:sysClr val="windowText" lastClr="000000"/>
              </a:solidFill>
            </a:endParaRPr>
          </a:p>
          <a:p>
            <a:pPr algn="ctr"/>
            <a:r>
              <a:rPr lang="ja-JP" altLang="en-US" sz="1000" b="1">
                <a:solidFill>
                  <a:sysClr val="windowText" lastClr="000000"/>
                </a:solidFill>
              </a:rPr>
              <a:t>資料、参考、等の記載</a:t>
            </a:r>
            <a:endParaRPr lang="en-US" altLang="ja-JP" sz="1000" b="1">
              <a:solidFill>
                <a:sysClr val="windowText" lastClr="000000"/>
              </a:solidFill>
            </a:endParaRPr>
          </a:p>
          <a:p>
            <a:endParaRPr lang="en-US" altLang="ja-JP" sz="1200" b="1">
              <a:solidFill>
                <a:sysClr val="windowText" lastClr="000000"/>
              </a:solidFill>
            </a:endParaRPr>
          </a:p>
        </p:txBody>
      </p:sp>
      <p:graphicFrame>
        <p:nvGraphicFramePr>
          <p:cNvPr id="15" name="表 14">
            <a:extLst>
              <a:ext uri="{FF2B5EF4-FFF2-40B4-BE49-F238E27FC236}">
                <a16:creationId xmlns:a16="http://schemas.microsoft.com/office/drawing/2014/main" id="{2D815A85-E556-4F03-A763-30104C0D902D}"/>
              </a:ext>
            </a:extLst>
          </p:cNvPr>
          <p:cNvGraphicFramePr>
            <a:graphicFrameLocks noGrp="1"/>
          </p:cNvGraphicFramePr>
          <p:nvPr/>
        </p:nvGraphicFramePr>
        <p:xfrm>
          <a:off x="741240" y="1421765"/>
          <a:ext cx="1862882" cy="578513"/>
        </p:xfrm>
        <a:graphic>
          <a:graphicData uri="http://schemas.openxmlformats.org/drawingml/2006/table">
            <a:tbl>
              <a:tblPr firstRow="1" bandRow="1">
                <a:tableStyleId>{5C22544A-7EE6-4342-B048-85BDC9FD1C3A}</a:tableStyleId>
              </a:tblPr>
              <a:tblGrid>
                <a:gridCol w="620097">
                  <a:extLst>
                    <a:ext uri="{9D8B030D-6E8A-4147-A177-3AD203B41FA5}">
                      <a16:colId xmlns:a16="http://schemas.microsoft.com/office/drawing/2014/main" val="1790532664"/>
                    </a:ext>
                  </a:extLst>
                </a:gridCol>
                <a:gridCol w="621392">
                  <a:extLst>
                    <a:ext uri="{9D8B030D-6E8A-4147-A177-3AD203B41FA5}">
                      <a16:colId xmlns:a16="http://schemas.microsoft.com/office/drawing/2014/main" val="2483362435"/>
                    </a:ext>
                  </a:extLst>
                </a:gridCol>
                <a:gridCol w="621393">
                  <a:extLst>
                    <a:ext uri="{9D8B030D-6E8A-4147-A177-3AD203B41FA5}">
                      <a16:colId xmlns:a16="http://schemas.microsoft.com/office/drawing/2014/main" val="1697234052"/>
                    </a:ext>
                  </a:extLst>
                </a:gridCol>
              </a:tblGrid>
              <a:tr h="187952">
                <a:tc>
                  <a:txBody>
                    <a:bodyPr/>
                    <a:lstStyle/>
                    <a:p>
                      <a:pPr algn="ctr"/>
                      <a:r>
                        <a:rPr kumimoji="1" lang="ja-JP" altLang="en-US" sz="7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7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700">
                          <a:latin typeface="Yu Gothic UI Semibold" panose="020B0700000000000000" pitchFamily="50" charset="-128"/>
                          <a:ea typeface="Yu Gothic UI Semibold" panose="020B0700000000000000" pitchFamily="50" charset="-128"/>
                        </a:rPr>
                        <a:t>連携期間食種</a:t>
                      </a:r>
                    </a:p>
                  </a:txBody>
                  <a:tcPr anchor="ctr"/>
                </a:tc>
                <a:extLst>
                  <a:ext uri="{0D108BD9-81ED-4DB2-BD59-A6C34878D82A}">
                    <a16:rowId xmlns:a16="http://schemas.microsoft.com/office/drawing/2014/main" val="3174420419"/>
                  </a:ext>
                </a:extLst>
              </a:tr>
              <a:tr h="273713">
                <a:tc>
                  <a:txBody>
                    <a:bodyPr/>
                    <a:lstStyle/>
                    <a:p>
                      <a:pPr algn="ctr"/>
                      <a:endParaRPr kumimoji="1" lang="ja-JP" altLang="en-US" sz="1100"/>
                    </a:p>
                  </a:txBody>
                  <a:tcPr/>
                </a:tc>
                <a:tc>
                  <a:txBody>
                    <a:bodyPr/>
                    <a:lstStyle/>
                    <a:p>
                      <a:endParaRPr kumimoji="1" lang="en-US" altLang="ja-JP" sz="1100"/>
                    </a:p>
                  </a:txBody>
                  <a:tcPr/>
                </a:tc>
                <a:tc>
                  <a:txBody>
                    <a:bodyPr/>
                    <a:lstStyle/>
                    <a:p>
                      <a:endParaRPr kumimoji="1" lang="en-US" altLang="ja-JP" sz="1100"/>
                    </a:p>
                  </a:txBody>
                  <a:tcPr/>
                </a:tc>
                <a:extLst>
                  <a:ext uri="{0D108BD9-81ED-4DB2-BD59-A6C34878D82A}">
                    <a16:rowId xmlns:a16="http://schemas.microsoft.com/office/drawing/2014/main" val="299991385"/>
                  </a:ext>
                </a:extLst>
              </a:tr>
            </a:tbl>
          </a:graphicData>
        </a:graphic>
      </p:graphicFrame>
      <p:sp>
        <p:nvSpPr>
          <p:cNvPr id="16" name="テキスト ボックス 15">
            <a:extLst>
              <a:ext uri="{FF2B5EF4-FFF2-40B4-BE49-F238E27FC236}">
                <a16:creationId xmlns:a16="http://schemas.microsoft.com/office/drawing/2014/main" id="{95DDFFCA-8EBE-47DA-8CB0-77AD5A01B024}"/>
              </a:ext>
            </a:extLst>
          </p:cNvPr>
          <p:cNvSpPr txBox="1"/>
          <p:nvPr/>
        </p:nvSpPr>
        <p:spPr>
          <a:xfrm>
            <a:off x="778838" y="2062348"/>
            <a:ext cx="1825284" cy="584775"/>
          </a:xfrm>
          <a:prstGeom prst="rect">
            <a:avLst/>
          </a:prstGeom>
          <a:solidFill>
            <a:schemeClr val="bg1"/>
          </a:solidFill>
          <a:ln>
            <a:solidFill>
              <a:schemeClr val="tx1"/>
            </a:solidFill>
          </a:ln>
        </p:spPr>
        <p:txBody>
          <a:bodyPr wrap="square" anchor="ctr">
            <a:spAutoFit/>
          </a:bodyPr>
          <a:lstStyle/>
          <a:p>
            <a:pPr algn="ctr"/>
            <a:endParaRPr lang="en-US" altLang="ja-JP" sz="1000" b="1"/>
          </a:p>
          <a:p>
            <a:pPr algn="ctr"/>
            <a:r>
              <a:rPr lang="ja-JP" altLang="en-US" sz="1000" b="1"/>
              <a:t>アクション内容</a:t>
            </a:r>
            <a:endParaRPr lang="en-US" altLang="ja-JP" sz="1000" b="1"/>
          </a:p>
          <a:p>
            <a:pPr algn="ctr"/>
            <a:endParaRPr lang="en-US" altLang="ja-JP" sz="1200" b="1"/>
          </a:p>
        </p:txBody>
      </p:sp>
      <p:sp>
        <p:nvSpPr>
          <p:cNvPr id="4" name="正方形/長方形 3">
            <a:extLst>
              <a:ext uri="{FF2B5EF4-FFF2-40B4-BE49-F238E27FC236}">
                <a16:creationId xmlns:a16="http://schemas.microsoft.com/office/drawing/2014/main" id="{442F76FE-74A8-4175-B60E-60E0373152DE}"/>
              </a:ext>
            </a:extLst>
          </p:cNvPr>
          <p:cNvSpPr/>
          <p:nvPr/>
        </p:nvSpPr>
        <p:spPr>
          <a:xfrm>
            <a:off x="673750" y="1349757"/>
            <a:ext cx="2011706" cy="279019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86571603-0D98-4110-AA11-70B724C21AB6}"/>
              </a:ext>
            </a:extLst>
          </p:cNvPr>
          <p:cNvSpPr txBox="1"/>
          <p:nvPr/>
        </p:nvSpPr>
        <p:spPr>
          <a:xfrm>
            <a:off x="3036571" y="1524058"/>
            <a:ext cx="3451128" cy="246221"/>
          </a:xfrm>
          <a:prstGeom prst="rect">
            <a:avLst/>
          </a:prstGeom>
          <a:noFill/>
          <a:ln>
            <a:solidFill>
              <a:schemeClr val="tx1"/>
            </a:solidFill>
          </a:ln>
        </p:spPr>
        <p:txBody>
          <a:bodyPr wrap="square">
            <a:spAutoFit/>
          </a:bodyPr>
          <a:lstStyle/>
          <a:p>
            <a:r>
              <a:rPr lang="ja-JP" altLang="en-US" sz="1000" b="1"/>
              <a:t>活動場所、活動内容、連携機関・職種の概要説明</a:t>
            </a:r>
            <a:endParaRPr lang="en-US" altLang="ja-JP" sz="1000" b="1"/>
          </a:p>
        </p:txBody>
      </p:sp>
      <p:sp>
        <p:nvSpPr>
          <p:cNvPr id="18" name="矢印: 下 17">
            <a:extLst>
              <a:ext uri="{FF2B5EF4-FFF2-40B4-BE49-F238E27FC236}">
                <a16:creationId xmlns:a16="http://schemas.microsoft.com/office/drawing/2014/main" id="{8D335470-E4CA-4867-A1D7-34509004A5F6}"/>
              </a:ext>
            </a:extLst>
          </p:cNvPr>
          <p:cNvSpPr/>
          <p:nvPr/>
        </p:nvSpPr>
        <p:spPr>
          <a:xfrm rot="16200000">
            <a:off x="2747223" y="1435946"/>
            <a:ext cx="144016" cy="434683"/>
          </a:xfrm>
          <a:prstGeom prst="downArrow">
            <a:avLst/>
          </a:prstGeom>
          <a:solidFill>
            <a:srgbClr val="0070C0"/>
          </a:solidFill>
          <a:ln w="63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F93E376A-E045-4158-AF6F-BDA76D9D05E0}"/>
              </a:ext>
            </a:extLst>
          </p:cNvPr>
          <p:cNvSpPr txBox="1"/>
          <p:nvPr/>
        </p:nvSpPr>
        <p:spPr>
          <a:xfrm>
            <a:off x="332656" y="908417"/>
            <a:ext cx="3298544" cy="369332"/>
          </a:xfrm>
          <a:prstGeom prst="rect">
            <a:avLst/>
          </a:prstGeom>
          <a:noFill/>
          <a:ln>
            <a:noFill/>
          </a:ln>
        </p:spPr>
        <p:txBody>
          <a:bodyPr wrap="square">
            <a:spAutoFit/>
          </a:bodyPr>
          <a:lstStyle/>
          <a:p>
            <a:pPr algn="ctr"/>
            <a:r>
              <a:rPr lang="ja-JP" altLang="en-US" b="1"/>
              <a:t>≪要配慮者カードの読み方≫</a:t>
            </a:r>
            <a:endParaRPr lang="en-US" altLang="ja-JP" b="1"/>
          </a:p>
        </p:txBody>
      </p:sp>
      <p:sp>
        <p:nvSpPr>
          <p:cNvPr id="20" name="テキスト ボックス 19">
            <a:extLst>
              <a:ext uri="{FF2B5EF4-FFF2-40B4-BE49-F238E27FC236}">
                <a16:creationId xmlns:a16="http://schemas.microsoft.com/office/drawing/2014/main" id="{9978078C-7A81-4B15-9D68-277D6D820AB7}"/>
              </a:ext>
            </a:extLst>
          </p:cNvPr>
          <p:cNvSpPr txBox="1"/>
          <p:nvPr/>
        </p:nvSpPr>
        <p:spPr>
          <a:xfrm>
            <a:off x="3043771" y="2217964"/>
            <a:ext cx="3452980" cy="246221"/>
          </a:xfrm>
          <a:prstGeom prst="rect">
            <a:avLst/>
          </a:prstGeom>
          <a:noFill/>
          <a:ln>
            <a:solidFill>
              <a:schemeClr val="tx1"/>
            </a:solidFill>
          </a:ln>
        </p:spPr>
        <p:txBody>
          <a:bodyPr wrap="square">
            <a:spAutoFit/>
          </a:bodyPr>
          <a:lstStyle/>
          <a:p>
            <a:r>
              <a:rPr lang="ja-JP" altLang="en-US" sz="1000" b="1"/>
              <a:t>要配慮者に対する対応、質問事項、その目的、などが記載</a:t>
            </a:r>
            <a:endParaRPr lang="en-US" altLang="ja-JP" sz="1000" b="1"/>
          </a:p>
        </p:txBody>
      </p:sp>
      <p:sp>
        <p:nvSpPr>
          <p:cNvPr id="21" name="矢印: 下 20">
            <a:extLst>
              <a:ext uri="{FF2B5EF4-FFF2-40B4-BE49-F238E27FC236}">
                <a16:creationId xmlns:a16="http://schemas.microsoft.com/office/drawing/2014/main" id="{6ECF3D4F-2EEA-4DE9-9C9B-C80F0AC6BDC6}"/>
              </a:ext>
            </a:extLst>
          </p:cNvPr>
          <p:cNvSpPr/>
          <p:nvPr/>
        </p:nvSpPr>
        <p:spPr>
          <a:xfrm rot="16200000">
            <a:off x="2739465" y="2126950"/>
            <a:ext cx="144016" cy="419167"/>
          </a:xfrm>
          <a:prstGeom prst="downArrow">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矢印: 下 21">
            <a:extLst>
              <a:ext uri="{FF2B5EF4-FFF2-40B4-BE49-F238E27FC236}">
                <a16:creationId xmlns:a16="http://schemas.microsoft.com/office/drawing/2014/main" id="{BBBCA1E8-C563-4036-BDBC-E7DB274F225A}"/>
              </a:ext>
            </a:extLst>
          </p:cNvPr>
          <p:cNvSpPr/>
          <p:nvPr/>
        </p:nvSpPr>
        <p:spPr>
          <a:xfrm rot="16200000">
            <a:off x="2760072" y="2780450"/>
            <a:ext cx="144016" cy="460380"/>
          </a:xfrm>
          <a:prstGeom prst="downArrow">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DF60DAD7-186B-4A4B-A84E-7DBB08B0C4F6}"/>
              </a:ext>
            </a:extLst>
          </p:cNvPr>
          <p:cNvSpPr txBox="1"/>
          <p:nvPr/>
        </p:nvSpPr>
        <p:spPr>
          <a:xfrm>
            <a:off x="3085732" y="2767101"/>
            <a:ext cx="3439612" cy="400110"/>
          </a:xfrm>
          <a:prstGeom prst="rect">
            <a:avLst/>
          </a:prstGeom>
          <a:noFill/>
          <a:ln>
            <a:solidFill>
              <a:schemeClr val="tx1"/>
            </a:solidFill>
          </a:ln>
        </p:spPr>
        <p:txBody>
          <a:bodyPr wrap="square">
            <a:spAutoFit/>
          </a:bodyPr>
          <a:lstStyle/>
          <a:p>
            <a:r>
              <a:rPr lang="ja-JP" altLang="en-US" sz="1000" b="1"/>
              <a:t>必要に応じて参考にする</a:t>
            </a:r>
            <a:endParaRPr lang="en-US" altLang="ja-JP" sz="1000" b="1"/>
          </a:p>
          <a:p>
            <a:r>
              <a:rPr lang="ja-JP" altLang="en-US" sz="1000" b="1"/>
              <a:t>・伝えたら良いと思われること、注意点や参考資料</a:t>
            </a:r>
            <a:endParaRPr lang="en-US" altLang="ja-JP" sz="1000" b="1"/>
          </a:p>
        </p:txBody>
      </p:sp>
      <p:sp>
        <p:nvSpPr>
          <p:cNvPr id="25" name="テキスト ボックス 24">
            <a:extLst>
              <a:ext uri="{FF2B5EF4-FFF2-40B4-BE49-F238E27FC236}">
                <a16:creationId xmlns:a16="http://schemas.microsoft.com/office/drawing/2014/main" id="{8928E098-97E1-4BE0-8E75-A05F1DB52613}"/>
              </a:ext>
            </a:extLst>
          </p:cNvPr>
          <p:cNvSpPr txBox="1"/>
          <p:nvPr/>
        </p:nvSpPr>
        <p:spPr>
          <a:xfrm>
            <a:off x="673750" y="4572000"/>
            <a:ext cx="5929300" cy="369332"/>
          </a:xfrm>
          <a:prstGeom prst="rect">
            <a:avLst/>
          </a:prstGeom>
          <a:noFill/>
        </p:spPr>
        <p:txBody>
          <a:bodyPr wrap="square">
            <a:spAutoFit/>
          </a:bodyPr>
          <a:lstStyle/>
          <a:p>
            <a:r>
              <a:rPr lang="ja-JP" altLang="en-US" b="1">
                <a:solidFill>
                  <a:sysClr val="windowText" lastClr="000000"/>
                </a:solidFill>
              </a:rPr>
              <a:t>≪避難所内避難者・在宅避難者の要配慮者把握の流れ≫</a:t>
            </a:r>
            <a:endParaRPr lang="ja-JP" altLang="en-US" b="1"/>
          </a:p>
        </p:txBody>
      </p:sp>
      <p:sp>
        <p:nvSpPr>
          <p:cNvPr id="24" name="正方形/長方形 23">
            <a:extLst>
              <a:ext uri="{FF2B5EF4-FFF2-40B4-BE49-F238E27FC236}">
                <a16:creationId xmlns:a16="http://schemas.microsoft.com/office/drawing/2014/main" id="{13D5A8A8-4ABB-400F-8148-0B84C8F01EAF}"/>
              </a:ext>
            </a:extLst>
          </p:cNvPr>
          <p:cNvSpPr/>
          <p:nvPr/>
        </p:nvSpPr>
        <p:spPr>
          <a:xfrm>
            <a:off x="3266038" y="5206399"/>
            <a:ext cx="2448272" cy="34665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a:t>カード番号</a:t>
            </a:r>
            <a:r>
              <a:rPr kumimoji="1" lang="en-US" altLang="ja-JP" sz="1600"/>
              <a:t>1</a:t>
            </a:r>
            <a:r>
              <a:rPr lang="en-US" altLang="ja-JP" sz="1600"/>
              <a:t>8</a:t>
            </a:r>
            <a:r>
              <a:rPr kumimoji="1" lang="en-US" altLang="ja-JP" sz="1600"/>
              <a:t>-1 </a:t>
            </a:r>
            <a:r>
              <a:rPr kumimoji="1" lang="ja-JP" altLang="en-US" sz="1600"/>
              <a:t>～</a:t>
            </a:r>
            <a:r>
              <a:rPr kumimoji="1" lang="en-US" altLang="ja-JP" sz="1600"/>
              <a:t>18-3</a:t>
            </a:r>
            <a:endParaRPr kumimoji="1" lang="ja-JP" altLang="en-US" sz="1600"/>
          </a:p>
        </p:txBody>
      </p:sp>
      <p:sp>
        <p:nvSpPr>
          <p:cNvPr id="5" name="正方形/長方形 4">
            <a:extLst>
              <a:ext uri="{FF2B5EF4-FFF2-40B4-BE49-F238E27FC236}">
                <a16:creationId xmlns:a16="http://schemas.microsoft.com/office/drawing/2014/main" id="{6313A180-06F3-4C3A-A3DA-80E5B4E56E01}"/>
              </a:ext>
            </a:extLst>
          </p:cNvPr>
          <p:cNvSpPr/>
          <p:nvPr/>
        </p:nvSpPr>
        <p:spPr>
          <a:xfrm>
            <a:off x="3626077" y="6430684"/>
            <a:ext cx="2952329" cy="733604"/>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a:t>各カード下にある　　　　内の</a:t>
            </a:r>
            <a:endParaRPr kumimoji="1" lang="en-US" altLang="ja-JP" sz="1400"/>
          </a:p>
          <a:p>
            <a:r>
              <a:rPr lang="ja-JP" altLang="en-US" sz="1400"/>
              <a:t>関連機関（団体）、</a:t>
            </a:r>
            <a:r>
              <a:rPr kumimoji="1" lang="ja-JP" altLang="en-US" sz="1400"/>
              <a:t>関連職種、等</a:t>
            </a:r>
            <a:endParaRPr kumimoji="1" lang="en-US" altLang="ja-JP" sz="1400"/>
          </a:p>
          <a:p>
            <a:r>
              <a:rPr kumimoji="1" lang="ja-JP" altLang="en-US" sz="1400"/>
              <a:t>へ</a:t>
            </a:r>
            <a:r>
              <a:rPr lang="ja-JP" altLang="en-US" sz="1400"/>
              <a:t>繋げつつ</a:t>
            </a:r>
            <a:r>
              <a:rPr kumimoji="1" lang="ja-JP" altLang="en-US" sz="1400"/>
              <a:t>対応する</a:t>
            </a:r>
          </a:p>
        </p:txBody>
      </p:sp>
      <p:sp>
        <p:nvSpPr>
          <p:cNvPr id="7" name="正方形/長方形 6">
            <a:extLst>
              <a:ext uri="{FF2B5EF4-FFF2-40B4-BE49-F238E27FC236}">
                <a16:creationId xmlns:a16="http://schemas.microsoft.com/office/drawing/2014/main" id="{4D681E8A-E4A5-46F4-B4A7-F47BA18F7E45}"/>
              </a:ext>
            </a:extLst>
          </p:cNvPr>
          <p:cNvSpPr/>
          <p:nvPr/>
        </p:nvSpPr>
        <p:spPr>
          <a:xfrm>
            <a:off x="5085184" y="6514038"/>
            <a:ext cx="360040" cy="146194"/>
          </a:xfrm>
          <a:prstGeom prst="rect">
            <a:avLst/>
          </a:prstGeom>
          <a:solidFill>
            <a:srgbClr val="FF000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E3F34690-ADEF-40D3-B179-6F201BE402EB}"/>
              </a:ext>
            </a:extLst>
          </p:cNvPr>
          <p:cNvSpPr/>
          <p:nvPr/>
        </p:nvSpPr>
        <p:spPr>
          <a:xfrm>
            <a:off x="673749" y="7599148"/>
            <a:ext cx="5995611" cy="107744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350"/>
              <a:t>要配慮者のカードは、（公社）日本栄養士会の様式の「</a:t>
            </a:r>
            <a:r>
              <a:rPr kumimoji="1" lang="ja-JP" altLang="en-US" sz="1350">
                <a:solidFill>
                  <a:srgbClr val="FFFF00"/>
                </a:solidFill>
              </a:rPr>
              <a:t>避難所食事状況調査票</a:t>
            </a:r>
            <a:r>
              <a:rPr kumimoji="1" lang="ja-JP" altLang="en-US" sz="1350"/>
              <a:t>」</a:t>
            </a:r>
            <a:endParaRPr kumimoji="1" lang="en-US" altLang="ja-JP" sz="1350"/>
          </a:p>
          <a:p>
            <a:r>
              <a:rPr kumimoji="1" lang="ja-JP" altLang="en-US" sz="1350"/>
              <a:t>に記入に繋げられるように作成いたしました。　</a:t>
            </a:r>
            <a:r>
              <a:rPr lang="en-US" altLang="ja-JP" sz="1350" u="sng">
                <a:solidFill>
                  <a:srgbClr val="FFFF00"/>
                </a:solidFill>
              </a:rPr>
              <a:t>※</a:t>
            </a:r>
            <a:r>
              <a:rPr lang="ja-JP" altLang="en-US" sz="1350" u="sng">
                <a:solidFill>
                  <a:srgbClr val="FFFF00"/>
                </a:solidFill>
              </a:rPr>
              <a:t>但し、それがすべてではない。</a:t>
            </a:r>
            <a:endParaRPr kumimoji="1" lang="ja-JP" altLang="en-US" sz="1350" u="sng">
              <a:solidFill>
                <a:srgbClr val="FFFF00"/>
              </a:solidFill>
            </a:endParaRPr>
          </a:p>
        </p:txBody>
      </p:sp>
    </p:spTree>
    <p:extLst>
      <p:ext uri="{BB962C8B-B14F-4D97-AF65-F5344CB8AC3E}">
        <p14:creationId xmlns:p14="http://schemas.microsoft.com/office/powerpoint/2010/main" val="18277754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66B44DBD-D260-4C63-B5E4-522A24D6C2D2}"/>
              </a:ext>
            </a:extLst>
          </p:cNvPr>
          <p:cNvSpPr/>
          <p:nvPr/>
        </p:nvSpPr>
        <p:spPr>
          <a:xfrm>
            <a:off x="593406" y="2555776"/>
            <a:ext cx="6047850" cy="619268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fontScale="925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○○栄養士会　　　　　　　　　　　　　　　　　　　　　　（ﾌｪｰｽﾞ目安０～４）</a:t>
            </a:r>
            <a:endParaRPr lang="en-US" altLang="ja-JP" sz="1800" b="1">
              <a:solidFill>
                <a:schemeClr val="bg1"/>
              </a:solidFill>
              <a:latin typeface="+mn-ea"/>
              <a:ea typeface="+mn-ea"/>
            </a:endParaRPr>
          </a:p>
          <a:p>
            <a:pPr algn="just"/>
            <a:r>
              <a:rPr lang="ja-JP" altLang="en-US" sz="3200" b="1">
                <a:solidFill>
                  <a:schemeClr val="bg1"/>
                </a:solidFill>
                <a:latin typeface="+mn-ea"/>
                <a:ea typeface="+mn-ea"/>
              </a:rPr>
              <a:t>　　　　　１８－４－②要配慮者</a:t>
            </a:r>
          </a:p>
        </p:txBody>
      </p:sp>
      <p:graphicFrame>
        <p:nvGraphicFramePr>
          <p:cNvPr id="30" name="表 29">
            <a:extLst>
              <a:ext uri="{FF2B5EF4-FFF2-40B4-BE49-F238E27FC236}">
                <a16:creationId xmlns:a16="http://schemas.microsoft.com/office/drawing/2014/main" id="{0F814798-7A32-462B-B400-A9863CF87433}"/>
              </a:ext>
            </a:extLst>
          </p:cNvPr>
          <p:cNvGraphicFramePr>
            <a:graphicFrameLocks noGrp="1"/>
          </p:cNvGraphicFramePr>
          <p:nvPr>
            <p:extLst>
              <p:ext uri="{D42A27DB-BD31-4B8C-83A1-F6EECF244321}">
                <p14:modId xmlns:p14="http://schemas.microsoft.com/office/powerpoint/2010/main" val="2230308822"/>
              </p:ext>
            </p:extLst>
          </p:nvPr>
        </p:nvGraphicFramePr>
        <p:xfrm>
          <a:off x="593405" y="919120"/>
          <a:ext cx="6047850" cy="1531992"/>
        </p:xfrm>
        <a:graphic>
          <a:graphicData uri="http://schemas.openxmlformats.org/drawingml/2006/table">
            <a:tbl>
              <a:tblPr firstRow="1" bandRow="1">
                <a:tableStyleId>{5C22544A-7EE6-4342-B048-85BDC9FD1C3A}</a:tableStyleId>
              </a:tblPr>
              <a:tblGrid>
                <a:gridCol w="805070">
                  <a:extLst>
                    <a:ext uri="{9D8B030D-6E8A-4147-A177-3AD203B41FA5}">
                      <a16:colId xmlns:a16="http://schemas.microsoft.com/office/drawing/2014/main" val="1790532664"/>
                    </a:ext>
                  </a:extLst>
                </a:gridCol>
                <a:gridCol w="3852171">
                  <a:extLst>
                    <a:ext uri="{9D8B030D-6E8A-4147-A177-3AD203B41FA5}">
                      <a16:colId xmlns:a16="http://schemas.microsoft.com/office/drawing/2014/main" val="2483362435"/>
                    </a:ext>
                  </a:extLst>
                </a:gridCol>
                <a:gridCol w="1390609">
                  <a:extLst>
                    <a:ext uri="{9D8B030D-6E8A-4147-A177-3AD203B41FA5}">
                      <a16:colId xmlns:a16="http://schemas.microsoft.com/office/drawing/2014/main" val="1697234052"/>
                    </a:ext>
                  </a:extLst>
                </a:gridCol>
              </a:tblGrid>
              <a:tr h="373752">
                <a:tc>
                  <a:txBody>
                    <a:bodyPr/>
                    <a:lstStyle/>
                    <a:p>
                      <a:pPr algn="ctr"/>
                      <a:r>
                        <a:rPr kumimoji="1" lang="ja-JP" altLang="en-US" sz="10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0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0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719618">
                <a:tc>
                  <a:txBody>
                    <a:bodyPr/>
                    <a:lstStyle/>
                    <a:p>
                      <a:pPr algn="ctr"/>
                      <a:r>
                        <a:rPr kumimoji="1" lang="ja-JP" altLang="en-US" sz="1000"/>
                        <a:t>避難所</a:t>
                      </a:r>
                      <a:endParaRPr kumimoji="1" lang="en-US" altLang="ja-JP" sz="1000"/>
                    </a:p>
                    <a:p>
                      <a:pPr algn="ctr"/>
                      <a:r>
                        <a:rPr kumimoji="1" lang="ja-JP" altLang="en-US" sz="1000"/>
                        <a:t>在宅避難</a:t>
                      </a:r>
                    </a:p>
                  </a:txBody>
                  <a:tcPr/>
                </a:tc>
                <a:tc>
                  <a:txBody>
                    <a:bodyPr/>
                    <a:lstStyle/>
                    <a:p>
                      <a:r>
                        <a:rPr kumimoji="1" lang="en-US" altLang="ja-JP" sz="1000"/>
                        <a:t>CSCAHHH</a:t>
                      </a:r>
                      <a:r>
                        <a:rPr kumimoji="1" lang="ja-JP" altLang="en-US" sz="1000"/>
                        <a:t>の</a:t>
                      </a:r>
                      <a:r>
                        <a:rPr kumimoji="1" lang="en-US" altLang="ja-JP" sz="1000"/>
                        <a:t>HHH</a:t>
                      </a:r>
                      <a:r>
                        <a:rPr kumimoji="1" lang="ja-JP" altLang="en-US" sz="1000"/>
                        <a:t>をもとに行う。</a:t>
                      </a:r>
                      <a:endParaRPr kumimoji="1" lang="en-US" altLang="ja-JP" sz="1000"/>
                    </a:p>
                    <a:p>
                      <a:r>
                        <a:rPr kumimoji="1" lang="en-US" altLang="ja-JP" sz="1000"/>
                        <a:t>H</a:t>
                      </a:r>
                      <a:r>
                        <a:rPr kumimoji="1" lang="ja-JP" altLang="en-US" sz="1000"/>
                        <a:t>：</a:t>
                      </a:r>
                      <a:r>
                        <a:rPr kumimoji="1" lang="en-US" altLang="ja-JP" sz="1000" b="0" i="0" kern="1200">
                          <a:solidFill>
                            <a:schemeClr val="dk1"/>
                          </a:solidFill>
                          <a:effectLst/>
                          <a:latin typeface="+mn-lt"/>
                          <a:ea typeface="+mn-ea"/>
                          <a:cs typeface="+mn-cs"/>
                        </a:rPr>
                        <a:t>Health care Triage</a:t>
                      </a:r>
                      <a:r>
                        <a:rPr kumimoji="1" lang="ja-JP" altLang="en-US" sz="1000" b="0" i="0" kern="1200">
                          <a:solidFill>
                            <a:schemeClr val="dk1"/>
                          </a:solidFill>
                          <a:effectLst/>
                          <a:latin typeface="+mn-lt"/>
                          <a:ea typeface="+mn-ea"/>
                          <a:cs typeface="+mn-cs"/>
                        </a:rPr>
                        <a:t>（</a:t>
                      </a:r>
                      <a:r>
                        <a:rPr kumimoji="1" lang="ja-JP" altLang="en-US" sz="1000"/>
                        <a:t>ヘルスケアトリアージ）</a:t>
                      </a:r>
                      <a:endParaRPr kumimoji="1" lang="en-US" altLang="ja-JP" sz="1000"/>
                    </a:p>
                    <a:p>
                      <a:r>
                        <a:rPr kumimoji="1" lang="en-US" altLang="ja-JP" sz="1000"/>
                        <a:t>H</a:t>
                      </a:r>
                      <a:r>
                        <a:rPr kumimoji="1" lang="ja-JP" altLang="en-US" sz="1000"/>
                        <a:t>：</a:t>
                      </a:r>
                      <a:r>
                        <a:rPr kumimoji="1" lang="en-US" altLang="ja-JP" sz="1000" b="0" i="0" kern="1200">
                          <a:solidFill>
                            <a:schemeClr val="dk1"/>
                          </a:solidFill>
                          <a:effectLst/>
                          <a:latin typeface="+mn-lt"/>
                          <a:ea typeface="+mn-ea"/>
                          <a:cs typeface="+mn-cs"/>
                        </a:rPr>
                        <a:t>Helping Hand</a:t>
                      </a:r>
                      <a:r>
                        <a:rPr kumimoji="1" lang="ja-JP" altLang="en-US" sz="1000" b="0" i="0" kern="1200">
                          <a:solidFill>
                            <a:schemeClr val="dk1"/>
                          </a:solidFill>
                          <a:effectLst/>
                          <a:latin typeface="+mn-lt"/>
                          <a:ea typeface="+mn-ea"/>
                          <a:cs typeface="+mn-cs"/>
                        </a:rPr>
                        <a:t>（</a:t>
                      </a:r>
                      <a:r>
                        <a:rPr kumimoji="1" lang="ja-JP" altLang="en-US" sz="1000"/>
                        <a:t>ヘルピングハンド）</a:t>
                      </a:r>
                      <a:endParaRPr kumimoji="1" lang="en-US" altLang="ja-JP" sz="1000"/>
                    </a:p>
                    <a:p>
                      <a:r>
                        <a:rPr kumimoji="1" lang="en-US" altLang="ja-JP" sz="1000"/>
                        <a:t>H</a:t>
                      </a:r>
                      <a:r>
                        <a:rPr kumimoji="1" lang="ja-JP" altLang="en-US" sz="1000"/>
                        <a:t>：</a:t>
                      </a:r>
                      <a:r>
                        <a:rPr kumimoji="1" lang="en-US" altLang="ja-JP" sz="1000" b="0" i="0" kern="1200">
                          <a:solidFill>
                            <a:schemeClr val="dk1"/>
                          </a:solidFill>
                          <a:effectLst/>
                          <a:latin typeface="+mn-lt"/>
                          <a:ea typeface="+mn-ea"/>
                          <a:cs typeface="+mn-cs"/>
                        </a:rPr>
                        <a:t>Handover</a:t>
                      </a:r>
                      <a:r>
                        <a:rPr kumimoji="1" lang="ja-JP" altLang="en-US" sz="1000" b="0" i="0" kern="1200">
                          <a:solidFill>
                            <a:schemeClr val="dk1"/>
                          </a:solidFill>
                          <a:effectLst/>
                          <a:latin typeface="+mn-lt"/>
                          <a:ea typeface="+mn-ea"/>
                          <a:cs typeface="+mn-cs"/>
                        </a:rPr>
                        <a:t>（</a:t>
                      </a:r>
                      <a:r>
                        <a:rPr kumimoji="1" lang="ja-JP" altLang="en-US" sz="1000"/>
                        <a:t>ハンドオーバー）</a:t>
                      </a:r>
                      <a:endParaRPr kumimoji="1" lang="en-US" altLang="ja-JP" sz="1000"/>
                    </a:p>
                    <a:p>
                      <a:r>
                        <a:rPr kumimoji="1" lang="ja-JP" altLang="en-US" sz="1000"/>
                        <a:t>≪全体・個別調査≫</a:t>
                      </a:r>
                      <a:endParaRPr kumimoji="1" lang="en-US" altLang="ja-JP" sz="1000"/>
                    </a:p>
                    <a:p>
                      <a:r>
                        <a:rPr kumimoji="1" lang="ja-JP" altLang="en-US" sz="1000"/>
                        <a:t>・要配慮者の全体の把握および食および栄養、環境の個別ニーズを把握しニーズ対応にむけて関連団体等に繋げる。</a:t>
                      </a:r>
                      <a:endParaRPr kumimoji="1" lang="en-US" altLang="ja-JP" sz="1000"/>
                    </a:p>
                  </a:txBody>
                  <a:tcPr/>
                </a:tc>
                <a:tc>
                  <a:txBody>
                    <a:bodyPr/>
                    <a:lstStyle/>
                    <a:p>
                      <a:r>
                        <a:rPr kumimoji="1" lang="ja-JP" altLang="en-US" sz="1000"/>
                        <a:t>行政</a:t>
                      </a:r>
                      <a:endParaRPr kumimoji="1" lang="en-US" altLang="ja-JP" sz="1000"/>
                    </a:p>
                    <a:p>
                      <a:r>
                        <a:rPr kumimoji="1" lang="ja-JP" altLang="en-US" sz="1000"/>
                        <a:t>他災害関連団体</a:t>
                      </a:r>
                      <a:endParaRPr kumimoji="1" lang="en-US" altLang="ja-JP" sz="1000"/>
                    </a:p>
                  </a:txBody>
                  <a:tcPr/>
                </a:tc>
                <a:extLst>
                  <a:ext uri="{0D108BD9-81ED-4DB2-BD59-A6C34878D82A}">
                    <a16:rowId xmlns:a16="http://schemas.microsoft.com/office/drawing/2014/main" val="299991385"/>
                  </a:ext>
                </a:extLst>
              </a:tr>
            </a:tbl>
          </a:graphicData>
        </a:graphic>
      </p:graphicFrame>
      <p:graphicFrame>
        <p:nvGraphicFramePr>
          <p:cNvPr id="8" name="表 33">
            <a:extLst>
              <a:ext uri="{FF2B5EF4-FFF2-40B4-BE49-F238E27FC236}">
                <a16:creationId xmlns:a16="http://schemas.microsoft.com/office/drawing/2014/main" id="{A289CF5C-1CB3-42F2-ADFC-1916D1A1E8F3}"/>
              </a:ext>
            </a:extLst>
          </p:cNvPr>
          <p:cNvGraphicFramePr>
            <a:graphicFrameLocks noGrp="1"/>
          </p:cNvGraphicFramePr>
          <p:nvPr/>
        </p:nvGraphicFramePr>
        <p:xfrm>
          <a:off x="712935" y="3131840"/>
          <a:ext cx="5839314" cy="2423593"/>
        </p:xfrm>
        <a:graphic>
          <a:graphicData uri="http://schemas.openxmlformats.org/drawingml/2006/table">
            <a:tbl>
              <a:tblPr firstRow="1" bandRow="1">
                <a:tableStyleId>{00A15C55-8517-42AA-B614-E9B94910E393}</a:tableStyleId>
              </a:tblPr>
              <a:tblGrid>
                <a:gridCol w="479286">
                  <a:extLst>
                    <a:ext uri="{9D8B030D-6E8A-4147-A177-3AD203B41FA5}">
                      <a16:colId xmlns:a16="http://schemas.microsoft.com/office/drawing/2014/main" val="4237350912"/>
                    </a:ext>
                  </a:extLst>
                </a:gridCol>
                <a:gridCol w="2601834">
                  <a:extLst>
                    <a:ext uri="{9D8B030D-6E8A-4147-A177-3AD203B41FA5}">
                      <a16:colId xmlns:a16="http://schemas.microsoft.com/office/drawing/2014/main" val="1524333030"/>
                    </a:ext>
                  </a:extLst>
                </a:gridCol>
                <a:gridCol w="2758194">
                  <a:extLst>
                    <a:ext uri="{9D8B030D-6E8A-4147-A177-3AD203B41FA5}">
                      <a16:colId xmlns:a16="http://schemas.microsoft.com/office/drawing/2014/main" val="799516442"/>
                    </a:ext>
                  </a:extLst>
                </a:gridCol>
              </a:tblGrid>
              <a:tr h="236429">
                <a:tc>
                  <a:txBody>
                    <a:bodyPr/>
                    <a:lstStyle/>
                    <a:p>
                      <a:pPr algn="ctr"/>
                      <a:r>
                        <a:rPr kumimoji="1" lang="ja-JP" altLang="en-US" sz="700"/>
                        <a:t>ステージ</a:t>
                      </a:r>
                    </a:p>
                  </a:txBody>
                  <a:tcPr anchor="ctr">
                    <a:solidFill>
                      <a:srgbClr val="00B050"/>
                    </a:solidFill>
                  </a:tcPr>
                </a:tc>
                <a:tc>
                  <a:txBody>
                    <a:bodyPr/>
                    <a:lstStyle/>
                    <a:p>
                      <a:pPr algn="ctr"/>
                      <a:r>
                        <a:rPr kumimoji="1" lang="ja-JP" altLang="en-US" sz="1000"/>
                        <a:t>分類</a:t>
                      </a:r>
                    </a:p>
                  </a:txBody>
                  <a:tcPr>
                    <a:solidFill>
                      <a:srgbClr val="00B050"/>
                    </a:solidFill>
                  </a:tcPr>
                </a:tc>
                <a:tc>
                  <a:txBody>
                    <a:bodyPr/>
                    <a:lstStyle/>
                    <a:p>
                      <a:pPr algn="ctr"/>
                      <a:r>
                        <a:rPr kumimoji="1" lang="ja-JP" altLang="en-US" sz="1000"/>
                        <a:t>対象者</a:t>
                      </a:r>
                    </a:p>
                  </a:txBody>
                  <a:tcPr>
                    <a:solidFill>
                      <a:srgbClr val="00B050"/>
                    </a:solidFill>
                  </a:tcPr>
                </a:tc>
                <a:extLst>
                  <a:ext uri="{0D108BD9-81ED-4DB2-BD59-A6C34878D82A}">
                    <a16:rowId xmlns:a16="http://schemas.microsoft.com/office/drawing/2014/main" val="894884013"/>
                  </a:ext>
                </a:extLst>
              </a:tr>
              <a:tr h="0">
                <a:tc rowSpan="2">
                  <a:txBody>
                    <a:bodyPr/>
                    <a:lstStyle/>
                    <a:p>
                      <a:pPr algn="ctr"/>
                      <a:r>
                        <a:rPr kumimoji="1" lang="en-US" altLang="ja-JP" sz="1000"/>
                        <a:t>Ⅰ</a:t>
                      </a:r>
                      <a:endParaRPr kumimoji="1" lang="ja-JP" altLang="en-US" sz="1000"/>
                    </a:p>
                  </a:txBody>
                  <a:tcPr anchor="ctr"/>
                </a:tc>
                <a:tc row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a:t>避難所等での集団生活が困難で常時専門的ケアが必要なレベル</a:t>
                      </a: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a:t>医療依存が高く医療機関への保護が必要　</a:t>
                      </a:r>
                      <a:endParaRPr kumimoji="1" lang="en-US" altLang="ja-JP" sz="90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a:solidFill>
                            <a:srgbClr val="FF0000"/>
                          </a:solidFill>
                        </a:rPr>
                        <a:t>⇒　医療機関</a:t>
                      </a:r>
                    </a:p>
                  </a:txBody>
                  <a:tcPr/>
                </a:tc>
                <a:extLst>
                  <a:ext uri="{0D108BD9-81ED-4DB2-BD59-A6C34878D82A}">
                    <a16:rowId xmlns:a16="http://schemas.microsoft.com/office/drawing/2014/main" val="1866198458"/>
                  </a:ext>
                </a:extLst>
              </a:tr>
              <a:tr h="0">
                <a:tc vMerge="1">
                  <a:txBody>
                    <a:bodyPr/>
                    <a:lstStyle/>
                    <a:p>
                      <a:pPr algn="ctr"/>
                      <a:endParaRPr kumimoji="1" lang="ja-JP" altLang="en-US" sz="1100"/>
                    </a:p>
                  </a:txBody>
                  <a:tcPr anchor="ctr">
                    <a:solidFill>
                      <a:schemeClr val="accent5">
                        <a:lumMod val="40000"/>
                        <a:lumOff val="60000"/>
                      </a:schemeClr>
                    </a:solidFill>
                  </a:tcPr>
                </a:tc>
                <a:tc vMerge="1">
                  <a:txBody>
                    <a:bodyPr/>
                    <a:lstStyle/>
                    <a:p>
                      <a:endParaRPr kumimoji="1" lang="ja-JP" altLang="en-US"/>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a:t>福祉費案所での介護が必要な避難者　</a:t>
                      </a:r>
                      <a:endParaRPr kumimoji="1" lang="en-US" altLang="ja-JP" sz="90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a:solidFill>
                            <a:srgbClr val="FF0000"/>
                          </a:solidFill>
                        </a:rPr>
                        <a:t>⇒　福祉避難所</a:t>
                      </a:r>
                      <a:endParaRPr kumimoji="1" lang="ja-JP" altLang="en-US" sz="900"/>
                    </a:p>
                  </a:txBody>
                  <a:tcPr/>
                </a:tc>
                <a:extLst>
                  <a:ext uri="{0D108BD9-81ED-4DB2-BD59-A6C34878D82A}">
                    <a16:rowId xmlns:a16="http://schemas.microsoft.com/office/drawing/2014/main" val="748639209"/>
                  </a:ext>
                </a:extLst>
              </a:tr>
              <a:tr h="214935">
                <a:tc rowSpan="2">
                  <a:txBody>
                    <a:bodyPr/>
                    <a:lstStyle/>
                    <a:p>
                      <a:pPr algn="ctr"/>
                      <a:r>
                        <a:rPr kumimoji="1" lang="en-US" altLang="ja-JP" sz="1000"/>
                        <a:t>Ⅱ</a:t>
                      </a:r>
                      <a:endParaRPr kumimoji="1" lang="ja-JP" altLang="en-US" sz="1000"/>
                    </a:p>
                  </a:txBody>
                  <a:tcPr anchor="ctr"/>
                </a:tc>
                <a:tc row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a:t>他の被災者と区分して専門的な対応をする必要があるレベル</a:t>
                      </a:r>
                    </a:p>
                  </a:txBody>
                  <a:tcPr anchor="ctr"/>
                </a:tc>
                <a:tc>
                  <a:txBody>
                    <a:bodyPr/>
                    <a:lstStyle/>
                    <a:p>
                      <a:r>
                        <a:rPr kumimoji="1" lang="ja-JP" altLang="en-US" sz="900"/>
                        <a:t>医療的なニーズが高く医療ケアが必要な者</a:t>
                      </a:r>
                    </a:p>
                  </a:txBody>
                  <a:tcPr/>
                </a:tc>
                <a:extLst>
                  <a:ext uri="{0D108BD9-81ED-4DB2-BD59-A6C34878D82A}">
                    <a16:rowId xmlns:a16="http://schemas.microsoft.com/office/drawing/2014/main" val="1223164850"/>
                  </a:ext>
                </a:extLst>
              </a:tr>
              <a:tr h="229033">
                <a:tc vMerge="1">
                  <a:txBody>
                    <a:bodyPr/>
                    <a:lstStyle/>
                    <a:p>
                      <a:pPr algn="ctr"/>
                      <a:endParaRPr kumimoji="1" lang="ja-JP" altLang="en-US" sz="1100"/>
                    </a:p>
                  </a:txBody>
                  <a:tcPr anchor="ctr">
                    <a:solidFill>
                      <a:schemeClr val="accent5">
                        <a:lumMod val="40000"/>
                        <a:lumOff val="60000"/>
                      </a:schemeClr>
                    </a:solidFill>
                  </a:tcPr>
                </a:tc>
                <a:tc vMerge="1">
                  <a:txBody>
                    <a:bodyPr/>
                    <a:lstStyle/>
                    <a:p>
                      <a:endParaRPr kumimoji="1" lang="ja-JP" altLang="en-US"/>
                    </a:p>
                  </a:txBody>
                  <a:tcPr/>
                </a:tc>
                <a:tc>
                  <a:txBody>
                    <a:bodyPr/>
                    <a:lstStyle/>
                    <a:p>
                      <a:r>
                        <a:rPr kumimoji="1" lang="ja-JP" altLang="en-US" sz="900"/>
                        <a:t>福祉的なニーズが高く介護援助等の継続が必要な者</a:t>
                      </a:r>
                    </a:p>
                  </a:txBody>
                  <a:tcPr/>
                </a:tc>
                <a:extLst>
                  <a:ext uri="{0D108BD9-81ED-4DB2-BD59-A6C34878D82A}">
                    <a16:rowId xmlns:a16="http://schemas.microsoft.com/office/drawing/2014/main" val="3527902587"/>
                  </a:ext>
                </a:extLst>
              </a:tr>
              <a:tr h="214935">
                <a:tc rowSpan="3">
                  <a:txBody>
                    <a:bodyPr/>
                    <a:lstStyle/>
                    <a:p>
                      <a:pPr algn="ctr"/>
                      <a:r>
                        <a:rPr kumimoji="1" lang="en-US" altLang="ja-JP" sz="1000"/>
                        <a:t>Ⅲ</a:t>
                      </a:r>
                      <a:endParaRPr kumimoji="1" lang="ja-JP" altLang="en-US" sz="1000"/>
                    </a:p>
                  </a:txBody>
                  <a:tcPr anchor="ctr"/>
                </a:tc>
                <a:tc row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a:t>定期的な戦火の見守りや支援があれば、品所や在宅生活が可能なレベル</a:t>
                      </a:r>
                    </a:p>
                  </a:txBody>
                  <a:tcPr anchor="ctr"/>
                </a:tc>
                <a:tc>
                  <a:txBody>
                    <a:bodyPr/>
                    <a:lstStyle/>
                    <a:p>
                      <a:r>
                        <a:rPr kumimoji="1" lang="ja-JP" altLang="en-US" sz="900"/>
                        <a:t>医療的ニーズ</a:t>
                      </a:r>
                    </a:p>
                  </a:txBody>
                  <a:tcPr/>
                </a:tc>
                <a:extLst>
                  <a:ext uri="{0D108BD9-81ED-4DB2-BD59-A6C34878D82A}">
                    <a16:rowId xmlns:a16="http://schemas.microsoft.com/office/drawing/2014/main" val="3536342117"/>
                  </a:ext>
                </a:extLst>
              </a:tr>
              <a:tr h="214935">
                <a:tc vMerge="1">
                  <a:txBody>
                    <a:bodyPr/>
                    <a:lstStyle/>
                    <a:p>
                      <a:pPr algn="ctr"/>
                      <a:endParaRPr kumimoji="1" lang="ja-JP" altLang="en-US" sz="1100"/>
                    </a:p>
                  </a:txBody>
                  <a:tcPr anchor="ctr">
                    <a:solidFill>
                      <a:schemeClr val="accent5">
                        <a:lumMod val="40000"/>
                        <a:lumOff val="60000"/>
                      </a:schemeClr>
                    </a:solidFill>
                  </a:tcPr>
                </a:tc>
                <a:tc vMerge="1">
                  <a:txBody>
                    <a:bodyPr/>
                    <a:lstStyle/>
                    <a:p>
                      <a:endParaRPr kumimoji="1" lang="ja-JP" altLang="en-US"/>
                    </a:p>
                  </a:txBody>
                  <a:tcPr/>
                </a:tc>
                <a:tc>
                  <a:txBody>
                    <a:bodyPr/>
                    <a:lstStyle/>
                    <a:p>
                      <a:r>
                        <a:rPr kumimoji="1" lang="ja-JP" altLang="en-US" sz="900"/>
                        <a:t>福祉的ニーズ</a:t>
                      </a:r>
                    </a:p>
                  </a:txBody>
                  <a:tcPr/>
                </a:tc>
                <a:extLst>
                  <a:ext uri="{0D108BD9-81ED-4DB2-BD59-A6C34878D82A}">
                    <a16:rowId xmlns:a16="http://schemas.microsoft.com/office/drawing/2014/main" val="1182667838"/>
                  </a:ext>
                </a:extLst>
              </a:tr>
              <a:tr h="214935">
                <a:tc vMerge="1">
                  <a:txBody>
                    <a:bodyPr/>
                    <a:lstStyle/>
                    <a:p>
                      <a:pPr algn="ctr"/>
                      <a:endParaRPr kumimoji="1" lang="ja-JP" altLang="en-US" sz="1100"/>
                    </a:p>
                  </a:txBody>
                  <a:tcPr anchor="ctr">
                    <a:solidFill>
                      <a:schemeClr val="accent5">
                        <a:lumMod val="40000"/>
                        <a:lumOff val="60000"/>
                      </a:schemeClr>
                    </a:solidFill>
                  </a:tcPr>
                </a:tc>
                <a:tc vMerge="1">
                  <a:txBody>
                    <a:bodyPr/>
                    <a:lstStyle/>
                    <a:p>
                      <a:endParaRPr kumimoji="1" lang="ja-JP" altLang="en-US"/>
                    </a:p>
                  </a:txBody>
                  <a:tcPr/>
                </a:tc>
                <a:tc>
                  <a:txBody>
                    <a:bodyPr/>
                    <a:lstStyle/>
                    <a:p>
                      <a:r>
                        <a:rPr kumimoji="1" lang="ja-JP" altLang="en-US" sz="900"/>
                        <a:t>保健的ニーズ</a:t>
                      </a:r>
                    </a:p>
                  </a:txBody>
                  <a:tcPr/>
                </a:tc>
                <a:extLst>
                  <a:ext uri="{0D108BD9-81ED-4DB2-BD59-A6C34878D82A}">
                    <a16:rowId xmlns:a16="http://schemas.microsoft.com/office/drawing/2014/main" val="2881562320"/>
                  </a:ext>
                </a:extLst>
              </a:tr>
              <a:tr h="236429">
                <a:tc>
                  <a:txBody>
                    <a:bodyPr/>
                    <a:lstStyle/>
                    <a:p>
                      <a:pPr algn="ctr"/>
                      <a:r>
                        <a:rPr kumimoji="1" lang="en-US" altLang="ja-JP" sz="1000"/>
                        <a:t>Ⅳ</a:t>
                      </a:r>
                      <a:endParaRPr kumimoji="1" lang="ja-JP" altLang="en-US" sz="1000"/>
                    </a:p>
                  </a:txBody>
                  <a:tcPr anchor="ct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a:t>現状では生活は自立していて、避難所や在宅生活が可能なレベル</a:t>
                      </a:r>
                    </a:p>
                  </a:txBody>
                  <a:tcPr anchor="ctr"/>
                </a:tc>
                <a:tc hMerge="1">
                  <a:txBody>
                    <a:bodyPr/>
                    <a:lstStyle/>
                    <a:p>
                      <a:endParaRPr kumimoji="1" lang="ja-JP" altLang="en-US"/>
                    </a:p>
                  </a:txBody>
                  <a:tcPr>
                    <a:solidFill>
                      <a:schemeClr val="accent5">
                        <a:lumMod val="40000"/>
                        <a:lumOff val="60000"/>
                      </a:schemeClr>
                    </a:solidFill>
                  </a:tcPr>
                </a:tc>
                <a:extLst>
                  <a:ext uri="{0D108BD9-81ED-4DB2-BD59-A6C34878D82A}">
                    <a16:rowId xmlns:a16="http://schemas.microsoft.com/office/drawing/2014/main" val="747750445"/>
                  </a:ext>
                </a:extLst>
              </a:tr>
            </a:tbl>
          </a:graphicData>
        </a:graphic>
      </p:graphicFrame>
      <p:sp>
        <p:nvSpPr>
          <p:cNvPr id="9" name="タイトル 1">
            <a:extLst>
              <a:ext uri="{FF2B5EF4-FFF2-40B4-BE49-F238E27FC236}">
                <a16:creationId xmlns:a16="http://schemas.microsoft.com/office/drawing/2014/main" id="{CC2E02FE-CB12-4C82-96AB-40D5DB9E0AAE}"/>
              </a:ext>
            </a:extLst>
          </p:cNvPr>
          <p:cNvSpPr txBox="1">
            <a:spLocks/>
          </p:cNvSpPr>
          <p:nvPr/>
        </p:nvSpPr>
        <p:spPr>
          <a:xfrm>
            <a:off x="620688" y="2483768"/>
            <a:ext cx="5914271" cy="970392"/>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lnSpc>
                <a:spcPct val="110000"/>
              </a:lnSpc>
            </a:pPr>
            <a:r>
              <a:rPr lang="ja-JP" altLang="en-US" sz="1050"/>
              <a:t>参考資料：</a:t>
            </a:r>
            <a:r>
              <a:rPr lang="ja-JP" altLang="en-US" sz="1050">
                <a:sym typeface="Wingdings" panose="05000000000000000000" pitchFamily="2" charset="2"/>
              </a:rPr>
              <a:t>（一社）</a:t>
            </a:r>
            <a:r>
              <a:rPr lang="ja-JP" altLang="en-US" sz="1050"/>
              <a:t>日本災害医学会　</a:t>
            </a:r>
            <a:r>
              <a:rPr lang="en-US" altLang="ja-JP" sz="1050"/>
              <a:t>BHELP</a:t>
            </a:r>
            <a:r>
              <a:rPr lang="ja-JP" altLang="en-US" sz="1050"/>
              <a:t>コース　</a:t>
            </a:r>
            <a:endParaRPr lang="en-US" altLang="ja-JP" sz="1050"/>
          </a:p>
          <a:p>
            <a:pPr algn="l">
              <a:lnSpc>
                <a:spcPct val="110000"/>
              </a:lnSpc>
            </a:pPr>
            <a:r>
              <a:rPr lang="en-US" altLang="ja-JP" sz="1050"/>
              <a:t>CSCA</a:t>
            </a:r>
            <a:r>
              <a:rPr lang="en-US" altLang="ja-JP" sz="1800"/>
              <a:t>H</a:t>
            </a:r>
            <a:r>
              <a:rPr lang="en-US" altLang="ja-JP" sz="1050"/>
              <a:t>HH</a:t>
            </a:r>
            <a:r>
              <a:rPr lang="ja-JP" altLang="en-US" sz="1050"/>
              <a:t>・・・</a:t>
            </a:r>
            <a:r>
              <a:rPr lang="en-US" altLang="ja-JP" sz="1800" b="1"/>
              <a:t>H</a:t>
            </a:r>
            <a:r>
              <a:rPr lang="ja-JP" altLang="en-US" sz="1800" b="1"/>
              <a:t>：</a:t>
            </a:r>
            <a:r>
              <a:rPr kumimoji="1" lang="en-US" altLang="ja-JP" sz="1800" b="1" i="0" kern="1200">
                <a:effectLst/>
                <a:latin typeface="+mn-lt"/>
                <a:ea typeface="+mn-ea"/>
                <a:cs typeface="+mn-cs"/>
              </a:rPr>
              <a:t>Health care </a:t>
            </a:r>
            <a:r>
              <a:rPr kumimoji="1" lang="ja-JP" altLang="en-US" sz="1800" b="1" i="0" kern="1200">
                <a:effectLst/>
                <a:latin typeface="+mn-lt"/>
                <a:ea typeface="+mn-ea"/>
                <a:cs typeface="+mn-cs"/>
              </a:rPr>
              <a:t>ｔ</a:t>
            </a:r>
            <a:r>
              <a:rPr kumimoji="1" lang="en-US" altLang="ja-JP" sz="1800" b="1" i="0" kern="1200" err="1">
                <a:effectLst/>
                <a:latin typeface="+mn-lt"/>
                <a:ea typeface="+mn-ea"/>
                <a:cs typeface="+mn-cs"/>
              </a:rPr>
              <a:t>riage</a:t>
            </a:r>
            <a:r>
              <a:rPr kumimoji="1" lang="ja-JP" altLang="en-US" sz="1800" b="1" i="0" kern="1200">
                <a:effectLst/>
                <a:latin typeface="+mn-lt"/>
                <a:ea typeface="+mn-ea"/>
                <a:cs typeface="+mn-cs"/>
              </a:rPr>
              <a:t>（</a:t>
            </a:r>
            <a:r>
              <a:rPr kumimoji="1" lang="ja-JP" altLang="en-US" sz="1800" b="1"/>
              <a:t>ヘルスケアトリアージ）</a:t>
            </a:r>
            <a:r>
              <a:rPr kumimoji="1" lang="ja-JP" altLang="en-US" sz="1050" b="1"/>
              <a:t>　</a:t>
            </a:r>
            <a:endParaRPr kumimoji="1" lang="en-US" altLang="ja-JP" sz="1050" b="1"/>
          </a:p>
          <a:p>
            <a:pPr algn="r"/>
            <a:r>
              <a:rPr kumimoji="1" lang="ja-JP" altLang="en-US" sz="1050" b="1">
                <a:solidFill>
                  <a:srgbClr val="0066FF"/>
                </a:solidFill>
              </a:rPr>
              <a:t>　</a:t>
            </a:r>
            <a:endParaRPr lang="ja-JP" altLang="en-US" sz="1050"/>
          </a:p>
        </p:txBody>
      </p:sp>
      <p:sp>
        <p:nvSpPr>
          <p:cNvPr id="15" name="タイトル 1">
            <a:extLst>
              <a:ext uri="{FF2B5EF4-FFF2-40B4-BE49-F238E27FC236}">
                <a16:creationId xmlns:a16="http://schemas.microsoft.com/office/drawing/2014/main" id="{C082A856-1387-48D8-97F7-8BD4875F6B05}"/>
              </a:ext>
            </a:extLst>
          </p:cNvPr>
          <p:cNvSpPr txBox="1">
            <a:spLocks/>
          </p:cNvSpPr>
          <p:nvPr/>
        </p:nvSpPr>
        <p:spPr>
          <a:xfrm>
            <a:off x="692512" y="5499233"/>
            <a:ext cx="5904840" cy="512927"/>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en-US" altLang="ja-JP" sz="1000"/>
              <a:t>CSCAH</a:t>
            </a:r>
            <a:r>
              <a:rPr lang="en-US" altLang="ja-JP" sz="1600"/>
              <a:t>H</a:t>
            </a:r>
            <a:r>
              <a:rPr lang="en-US" altLang="ja-JP" sz="1000"/>
              <a:t>H</a:t>
            </a:r>
            <a:r>
              <a:rPr lang="ja-JP" altLang="en-US" sz="1000"/>
              <a:t>・・・</a:t>
            </a:r>
            <a:r>
              <a:rPr lang="en-US" altLang="ja-JP" sz="1600" b="1"/>
              <a:t>H</a:t>
            </a:r>
            <a:r>
              <a:rPr lang="ja-JP" altLang="en-US" sz="1600" b="1"/>
              <a:t>：</a:t>
            </a:r>
            <a:r>
              <a:rPr kumimoji="1" lang="en-US" altLang="ja-JP" sz="1600" b="1" i="0" kern="1200">
                <a:effectLst/>
                <a:latin typeface="+mn-lt"/>
                <a:ea typeface="+mn-ea"/>
                <a:cs typeface="+mn-cs"/>
              </a:rPr>
              <a:t>Helping Hand</a:t>
            </a:r>
            <a:r>
              <a:rPr kumimoji="1" lang="ja-JP" altLang="en-US" sz="1600" b="1" i="0" kern="1200">
                <a:effectLst/>
                <a:latin typeface="+mn-lt"/>
                <a:ea typeface="+mn-ea"/>
                <a:cs typeface="+mn-cs"/>
              </a:rPr>
              <a:t>（手を差し伸べる</a:t>
            </a:r>
            <a:r>
              <a:rPr kumimoji="1" lang="ja-JP" altLang="en-US" sz="1600" b="1"/>
              <a:t>）</a:t>
            </a:r>
            <a:r>
              <a:rPr kumimoji="1" lang="ja-JP" altLang="en-US" sz="1000" b="1"/>
              <a:t>　　　　　</a:t>
            </a:r>
            <a:endParaRPr lang="ja-JP" altLang="en-US" sz="1000"/>
          </a:p>
        </p:txBody>
      </p:sp>
      <p:sp>
        <p:nvSpPr>
          <p:cNvPr id="16" name="テキスト ボックス 15">
            <a:extLst>
              <a:ext uri="{FF2B5EF4-FFF2-40B4-BE49-F238E27FC236}">
                <a16:creationId xmlns:a16="http://schemas.microsoft.com/office/drawing/2014/main" id="{B08BF964-2177-439B-B4F1-D57DF244784C}"/>
              </a:ext>
            </a:extLst>
          </p:cNvPr>
          <p:cNvSpPr txBox="1"/>
          <p:nvPr/>
        </p:nvSpPr>
        <p:spPr>
          <a:xfrm>
            <a:off x="692697" y="5904002"/>
            <a:ext cx="5925080" cy="900246"/>
          </a:xfrm>
          <a:prstGeom prst="rect">
            <a:avLst/>
          </a:prstGeom>
          <a:solidFill>
            <a:schemeClr val="bg1"/>
          </a:solidFill>
        </p:spPr>
        <p:txBody>
          <a:bodyPr wrap="square">
            <a:spAutoFit/>
          </a:bodyPr>
          <a:lstStyle/>
          <a:p>
            <a:r>
              <a:rPr lang="ja-JP" altLang="en-US" sz="1050">
                <a:latin typeface="+mn-ea"/>
              </a:rPr>
              <a:t>≪保健・福祉に関する情報収集≫</a:t>
            </a:r>
            <a:endParaRPr lang="en-US" altLang="ja-JP" sz="1050">
              <a:latin typeface="+mn-ea"/>
            </a:endParaRPr>
          </a:p>
          <a:p>
            <a:r>
              <a:rPr lang="ja-JP" altLang="en-US" sz="1050">
                <a:latin typeface="+mn-ea"/>
              </a:rPr>
              <a:t>　◆ 優先度の高い健康問題への直接的なケア</a:t>
            </a:r>
            <a:endParaRPr lang="en-US" altLang="ja-JP" sz="1050">
              <a:latin typeface="+mn-ea"/>
            </a:endParaRPr>
          </a:p>
          <a:p>
            <a:r>
              <a:rPr lang="ja-JP" altLang="en-US" sz="1050">
                <a:solidFill>
                  <a:prstClr val="black"/>
                </a:solidFill>
                <a:latin typeface="+mn-ea"/>
              </a:rPr>
              <a:t>　◆ 家族の介護負担の軽減</a:t>
            </a:r>
            <a:endParaRPr lang="en-US" altLang="ja-JP" sz="1050">
              <a:solidFill>
                <a:prstClr val="black"/>
              </a:solidFill>
              <a:latin typeface="+mn-ea"/>
            </a:endParaRPr>
          </a:p>
          <a:p>
            <a:r>
              <a:rPr lang="ja-JP" altLang="en-US" sz="1050">
                <a:solidFill>
                  <a:prstClr val="black"/>
                </a:solidFill>
                <a:latin typeface="+mn-ea"/>
              </a:rPr>
              <a:t>　◆ 環境調整、整備</a:t>
            </a:r>
            <a:endParaRPr lang="en-US" altLang="ja-JP" sz="1050">
              <a:solidFill>
                <a:prstClr val="black"/>
              </a:solidFill>
              <a:latin typeface="+mn-ea"/>
            </a:endParaRPr>
          </a:p>
          <a:p>
            <a:r>
              <a:rPr lang="ja-JP" altLang="en-US" sz="1050">
                <a:solidFill>
                  <a:prstClr val="black"/>
                </a:solidFill>
                <a:latin typeface="+mn-ea"/>
              </a:rPr>
              <a:t>　◆ 必要な資源の確保</a:t>
            </a:r>
            <a:endParaRPr lang="en-US" altLang="ja-JP" sz="1050">
              <a:solidFill>
                <a:prstClr val="black"/>
              </a:solidFill>
              <a:latin typeface="+mn-ea"/>
            </a:endParaRPr>
          </a:p>
        </p:txBody>
      </p:sp>
      <p:sp>
        <p:nvSpPr>
          <p:cNvPr id="18" name="タイトル 1">
            <a:extLst>
              <a:ext uri="{FF2B5EF4-FFF2-40B4-BE49-F238E27FC236}">
                <a16:creationId xmlns:a16="http://schemas.microsoft.com/office/drawing/2014/main" id="{BF45AC7E-9CF4-40F3-8417-0CDD7364E13A}"/>
              </a:ext>
            </a:extLst>
          </p:cNvPr>
          <p:cNvSpPr txBox="1">
            <a:spLocks/>
          </p:cNvSpPr>
          <p:nvPr/>
        </p:nvSpPr>
        <p:spPr>
          <a:xfrm>
            <a:off x="637977" y="6723369"/>
            <a:ext cx="5937019" cy="512927"/>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en-US" altLang="ja-JP" sz="1050"/>
              <a:t>CSCAHH</a:t>
            </a:r>
            <a:r>
              <a:rPr lang="en-US" altLang="ja-JP" sz="1800"/>
              <a:t>H</a:t>
            </a:r>
            <a:r>
              <a:rPr lang="ja-JP" altLang="en-US" sz="1050" b="1"/>
              <a:t>・・・</a:t>
            </a:r>
            <a:r>
              <a:rPr kumimoji="1" lang="en-US" altLang="ja-JP" sz="1600" b="1" i="0" kern="1200">
                <a:effectLst/>
                <a:latin typeface="+mn-lt"/>
                <a:ea typeface="+mn-ea"/>
                <a:cs typeface="+mn-cs"/>
              </a:rPr>
              <a:t>Handover</a:t>
            </a:r>
            <a:r>
              <a:rPr kumimoji="1" lang="ja-JP" altLang="en-US" sz="1600" b="1" i="0" kern="1200">
                <a:effectLst/>
                <a:latin typeface="+mn-lt"/>
                <a:ea typeface="+mn-ea"/>
                <a:cs typeface="+mn-cs"/>
              </a:rPr>
              <a:t>（繋げる</a:t>
            </a:r>
            <a:r>
              <a:rPr kumimoji="1" lang="ja-JP" altLang="en-US" sz="1600" b="1"/>
              <a:t>） </a:t>
            </a:r>
            <a:r>
              <a:rPr kumimoji="1" lang="ja-JP" altLang="en-US" sz="1200" b="1"/>
              <a:t>避難所の獲得可能な資源へ繋げる</a:t>
            </a:r>
            <a:r>
              <a:rPr kumimoji="1" lang="ja-JP" altLang="en-US" sz="1600" b="1"/>
              <a:t>　</a:t>
            </a:r>
            <a:r>
              <a:rPr kumimoji="1" lang="ja-JP" altLang="en-US" sz="1050" b="1"/>
              <a:t>　　　　</a:t>
            </a:r>
            <a:endParaRPr lang="ja-JP" altLang="en-US" sz="1050"/>
          </a:p>
        </p:txBody>
      </p:sp>
      <p:sp>
        <p:nvSpPr>
          <p:cNvPr id="7" name="楕円 6">
            <a:extLst>
              <a:ext uri="{FF2B5EF4-FFF2-40B4-BE49-F238E27FC236}">
                <a16:creationId xmlns:a16="http://schemas.microsoft.com/office/drawing/2014/main" id="{7E0E0F1B-9D0A-46BF-84C9-69EC436F6447}"/>
              </a:ext>
            </a:extLst>
          </p:cNvPr>
          <p:cNvSpPr/>
          <p:nvPr/>
        </p:nvSpPr>
        <p:spPr>
          <a:xfrm>
            <a:off x="2960308" y="7554901"/>
            <a:ext cx="1275314" cy="754828"/>
          </a:xfrm>
          <a:prstGeom prst="ellipse">
            <a:avLst/>
          </a:prstGeom>
          <a:solidFill>
            <a:srgbClr val="0066FF"/>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sz="1400"/>
              <a:t>要配慮者</a:t>
            </a:r>
          </a:p>
        </p:txBody>
      </p:sp>
      <p:sp>
        <p:nvSpPr>
          <p:cNvPr id="19" name="楕円 18">
            <a:extLst>
              <a:ext uri="{FF2B5EF4-FFF2-40B4-BE49-F238E27FC236}">
                <a16:creationId xmlns:a16="http://schemas.microsoft.com/office/drawing/2014/main" id="{054456E0-1288-4345-9C5C-A1ED7BB26201}"/>
              </a:ext>
            </a:extLst>
          </p:cNvPr>
          <p:cNvSpPr/>
          <p:nvPr/>
        </p:nvSpPr>
        <p:spPr>
          <a:xfrm>
            <a:off x="1879098" y="7253345"/>
            <a:ext cx="3494118" cy="1423111"/>
          </a:xfrm>
          <a:prstGeom prst="ellipse">
            <a:avLst/>
          </a:prstGeom>
          <a:no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95A9D508-9D66-45E4-BFE7-6D62038F05A0}"/>
              </a:ext>
            </a:extLst>
          </p:cNvPr>
          <p:cNvSpPr txBox="1"/>
          <p:nvPr/>
        </p:nvSpPr>
        <p:spPr>
          <a:xfrm>
            <a:off x="3109594" y="7097737"/>
            <a:ext cx="1011395" cy="253916"/>
          </a:xfrm>
          <a:prstGeom prst="rect">
            <a:avLst/>
          </a:prstGeom>
          <a:solidFill>
            <a:schemeClr val="bg1"/>
          </a:solidFill>
          <a:effectLst>
            <a:softEdge rad="31750"/>
          </a:effectLst>
        </p:spPr>
        <p:txBody>
          <a:bodyPr wrap="square">
            <a:spAutoFit/>
          </a:bodyPr>
          <a:lstStyle/>
          <a:p>
            <a:pPr algn="ctr"/>
            <a:r>
              <a:rPr lang="ja-JP" altLang="en-US" sz="1050">
                <a:latin typeface="+mn-ea"/>
              </a:rPr>
              <a:t>医療従事者</a:t>
            </a:r>
            <a:endParaRPr lang="en-US" altLang="ja-JP" sz="1050">
              <a:latin typeface="+mn-ea"/>
            </a:endParaRPr>
          </a:p>
        </p:txBody>
      </p:sp>
      <p:sp>
        <p:nvSpPr>
          <p:cNvPr id="22" name="テキスト ボックス 21">
            <a:extLst>
              <a:ext uri="{FF2B5EF4-FFF2-40B4-BE49-F238E27FC236}">
                <a16:creationId xmlns:a16="http://schemas.microsoft.com/office/drawing/2014/main" id="{E3DC4624-485B-44FB-943F-2E0B8853425F}"/>
              </a:ext>
            </a:extLst>
          </p:cNvPr>
          <p:cNvSpPr txBox="1"/>
          <p:nvPr/>
        </p:nvSpPr>
        <p:spPr>
          <a:xfrm>
            <a:off x="1651222" y="8326576"/>
            <a:ext cx="1150938" cy="253916"/>
          </a:xfrm>
          <a:prstGeom prst="rect">
            <a:avLst/>
          </a:prstGeom>
          <a:solidFill>
            <a:schemeClr val="bg1"/>
          </a:solidFill>
          <a:effectLst>
            <a:softEdge rad="31750"/>
          </a:effectLst>
        </p:spPr>
        <p:txBody>
          <a:bodyPr wrap="square">
            <a:spAutoFit/>
          </a:bodyPr>
          <a:lstStyle/>
          <a:p>
            <a:r>
              <a:rPr lang="ja-JP" altLang="en-US" sz="1050">
                <a:latin typeface="+mn-ea"/>
              </a:rPr>
              <a:t>ボランティア団体</a:t>
            </a:r>
            <a:endParaRPr lang="en-US" altLang="ja-JP" sz="1050">
              <a:latin typeface="+mn-ea"/>
            </a:endParaRPr>
          </a:p>
        </p:txBody>
      </p:sp>
      <p:sp>
        <p:nvSpPr>
          <p:cNvPr id="24" name="テキスト ボックス 23">
            <a:extLst>
              <a:ext uri="{FF2B5EF4-FFF2-40B4-BE49-F238E27FC236}">
                <a16:creationId xmlns:a16="http://schemas.microsoft.com/office/drawing/2014/main" id="{E7C80AE1-4053-4C4A-8E15-87C5E099C702}"/>
              </a:ext>
            </a:extLst>
          </p:cNvPr>
          <p:cNvSpPr txBox="1"/>
          <p:nvPr/>
        </p:nvSpPr>
        <p:spPr>
          <a:xfrm>
            <a:off x="4374296" y="7279969"/>
            <a:ext cx="740379" cy="253916"/>
          </a:xfrm>
          <a:prstGeom prst="rect">
            <a:avLst/>
          </a:prstGeom>
          <a:solidFill>
            <a:schemeClr val="bg1"/>
          </a:solidFill>
          <a:effectLst>
            <a:softEdge rad="31750"/>
          </a:effectLst>
        </p:spPr>
        <p:txBody>
          <a:bodyPr wrap="square">
            <a:spAutoFit/>
          </a:bodyPr>
          <a:lstStyle/>
          <a:p>
            <a:pPr algn="ctr"/>
            <a:r>
              <a:rPr lang="ja-JP" altLang="en-US" sz="1050">
                <a:latin typeface="+mn-ea"/>
              </a:rPr>
              <a:t>保健師</a:t>
            </a:r>
            <a:endParaRPr lang="en-US" altLang="ja-JP" sz="1050">
              <a:latin typeface="+mn-ea"/>
            </a:endParaRPr>
          </a:p>
        </p:txBody>
      </p:sp>
      <p:sp>
        <p:nvSpPr>
          <p:cNvPr id="25" name="テキスト ボックス 24">
            <a:extLst>
              <a:ext uri="{FF2B5EF4-FFF2-40B4-BE49-F238E27FC236}">
                <a16:creationId xmlns:a16="http://schemas.microsoft.com/office/drawing/2014/main" id="{4F7637FC-25EA-41E1-8F12-D8EAAFA307E3}"/>
              </a:ext>
            </a:extLst>
          </p:cNvPr>
          <p:cNvSpPr txBox="1"/>
          <p:nvPr/>
        </p:nvSpPr>
        <p:spPr>
          <a:xfrm>
            <a:off x="1118367" y="7805357"/>
            <a:ext cx="1124292" cy="253916"/>
          </a:xfrm>
          <a:prstGeom prst="rect">
            <a:avLst/>
          </a:prstGeom>
          <a:solidFill>
            <a:schemeClr val="bg1"/>
          </a:solidFill>
          <a:effectLst>
            <a:softEdge rad="31750"/>
          </a:effectLst>
        </p:spPr>
        <p:txBody>
          <a:bodyPr wrap="square">
            <a:spAutoFit/>
          </a:bodyPr>
          <a:lstStyle/>
          <a:p>
            <a:r>
              <a:rPr lang="ja-JP" altLang="en-US" sz="1050">
                <a:latin typeface="+mn-ea"/>
              </a:rPr>
              <a:t>利用可能な物資</a:t>
            </a:r>
            <a:endParaRPr lang="en-US" altLang="ja-JP" sz="1050">
              <a:latin typeface="+mn-ea"/>
            </a:endParaRPr>
          </a:p>
        </p:txBody>
      </p:sp>
      <p:sp>
        <p:nvSpPr>
          <p:cNvPr id="26" name="テキスト ボックス 25">
            <a:extLst>
              <a:ext uri="{FF2B5EF4-FFF2-40B4-BE49-F238E27FC236}">
                <a16:creationId xmlns:a16="http://schemas.microsoft.com/office/drawing/2014/main" id="{0F42B1B5-6A21-4D3C-93A7-E0C88A01E327}"/>
              </a:ext>
            </a:extLst>
          </p:cNvPr>
          <p:cNvSpPr txBox="1"/>
          <p:nvPr/>
        </p:nvSpPr>
        <p:spPr>
          <a:xfrm>
            <a:off x="1488407" y="7385878"/>
            <a:ext cx="1114483" cy="253916"/>
          </a:xfrm>
          <a:prstGeom prst="rect">
            <a:avLst/>
          </a:prstGeom>
          <a:solidFill>
            <a:schemeClr val="bg1"/>
          </a:solidFill>
          <a:effectLst>
            <a:softEdge rad="31750"/>
          </a:effectLst>
        </p:spPr>
        <p:txBody>
          <a:bodyPr wrap="square">
            <a:spAutoFit/>
          </a:bodyPr>
          <a:lstStyle/>
          <a:p>
            <a:pPr algn="ctr"/>
            <a:r>
              <a:rPr lang="ja-JP" altLang="en-US" sz="1050">
                <a:latin typeface="+mn-ea"/>
              </a:rPr>
              <a:t>利用可能な環境</a:t>
            </a:r>
            <a:endParaRPr lang="en-US" altLang="ja-JP" sz="1050">
              <a:latin typeface="+mn-ea"/>
            </a:endParaRPr>
          </a:p>
        </p:txBody>
      </p:sp>
      <p:sp>
        <p:nvSpPr>
          <p:cNvPr id="27" name="テキスト ボックス 26">
            <a:extLst>
              <a:ext uri="{FF2B5EF4-FFF2-40B4-BE49-F238E27FC236}">
                <a16:creationId xmlns:a16="http://schemas.microsoft.com/office/drawing/2014/main" id="{1B40D4A2-F680-4982-ACD3-432F257F7B80}"/>
              </a:ext>
            </a:extLst>
          </p:cNvPr>
          <p:cNvSpPr txBox="1"/>
          <p:nvPr/>
        </p:nvSpPr>
        <p:spPr>
          <a:xfrm>
            <a:off x="4992877" y="7794407"/>
            <a:ext cx="740379" cy="253916"/>
          </a:xfrm>
          <a:prstGeom prst="rect">
            <a:avLst/>
          </a:prstGeom>
          <a:solidFill>
            <a:schemeClr val="bg1"/>
          </a:solidFill>
          <a:effectLst>
            <a:softEdge rad="31750"/>
          </a:effectLst>
        </p:spPr>
        <p:txBody>
          <a:bodyPr wrap="square">
            <a:spAutoFit/>
          </a:bodyPr>
          <a:lstStyle/>
          <a:p>
            <a:pPr algn="ctr"/>
            <a:r>
              <a:rPr lang="ja-JP" altLang="en-US" sz="1050">
                <a:latin typeface="+mn-ea"/>
              </a:rPr>
              <a:t>介護職</a:t>
            </a:r>
            <a:endParaRPr lang="en-US" altLang="ja-JP" sz="1050">
              <a:latin typeface="+mn-ea"/>
            </a:endParaRPr>
          </a:p>
        </p:txBody>
      </p:sp>
      <p:sp>
        <p:nvSpPr>
          <p:cNvPr id="23" name="矢印: 上 22">
            <a:extLst>
              <a:ext uri="{FF2B5EF4-FFF2-40B4-BE49-F238E27FC236}">
                <a16:creationId xmlns:a16="http://schemas.microsoft.com/office/drawing/2014/main" id="{D7C57FD8-9C39-4D6D-BC90-54DBA0D14D6A}"/>
              </a:ext>
            </a:extLst>
          </p:cNvPr>
          <p:cNvSpPr/>
          <p:nvPr/>
        </p:nvSpPr>
        <p:spPr>
          <a:xfrm>
            <a:off x="3597965" y="7378699"/>
            <a:ext cx="45719" cy="15518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矢印: 上 28">
            <a:extLst>
              <a:ext uri="{FF2B5EF4-FFF2-40B4-BE49-F238E27FC236}">
                <a16:creationId xmlns:a16="http://schemas.microsoft.com/office/drawing/2014/main" id="{E8466F19-D27F-41EE-9671-663424741584}"/>
              </a:ext>
            </a:extLst>
          </p:cNvPr>
          <p:cNvSpPr/>
          <p:nvPr/>
        </p:nvSpPr>
        <p:spPr>
          <a:xfrm rot="2631725">
            <a:off x="4178557" y="7457718"/>
            <a:ext cx="50218" cy="32789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矢印: 上 30">
            <a:extLst>
              <a:ext uri="{FF2B5EF4-FFF2-40B4-BE49-F238E27FC236}">
                <a16:creationId xmlns:a16="http://schemas.microsoft.com/office/drawing/2014/main" id="{A30703AB-C710-46E5-B424-071D03DE581E}"/>
              </a:ext>
            </a:extLst>
          </p:cNvPr>
          <p:cNvSpPr/>
          <p:nvPr/>
        </p:nvSpPr>
        <p:spPr>
          <a:xfrm rot="5400000">
            <a:off x="4599242" y="7590013"/>
            <a:ext cx="45719" cy="72268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矢印: 上 32">
            <a:extLst>
              <a:ext uri="{FF2B5EF4-FFF2-40B4-BE49-F238E27FC236}">
                <a16:creationId xmlns:a16="http://schemas.microsoft.com/office/drawing/2014/main" id="{3C7F4D8B-DD69-4F1C-BFA5-BCAE3BF63594}"/>
              </a:ext>
            </a:extLst>
          </p:cNvPr>
          <p:cNvSpPr/>
          <p:nvPr/>
        </p:nvSpPr>
        <p:spPr>
          <a:xfrm rot="16200000">
            <a:off x="2578624" y="7617666"/>
            <a:ext cx="45721" cy="66737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矢印: 上 33">
            <a:extLst>
              <a:ext uri="{FF2B5EF4-FFF2-40B4-BE49-F238E27FC236}">
                <a16:creationId xmlns:a16="http://schemas.microsoft.com/office/drawing/2014/main" id="{C31FF5B5-F11C-42A1-8918-1A471BA1F375}"/>
              </a:ext>
            </a:extLst>
          </p:cNvPr>
          <p:cNvSpPr/>
          <p:nvPr/>
        </p:nvSpPr>
        <p:spPr>
          <a:xfrm rot="17654388">
            <a:off x="2813508" y="7401329"/>
            <a:ext cx="45719" cy="46995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矢印: 上 35">
            <a:extLst>
              <a:ext uri="{FF2B5EF4-FFF2-40B4-BE49-F238E27FC236}">
                <a16:creationId xmlns:a16="http://schemas.microsoft.com/office/drawing/2014/main" id="{24DDB55E-4CC7-4D39-A939-FEA466E0BDD4}"/>
              </a:ext>
            </a:extLst>
          </p:cNvPr>
          <p:cNvSpPr/>
          <p:nvPr/>
        </p:nvSpPr>
        <p:spPr>
          <a:xfrm rot="14252845">
            <a:off x="2945309" y="8113487"/>
            <a:ext cx="45719" cy="36438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48F2CDBC-A422-44FC-8BA4-24E79999F7A0}"/>
              </a:ext>
            </a:extLst>
          </p:cNvPr>
          <p:cNvSpPr txBox="1"/>
          <p:nvPr/>
        </p:nvSpPr>
        <p:spPr>
          <a:xfrm>
            <a:off x="4374296" y="8422540"/>
            <a:ext cx="1150938" cy="253916"/>
          </a:xfrm>
          <a:prstGeom prst="rect">
            <a:avLst/>
          </a:prstGeom>
          <a:solidFill>
            <a:schemeClr val="bg1"/>
          </a:solidFill>
          <a:effectLst>
            <a:softEdge rad="31750"/>
          </a:effectLst>
        </p:spPr>
        <p:txBody>
          <a:bodyPr wrap="square">
            <a:spAutoFit/>
          </a:bodyPr>
          <a:lstStyle/>
          <a:p>
            <a:pPr algn="ctr"/>
            <a:r>
              <a:rPr lang="ja-JP" altLang="en-US" sz="1050">
                <a:latin typeface="+mn-ea"/>
              </a:rPr>
              <a:t>その他専門職種</a:t>
            </a:r>
            <a:endParaRPr lang="en-US" altLang="ja-JP" sz="1050">
              <a:latin typeface="+mn-ea"/>
            </a:endParaRPr>
          </a:p>
        </p:txBody>
      </p:sp>
      <p:sp>
        <p:nvSpPr>
          <p:cNvPr id="38" name="矢印: 上 37">
            <a:extLst>
              <a:ext uri="{FF2B5EF4-FFF2-40B4-BE49-F238E27FC236}">
                <a16:creationId xmlns:a16="http://schemas.microsoft.com/office/drawing/2014/main" id="{C2EC9DFE-E854-4560-961C-1F7099986185}"/>
              </a:ext>
            </a:extLst>
          </p:cNvPr>
          <p:cNvSpPr/>
          <p:nvPr/>
        </p:nvSpPr>
        <p:spPr>
          <a:xfrm rot="8114167">
            <a:off x="4251203" y="8113487"/>
            <a:ext cx="45719" cy="36438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タイトル 1">
            <a:extLst>
              <a:ext uri="{FF2B5EF4-FFF2-40B4-BE49-F238E27FC236}">
                <a16:creationId xmlns:a16="http://schemas.microsoft.com/office/drawing/2014/main" id="{A34CEEE6-8ACF-4521-8CD5-9FE50A6E737A}"/>
              </a:ext>
            </a:extLst>
          </p:cNvPr>
          <p:cNvSpPr txBox="1">
            <a:spLocks/>
          </p:cNvSpPr>
          <p:nvPr/>
        </p:nvSpPr>
        <p:spPr>
          <a:xfrm>
            <a:off x="404664" y="8693692"/>
            <a:ext cx="6087886" cy="423683"/>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en-US" altLang="ja-JP" sz="1400" b="1">
                <a:solidFill>
                  <a:srgbClr val="FF0000"/>
                </a:solidFill>
              </a:rPr>
              <a:t>※</a:t>
            </a:r>
            <a:r>
              <a:rPr lang="ja-JP" altLang="en-US" sz="1400" b="1">
                <a:solidFill>
                  <a:srgbClr val="FF0000"/>
                </a:solidFill>
              </a:rPr>
              <a:t>　これがすべてではない。</a:t>
            </a:r>
          </a:p>
        </p:txBody>
      </p:sp>
    </p:spTree>
    <p:extLst>
      <p:ext uri="{BB962C8B-B14F-4D97-AF65-F5344CB8AC3E}">
        <p14:creationId xmlns:p14="http://schemas.microsoft.com/office/powerpoint/2010/main" val="23679953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600" b="1">
                <a:solidFill>
                  <a:schemeClr val="bg1"/>
                </a:solidFill>
                <a:latin typeface="+mn-ea"/>
                <a:ea typeface="+mn-ea"/>
              </a:rPr>
              <a:t>　　　○○栄養士会　　　　　　　　　　　　　　　　　　　　　　　　　（ﾌｪｰｽ目安ﾞ０～</a:t>
            </a:r>
            <a:r>
              <a:rPr lang="en-US" altLang="ja-JP" sz="1600" b="1">
                <a:solidFill>
                  <a:schemeClr val="bg1"/>
                </a:solidFill>
                <a:latin typeface="+mn-ea"/>
                <a:ea typeface="+mn-ea"/>
              </a:rPr>
              <a:t>4</a:t>
            </a:r>
            <a:r>
              <a:rPr lang="ja-JP" altLang="en-US" sz="1600" b="1">
                <a:solidFill>
                  <a:schemeClr val="bg1"/>
                </a:solidFill>
                <a:latin typeface="+mn-ea"/>
                <a:ea typeface="+mn-ea"/>
              </a:rPr>
              <a:t>）</a:t>
            </a:r>
            <a:endParaRPr lang="en-US" altLang="ja-JP" sz="16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１８－４－③要配慮者</a:t>
            </a:r>
            <a:endParaRPr lang="ja-JP" altLang="en-US" sz="3200" b="1">
              <a:solidFill>
                <a:schemeClr val="bg1"/>
              </a:solidFill>
              <a:latin typeface="+mn-ea"/>
              <a:ea typeface="+mn-ea"/>
            </a:endParaRPr>
          </a:p>
        </p:txBody>
      </p:sp>
      <p:sp>
        <p:nvSpPr>
          <p:cNvPr id="2" name="タイトル 1">
            <a:extLst>
              <a:ext uri="{FF2B5EF4-FFF2-40B4-BE49-F238E27FC236}">
                <a16:creationId xmlns:a16="http://schemas.microsoft.com/office/drawing/2014/main" id="{08804BD8-D08E-4C7A-A37B-34A6FA134A7A}"/>
              </a:ext>
            </a:extLst>
          </p:cNvPr>
          <p:cNvSpPr>
            <a:spLocks noGrp="1"/>
          </p:cNvSpPr>
          <p:nvPr>
            <p:ph type="title"/>
          </p:nvPr>
        </p:nvSpPr>
        <p:spPr>
          <a:xfrm>
            <a:off x="479759" y="2085837"/>
            <a:ext cx="1115803" cy="276868"/>
          </a:xfrm>
        </p:spPr>
        <p:txBody>
          <a:bodyPr>
            <a:normAutofit/>
          </a:bodyPr>
          <a:lstStyle/>
          <a:p>
            <a:r>
              <a:rPr lang="ja-JP" altLang="en-US" sz="1100"/>
              <a:t>≪要配慮者</a:t>
            </a:r>
          </a:p>
        </p:txBody>
      </p:sp>
      <p:sp>
        <p:nvSpPr>
          <p:cNvPr id="3" name="コンテンツ プレースホルダー 2">
            <a:extLst>
              <a:ext uri="{FF2B5EF4-FFF2-40B4-BE49-F238E27FC236}">
                <a16:creationId xmlns:a16="http://schemas.microsoft.com/office/drawing/2014/main" id="{F0D95169-E1D4-46AC-9AB0-719E67E0840D}"/>
              </a:ext>
            </a:extLst>
          </p:cNvPr>
          <p:cNvSpPr>
            <a:spLocks noGrp="1"/>
          </p:cNvSpPr>
          <p:nvPr>
            <p:ph idx="1"/>
          </p:nvPr>
        </p:nvSpPr>
        <p:spPr>
          <a:xfrm>
            <a:off x="702940" y="2558872"/>
            <a:ext cx="6182444" cy="4026255"/>
          </a:xfrm>
        </p:spPr>
        <p:txBody>
          <a:bodyPr>
            <a:normAutofit/>
          </a:bodyPr>
          <a:lstStyle/>
          <a:p>
            <a:pPr marL="0" indent="0">
              <a:buNone/>
            </a:pPr>
            <a:r>
              <a:rPr lang="ja-JP" altLang="en-US" sz="1100" b="1"/>
              <a:t>□ 乳幼児（</a:t>
            </a:r>
            <a:r>
              <a:rPr lang="en-US" altLang="ja-JP" sz="1100" b="1">
                <a:solidFill>
                  <a:srgbClr val="FF0000"/>
                </a:solidFill>
                <a:latin typeface="+mn-ea"/>
              </a:rPr>
              <a:t>C</a:t>
            </a:r>
            <a:r>
              <a:rPr lang="en-US" altLang="ja-JP" sz="1100" b="1">
                <a:latin typeface="+mn-ea"/>
              </a:rPr>
              <a:t>hild</a:t>
            </a:r>
            <a:r>
              <a:rPr lang="ja-JP" altLang="en-US" sz="1100" b="1">
                <a:latin typeface="+mn-ea"/>
              </a:rPr>
              <a:t>）・・・（　　　　人・□不明）　⇒</a:t>
            </a:r>
            <a:endParaRPr lang="en-US" altLang="ja-JP" sz="1100" b="1">
              <a:latin typeface="+mn-ea"/>
            </a:endParaRPr>
          </a:p>
          <a:p>
            <a:pPr marL="0" indent="0">
              <a:buNone/>
            </a:pPr>
            <a:endParaRPr lang="en-US" altLang="ja-JP" sz="1100" b="1">
              <a:latin typeface="+mn-ea"/>
            </a:endParaRPr>
          </a:p>
          <a:p>
            <a:pPr marL="0" indent="0">
              <a:buNone/>
            </a:pPr>
            <a:r>
              <a:rPr lang="ja-JP" altLang="en-US" sz="1100" b="1"/>
              <a:t>□ 障がい者（</a:t>
            </a:r>
            <a:r>
              <a:rPr lang="en-US" altLang="ja-JP" sz="1100" b="1">
                <a:solidFill>
                  <a:srgbClr val="FF0000"/>
                </a:solidFill>
                <a:latin typeface="+mn-ea"/>
              </a:rPr>
              <a:t>H</a:t>
            </a:r>
            <a:r>
              <a:rPr lang="ja-JP" altLang="en-US" sz="1100" b="1">
                <a:latin typeface="+mn-ea"/>
              </a:rPr>
              <a:t>ａｎｄｉｃａｐｐｅｄ）・・・（　 　　人・□不明）　⇒</a:t>
            </a:r>
            <a:endParaRPr lang="en-US" altLang="ja-JP" sz="1100" b="1"/>
          </a:p>
          <a:p>
            <a:pPr marL="0" indent="0">
              <a:buNone/>
            </a:pPr>
            <a:endParaRPr lang="en-US" altLang="ja-JP" sz="1100" b="1"/>
          </a:p>
          <a:p>
            <a:pPr marL="0" indent="0">
              <a:buNone/>
            </a:pPr>
            <a:r>
              <a:rPr lang="ja-JP" altLang="en-US" sz="1100" b="1"/>
              <a:t>□ 高齢者（</a:t>
            </a:r>
            <a:r>
              <a:rPr lang="en-US" altLang="ja-JP" sz="1100" b="1">
                <a:solidFill>
                  <a:srgbClr val="FF0000"/>
                </a:solidFill>
                <a:latin typeface="+mn-ea"/>
              </a:rPr>
              <a:t>E</a:t>
            </a:r>
            <a:r>
              <a:rPr lang="en-US" altLang="ja-JP" sz="1100" b="1">
                <a:latin typeface="+mn-ea"/>
              </a:rPr>
              <a:t>lderly people</a:t>
            </a:r>
            <a:r>
              <a:rPr lang="ja-JP" altLang="en-US" sz="1100" b="1">
                <a:latin typeface="+mn-ea"/>
              </a:rPr>
              <a:t>）・・・（　 　　人・□不明）　⇒</a:t>
            </a:r>
            <a:endParaRPr lang="en-US" altLang="ja-JP" sz="1100" b="1">
              <a:latin typeface="+mn-ea"/>
            </a:endParaRPr>
          </a:p>
          <a:p>
            <a:pPr marL="0" indent="0">
              <a:buNone/>
            </a:pPr>
            <a:endParaRPr lang="en-US" altLang="ja-JP" sz="1100" b="1"/>
          </a:p>
          <a:p>
            <a:pPr marL="0" indent="0">
              <a:buNone/>
            </a:pPr>
            <a:r>
              <a:rPr lang="ja-JP" altLang="en-US" sz="1100" b="1"/>
              <a:t>□ 慢性疾患患者（</a:t>
            </a:r>
            <a:r>
              <a:rPr lang="en-US" altLang="ja-JP" sz="1100" b="1">
                <a:solidFill>
                  <a:srgbClr val="FF0000"/>
                </a:solidFill>
                <a:latin typeface="+mn-ea"/>
              </a:rPr>
              <a:t>C</a:t>
            </a:r>
            <a:r>
              <a:rPr lang="en-US" altLang="ja-JP" sz="1100" b="1">
                <a:latin typeface="+mn-ea"/>
              </a:rPr>
              <a:t>hronically</a:t>
            </a:r>
            <a:r>
              <a:rPr lang="en-US" altLang="ja-JP" sz="1100" b="1" err="1">
                <a:latin typeface="+mn-ea"/>
              </a:rPr>
              <a:t>i</a:t>
            </a:r>
            <a:r>
              <a:rPr lang="ja-JP" altLang="en-US" sz="1100" b="1">
                <a:latin typeface="+mn-ea"/>
              </a:rPr>
              <a:t>ｌｌ）・・・（　　 人・□不明）　⇒</a:t>
            </a:r>
            <a:endParaRPr lang="en-US" altLang="ja-JP" sz="1100" b="1"/>
          </a:p>
          <a:p>
            <a:pPr marL="0" indent="0">
              <a:buNone/>
            </a:pPr>
            <a:endParaRPr lang="en-US" altLang="ja-JP" sz="1100" b="1"/>
          </a:p>
          <a:p>
            <a:pPr marL="0" indent="0">
              <a:buNone/>
            </a:pPr>
            <a:r>
              <a:rPr lang="ja-JP" altLang="en-US" sz="1100" b="1"/>
              <a:t>□言葉の通じない外国人旅行客（</a:t>
            </a:r>
            <a:r>
              <a:rPr lang="en-US" altLang="ja-JP" sz="1100" b="1">
                <a:solidFill>
                  <a:srgbClr val="FF0000"/>
                </a:solidFill>
                <a:latin typeface="+mn-ea"/>
              </a:rPr>
              <a:t>T</a:t>
            </a:r>
            <a:r>
              <a:rPr lang="en-US" altLang="ja-JP" sz="1100" b="1">
                <a:latin typeface="+mn-ea"/>
              </a:rPr>
              <a:t>ourist </a:t>
            </a:r>
            <a:r>
              <a:rPr lang="ja-JP" altLang="en-US" sz="1100" b="1">
                <a:latin typeface="+mn-ea"/>
              </a:rPr>
              <a:t>＆ Ｖｉｓｉｔｅｒ）・・・</a:t>
            </a:r>
            <a:r>
              <a:rPr lang="ja-JP" altLang="en-US" sz="1100" b="1"/>
              <a:t>（　　　人・□不明）　⇒</a:t>
            </a:r>
            <a:endParaRPr lang="en-US" altLang="ja-JP" sz="1100" b="1"/>
          </a:p>
          <a:p>
            <a:pPr marL="0" indent="0">
              <a:buNone/>
            </a:pPr>
            <a:endParaRPr lang="en-US" altLang="ja-JP" sz="1100" b="1"/>
          </a:p>
          <a:p>
            <a:pPr marL="0" indent="0">
              <a:buNone/>
            </a:pPr>
            <a:r>
              <a:rPr lang="ja-JP" altLang="en-US" sz="1100" b="1"/>
              <a:t>□ 妊婦（</a:t>
            </a:r>
            <a:r>
              <a:rPr lang="en-US" altLang="ja-JP" sz="1100" b="1">
                <a:solidFill>
                  <a:srgbClr val="FF0000"/>
                </a:solidFill>
                <a:latin typeface="+mn-ea"/>
              </a:rPr>
              <a:t>P</a:t>
            </a:r>
            <a:r>
              <a:rPr lang="en-US" altLang="ja-JP" sz="1100" b="1">
                <a:latin typeface="+mn-ea"/>
              </a:rPr>
              <a:t>regnant women</a:t>
            </a:r>
            <a:r>
              <a:rPr lang="ja-JP" altLang="en-US" sz="1100" b="1">
                <a:latin typeface="+mn-ea"/>
              </a:rPr>
              <a:t>）・・・（　　　人・□不明）　⇒</a:t>
            </a:r>
            <a:endParaRPr lang="en-US" altLang="ja-JP" sz="1100" b="1">
              <a:latin typeface="+mn-ea"/>
            </a:endParaRPr>
          </a:p>
          <a:p>
            <a:pPr marL="0" indent="0">
              <a:buNone/>
            </a:pPr>
            <a:endParaRPr lang="en-US" altLang="ja-JP" sz="1100" b="1"/>
          </a:p>
          <a:p>
            <a:pPr marL="0" indent="0">
              <a:buNone/>
            </a:pPr>
            <a:endParaRPr lang="en-US" altLang="ja-JP" sz="1100" b="1"/>
          </a:p>
          <a:p>
            <a:pPr marL="0" indent="0">
              <a:buNone/>
            </a:pPr>
            <a:endParaRPr lang="en-US" altLang="ja-JP" sz="1100" b="1"/>
          </a:p>
          <a:p>
            <a:pPr marL="0" indent="0">
              <a:buNone/>
            </a:pPr>
            <a:r>
              <a:rPr lang="en-US" altLang="ja-JP" sz="1100">
                <a:solidFill>
                  <a:srgbClr val="FF0000"/>
                </a:solidFill>
              </a:rPr>
              <a:t>CHECTP</a:t>
            </a:r>
            <a:r>
              <a:rPr lang="ja-JP" altLang="en-US" sz="1100" b="1">
                <a:latin typeface="+mj-ea"/>
                <a:ea typeface="+mj-ea"/>
              </a:rPr>
              <a:t>（チ</a:t>
            </a:r>
            <a:r>
              <a:rPr lang="ja-JP" altLang="en-US" sz="1100" b="1"/>
              <a:t>ックトピー）以外の要配慮者等</a:t>
            </a:r>
            <a:endParaRPr lang="en-US" altLang="ja-JP" sz="1100" b="1"/>
          </a:p>
          <a:p>
            <a:pPr marL="0" indent="0">
              <a:buNone/>
            </a:pPr>
            <a:endParaRPr lang="en-US" altLang="ja-JP" sz="1100" b="1"/>
          </a:p>
          <a:p>
            <a:pPr marL="0" indent="0">
              <a:buNone/>
            </a:pPr>
            <a:r>
              <a:rPr lang="ja-JP" altLang="en-US" sz="1100" b="1"/>
              <a:t>□ 食物アレルギー疾患者・・・（　　　　人・□不明）　⇒</a:t>
            </a:r>
            <a:endParaRPr lang="en-US" altLang="ja-JP" sz="1100" b="1"/>
          </a:p>
          <a:p>
            <a:pPr marL="0" indent="0">
              <a:buNone/>
            </a:pPr>
            <a:endParaRPr lang="en-US" altLang="ja-JP" sz="1100" b="1"/>
          </a:p>
          <a:p>
            <a:pPr marL="0" indent="0">
              <a:buNone/>
            </a:pPr>
            <a:r>
              <a:rPr lang="ja-JP" altLang="en-US" sz="1050"/>
              <a:t>□ </a:t>
            </a:r>
            <a:r>
              <a:rPr lang="ja-JP" altLang="en-US" sz="1200"/>
              <a:t>避難所（在宅避難）で要配慮者の把握が未実施。</a:t>
            </a:r>
            <a:r>
              <a:rPr lang="ja-JP" altLang="en-US" sz="1400" b="1"/>
              <a:t>⇒　　　　　　　 </a:t>
            </a:r>
            <a:r>
              <a:rPr lang="ja-JP" altLang="en-US" sz="1000">
                <a:solidFill>
                  <a:srgbClr val="FF0000"/>
                </a:solidFill>
              </a:rPr>
              <a:t>できる限りの情報収集を行う。</a:t>
            </a:r>
            <a:endParaRPr lang="en-US" altLang="ja-JP" sz="1400">
              <a:solidFill>
                <a:srgbClr val="FF0000"/>
              </a:solidFill>
            </a:endParaRPr>
          </a:p>
          <a:p>
            <a:pPr marL="0" indent="0">
              <a:buNone/>
            </a:pPr>
            <a:endParaRPr lang="en-US" altLang="ja-JP" sz="1800" b="1"/>
          </a:p>
          <a:p>
            <a:pPr marL="0" indent="0">
              <a:buNone/>
            </a:pPr>
            <a:endParaRPr lang="en-US" altLang="ja-JP" sz="1400" b="1"/>
          </a:p>
        </p:txBody>
      </p:sp>
      <p:sp>
        <p:nvSpPr>
          <p:cNvPr id="10" name="タイトル 1">
            <a:extLst>
              <a:ext uri="{FF2B5EF4-FFF2-40B4-BE49-F238E27FC236}">
                <a16:creationId xmlns:a16="http://schemas.microsoft.com/office/drawing/2014/main" id="{96324C8C-5767-48F4-AAF1-3DD4188458F9}"/>
              </a:ext>
            </a:extLst>
          </p:cNvPr>
          <p:cNvSpPr txBox="1">
            <a:spLocks/>
          </p:cNvSpPr>
          <p:nvPr/>
        </p:nvSpPr>
        <p:spPr>
          <a:xfrm>
            <a:off x="1151712" y="2051720"/>
            <a:ext cx="2143516" cy="298182"/>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en-US" altLang="ja-JP" sz="1100">
                <a:solidFill>
                  <a:srgbClr val="FF0000"/>
                </a:solidFill>
              </a:rPr>
              <a:t>CHECTP</a:t>
            </a:r>
            <a:r>
              <a:rPr lang="ja-JP" altLang="en-US" sz="1100"/>
              <a:t>（チックトピー）≫</a:t>
            </a:r>
          </a:p>
        </p:txBody>
      </p:sp>
      <p:sp>
        <p:nvSpPr>
          <p:cNvPr id="12" name="コンテンツ プレースホルダー 2">
            <a:extLst>
              <a:ext uri="{FF2B5EF4-FFF2-40B4-BE49-F238E27FC236}">
                <a16:creationId xmlns:a16="http://schemas.microsoft.com/office/drawing/2014/main" id="{13ABC2A4-AA9D-4244-AE70-082FC76F3F07}"/>
              </a:ext>
            </a:extLst>
          </p:cNvPr>
          <p:cNvSpPr txBox="1">
            <a:spLocks/>
          </p:cNvSpPr>
          <p:nvPr/>
        </p:nvSpPr>
        <p:spPr>
          <a:xfrm>
            <a:off x="3477982" y="2591692"/>
            <a:ext cx="1584176" cy="166129"/>
          </a:xfrm>
          <a:prstGeom prst="rect">
            <a:avLst/>
          </a:prstGeom>
          <a:solidFill>
            <a:srgbClr val="0070C0"/>
          </a:solidFill>
          <a:ln>
            <a:noFill/>
          </a:ln>
        </p:spPr>
        <p:txBody>
          <a:bodyPr vert="horz" lIns="91440" tIns="45720" rIns="91440" bIns="45720" rtlCol="0" anchor="ctr">
            <a:normAutofit fontScale="85000" lnSpcReduction="2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700">
                <a:solidFill>
                  <a:schemeClr val="bg1"/>
                </a:solidFill>
              </a:rPr>
              <a:t>カード番号</a:t>
            </a:r>
            <a:r>
              <a:rPr lang="en-US" altLang="ja-JP" sz="700">
                <a:solidFill>
                  <a:schemeClr val="bg1"/>
                </a:solidFill>
              </a:rPr>
              <a:t>18-6-</a:t>
            </a:r>
            <a:r>
              <a:rPr lang="ja-JP" altLang="en-US" sz="700">
                <a:solidFill>
                  <a:schemeClr val="bg1"/>
                </a:solidFill>
              </a:rPr>
              <a:t>①　～　カード番号</a:t>
            </a:r>
            <a:r>
              <a:rPr lang="en-US" altLang="ja-JP" sz="700">
                <a:solidFill>
                  <a:schemeClr val="bg1"/>
                </a:solidFill>
              </a:rPr>
              <a:t>19-7-</a:t>
            </a:r>
            <a:r>
              <a:rPr lang="ja-JP" altLang="en-US" sz="700">
                <a:solidFill>
                  <a:schemeClr val="bg1"/>
                </a:solidFill>
              </a:rPr>
              <a:t>②</a:t>
            </a:r>
            <a:endParaRPr lang="en-US" altLang="ja-JP" sz="700">
              <a:solidFill>
                <a:schemeClr val="bg1"/>
              </a:solidFill>
            </a:endParaRPr>
          </a:p>
        </p:txBody>
      </p:sp>
      <p:sp>
        <p:nvSpPr>
          <p:cNvPr id="19" name="タイトル 1">
            <a:extLst>
              <a:ext uri="{FF2B5EF4-FFF2-40B4-BE49-F238E27FC236}">
                <a16:creationId xmlns:a16="http://schemas.microsoft.com/office/drawing/2014/main" id="{5B4DC6C2-C377-4316-A089-65A41E999ED7}"/>
              </a:ext>
            </a:extLst>
          </p:cNvPr>
          <p:cNvSpPr txBox="1">
            <a:spLocks/>
          </p:cNvSpPr>
          <p:nvPr/>
        </p:nvSpPr>
        <p:spPr>
          <a:xfrm>
            <a:off x="546988" y="2282005"/>
            <a:ext cx="3972376" cy="276869"/>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100" b="1"/>
              <a:t>　下記の避難所にいる要配慮者分類とその人数を確認する</a:t>
            </a:r>
            <a:endParaRPr lang="ja-JP" altLang="en-US" sz="600"/>
          </a:p>
        </p:txBody>
      </p:sp>
      <p:sp>
        <p:nvSpPr>
          <p:cNvPr id="23" name="コンテンツ プレースホルダー 2">
            <a:extLst>
              <a:ext uri="{FF2B5EF4-FFF2-40B4-BE49-F238E27FC236}">
                <a16:creationId xmlns:a16="http://schemas.microsoft.com/office/drawing/2014/main" id="{E64EDA6E-E9FA-4899-A1B4-2EAC0D58389F}"/>
              </a:ext>
            </a:extLst>
          </p:cNvPr>
          <p:cNvSpPr txBox="1">
            <a:spLocks/>
          </p:cNvSpPr>
          <p:nvPr/>
        </p:nvSpPr>
        <p:spPr>
          <a:xfrm>
            <a:off x="4128523" y="2965712"/>
            <a:ext cx="676977" cy="166128"/>
          </a:xfrm>
          <a:prstGeom prst="rect">
            <a:avLst/>
          </a:prstGeom>
          <a:solidFill>
            <a:srgbClr val="0070C0"/>
          </a:solidFill>
          <a:ln>
            <a:noFill/>
          </a:ln>
        </p:spPr>
        <p:txBody>
          <a:bodyPr vert="horz" lIns="91440" tIns="45720" rIns="91440" bIns="45720" rtlCol="0" anchor="ctr">
            <a:noAutofit/>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600">
                <a:solidFill>
                  <a:schemeClr val="bg1"/>
                </a:solidFill>
              </a:rPr>
              <a:t>カード番号</a:t>
            </a:r>
            <a:r>
              <a:rPr lang="en-US" altLang="ja-JP" sz="600">
                <a:solidFill>
                  <a:schemeClr val="bg1"/>
                </a:solidFill>
              </a:rPr>
              <a:t>18-9</a:t>
            </a:r>
          </a:p>
        </p:txBody>
      </p:sp>
      <p:sp>
        <p:nvSpPr>
          <p:cNvPr id="24" name="コンテンツ プレースホルダー 2">
            <a:extLst>
              <a:ext uri="{FF2B5EF4-FFF2-40B4-BE49-F238E27FC236}">
                <a16:creationId xmlns:a16="http://schemas.microsoft.com/office/drawing/2014/main" id="{178E2A19-3144-4F36-8E69-43ABA6BAFA2F}"/>
              </a:ext>
            </a:extLst>
          </p:cNvPr>
          <p:cNvSpPr txBox="1">
            <a:spLocks/>
          </p:cNvSpPr>
          <p:nvPr/>
        </p:nvSpPr>
        <p:spPr>
          <a:xfrm>
            <a:off x="3941252" y="3347864"/>
            <a:ext cx="976890" cy="166129"/>
          </a:xfrm>
          <a:prstGeom prst="rect">
            <a:avLst/>
          </a:prstGeom>
          <a:solidFill>
            <a:srgbClr val="0070C0"/>
          </a:solidFill>
          <a:ln>
            <a:noFill/>
          </a:ln>
        </p:spPr>
        <p:txBody>
          <a:bodyPr vert="horz" lIns="91440" tIns="45720" rIns="91440" bIns="45720" rtlCol="0" anchor="ctr">
            <a:normAutofit fontScale="92500" lnSpcReduction="2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700">
                <a:solidFill>
                  <a:schemeClr val="bg1"/>
                </a:solidFill>
              </a:rPr>
              <a:t>カード番号</a:t>
            </a:r>
            <a:r>
              <a:rPr lang="en-US" altLang="ja-JP" sz="700">
                <a:solidFill>
                  <a:schemeClr val="bg1"/>
                </a:solidFill>
              </a:rPr>
              <a:t>18-8-</a:t>
            </a:r>
            <a:r>
              <a:rPr lang="ja-JP" altLang="en-US" sz="700">
                <a:solidFill>
                  <a:schemeClr val="bg1"/>
                </a:solidFill>
              </a:rPr>
              <a:t>①～②</a:t>
            </a:r>
            <a:endParaRPr lang="en-US" altLang="ja-JP" sz="700">
              <a:solidFill>
                <a:schemeClr val="bg1"/>
              </a:solidFill>
            </a:endParaRPr>
          </a:p>
        </p:txBody>
      </p:sp>
      <p:sp>
        <p:nvSpPr>
          <p:cNvPr id="25" name="コンテンツ プレースホルダー 2">
            <a:extLst>
              <a:ext uri="{FF2B5EF4-FFF2-40B4-BE49-F238E27FC236}">
                <a16:creationId xmlns:a16="http://schemas.microsoft.com/office/drawing/2014/main" id="{DAABE1B2-07AB-4FFD-B61C-AB2786EF07EF}"/>
              </a:ext>
            </a:extLst>
          </p:cNvPr>
          <p:cNvSpPr txBox="1">
            <a:spLocks/>
          </p:cNvSpPr>
          <p:nvPr/>
        </p:nvSpPr>
        <p:spPr>
          <a:xfrm>
            <a:off x="4265187" y="3757799"/>
            <a:ext cx="976890" cy="166129"/>
          </a:xfrm>
          <a:prstGeom prst="rect">
            <a:avLst/>
          </a:prstGeom>
          <a:solidFill>
            <a:srgbClr val="0070C0"/>
          </a:solidFill>
          <a:ln>
            <a:noFill/>
          </a:ln>
        </p:spPr>
        <p:txBody>
          <a:bodyPr vert="horz" lIns="91440" tIns="45720" rIns="91440" bIns="45720" rtlCol="0" anchor="ctr">
            <a:normAutofit fontScale="85000" lnSpcReduction="2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700">
                <a:solidFill>
                  <a:schemeClr val="bg1"/>
                </a:solidFill>
              </a:rPr>
              <a:t>カード番号</a:t>
            </a:r>
            <a:r>
              <a:rPr lang="en-US" altLang="ja-JP" sz="700">
                <a:solidFill>
                  <a:schemeClr val="bg1"/>
                </a:solidFill>
              </a:rPr>
              <a:t>18-10-</a:t>
            </a:r>
            <a:r>
              <a:rPr lang="ja-JP" altLang="en-US" sz="700">
                <a:solidFill>
                  <a:schemeClr val="bg1"/>
                </a:solidFill>
              </a:rPr>
              <a:t>①～②</a:t>
            </a:r>
            <a:endParaRPr lang="en-US" altLang="ja-JP" sz="700">
              <a:solidFill>
                <a:schemeClr val="bg1"/>
              </a:solidFill>
            </a:endParaRPr>
          </a:p>
        </p:txBody>
      </p:sp>
      <p:sp>
        <p:nvSpPr>
          <p:cNvPr id="26" name="コンテンツ プレースホルダー 2">
            <a:extLst>
              <a:ext uri="{FF2B5EF4-FFF2-40B4-BE49-F238E27FC236}">
                <a16:creationId xmlns:a16="http://schemas.microsoft.com/office/drawing/2014/main" id="{D2B96E9C-6BDF-413C-B3B5-83783F5DAA24}"/>
              </a:ext>
            </a:extLst>
          </p:cNvPr>
          <p:cNvSpPr txBox="1">
            <a:spLocks/>
          </p:cNvSpPr>
          <p:nvPr/>
        </p:nvSpPr>
        <p:spPr>
          <a:xfrm>
            <a:off x="5445224" y="4138098"/>
            <a:ext cx="1008112" cy="166129"/>
          </a:xfrm>
          <a:prstGeom prst="rect">
            <a:avLst/>
          </a:prstGeom>
          <a:solidFill>
            <a:srgbClr val="0070C0"/>
          </a:solidFill>
          <a:ln>
            <a:noFill/>
          </a:ln>
        </p:spPr>
        <p:txBody>
          <a:bodyPr vert="horz" lIns="91440" tIns="45720" rIns="91440" bIns="45720" rtlCol="0" anchor="ctr">
            <a:normAutofit fontScale="92500" lnSpcReduction="2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700">
                <a:solidFill>
                  <a:schemeClr val="bg1"/>
                </a:solidFill>
              </a:rPr>
              <a:t>カード番号</a:t>
            </a:r>
            <a:r>
              <a:rPr lang="en-US" altLang="ja-JP" sz="700">
                <a:solidFill>
                  <a:schemeClr val="bg1"/>
                </a:solidFill>
              </a:rPr>
              <a:t>18-12-①</a:t>
            </a:r>
            <a:r>
              <a:rPr lang="ja-JP" altLang="en-US" sz="700">
                <a:solidFill>
                  <a:schemeClr val="bg1"/>
                </a:solidFill>
              </a:rPr>
              <a:t>～②</a:t>
            </a:r>
            <a:endParaRPr lang="en-US" altLang="ja-JP" sz="700">
              <a:solidFill>
                <a:schemeClr val="bg1"/>
              </a:solidFill>
            </a:endParaRPr>
          </a:p>
        </p:txBody>
      </p:sp>
      <p:sp>
        <p:nvSpPr>
          <p:cNvPr id="27" name="コンテンツ プレースホルダー 2">
            <a:extLst>
              <a:ext uri="{FF2B5EF4-FFF2-40B4-BE49-F238E27FC236}">
                <a16:creationId xmlns:a16="http://schemas.microsoft.com/office/drawing/2014/main" id="{901A776F-492D-4C49-82DA-24C528BA3195}"/>
              </a:ext>
            </a:extLst>
          </p:cNvPr>
          <p:cNvSpPr txBox="1">
            <a:spLocks/>
          </p:cNvSpPr>
          <p:nvPr/>
        </p:nvSpPr>
        <p:spPr>
          <a:xfrm>
            <a:off x="3991175" y="4527767"/>
            <a:ext cx="710943" cy="166129"/>
          </a:xfrm>
          <a:prstGeom prst="rect">
            <a:avLst/>
          </a:prstGeom>
          <a:solidFill>
            <a:srgbClr val="0070C0"/>
          </a:solidFill>
          <a:ln>
            <a:noFill/>
          </a:ln>
        </p:spPr>
        <p:txBody>
          <a:bodyPr vert="horz" lIns="91440" tIns="45720" rIns="91440" bIns="45720" rtlCol="0" anchor="ctr">
            <a:normAutofit fontScale="85000" lnSpcReduction="2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700">
                <a:solidFill>
                  <a:schemeClr val="bg1"/>
                </a:solidFill>
              </a:rPr>
              <a:t>カード番号</a:t>
            </a:r>
            <a:r>
              <a:rPr lang="en-US" altLang="ja-JP" sz="700">
                <a:solidFill>
                  <a:schemeClr val="bg1"/>
                </a:solidFill>
              </a:rPr>
              <a:t>18-5</a:t>
            </a:r>
          </a:p>
        </p:txBody>
      </p:sp>
      <p:sp>
        <p:nvSpPr>
          <p:cNvPr id="28" name="コンテンツ プレースホルダー 2">
            <a:extLst>
              <a:ext uri="{FF2B5EF4-FFF2-40B4-BE49-F238E27FC236}">
                <a16:creationId xmlns:a16="http://schemas.microsoft.com/office/drawing/2014/main" id="{E3F808BD-702E-42E5-AC41-0D9907D934CF}"/>
              </a:ext>
            </a:extLst>
          </p:cNvPr>
          <p:cNvSpPr txBox="1">
            <a:spLocks/>
          </p:cNvSpPr>
          <p:nvPr/>
        </p:nvSpPr>
        <p:spPr>
          <a:xfrm>
            <a:off x="3991175" y="5676650"/>
            <a:ext cx="710943" cy="166129"/>
          </a:xfrm>
          <a:prstGeom prst="rect">
            <a:avLst/>
          </a:prstGeom>
          <a:solidFill>
            <a:srgbClr val="0070C0"/>
          </a:solidFill>
          <a:ln>
            <a:noFill/>
          </a:ln>
        </p:spPr>
        <p:txBody>
          <a:bodyPr vert="horz" lIns="91440" tIns="45720" rIns="91440" bIns="45720" rtlCol="0" anchor="ctr">
            <a:normAutofit fontScale="85000" lnSpcReduction="2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700">
                <a:solidFill>
                  <a:schemeClr val="bg1"/>
                </a:solidFill>
              </a:rPr>
              <a:t>カード番号</a:t>
            </a:r>
            <a:r>
              <a:rPr lang="en-US" altLang="ja-JP" sz="700">
                <a:solidFill>
                  <a:schemeClr val="bg1"/>
                </a:solidFill>
              </a:rPr>
              <a:t>18-11</a:t>
            </a:r>
          </a:p>
        </p:txBody>
      </p:sp>
      <p:graphicFrame>
        <p:nvGraphicFramePr>
          <p:cNvPr id="30" name="表 29">
            <a:extLst>
              <a:ext uri="{FF2B5EF4-FFF2-40B4-BE49-F238E27FC236}">
                <a16:creationId xmlns:a16="http://schemas.microsoft.com/office/drawing/2014/main" id="{0F814798-7A32-462B-B400-A9863CF87433}"/>
              </a:ext>
            </a:extLst>
          </p:cNvPr>
          <p:cNvGraphicFramePr>
            <a:graphicFrameLocks noGrp="1"/>
          </p:cNvGraphicFramePr>
          <p:nvPr>
            <p:extLst>
              <p:ext uri="{D42A27DB-BD31-4B8C-83A1-F6EECF244321}">
                <p14:modId xmlns:p14="http://schemas.microsoft.com/office/powerpoint/2010/main" val="1559757938"/>
              </p:ext>
            </p:extLst>
          </p:nvPr>
        </p:nvGraphicFramePr>
        <p:xfrm>
          <a:off x="540368" y="921645"/>
          <a:ext cx="6068920" cy="1097280"/>
        </p:xfrm>
        <a:graphic>
          <a:graphicData uri="http://schemas.openxmlformats.org/drawingml/2006/table">
            <a:tbl>
              <a:tblPr firstRow="1" bandRow="1">
                <a:tableStyleId>{5C22544A-7EE6-4342-B048-85BDC9FD1C3A}</a:tableStyleId>
              </a:tblPr>
              <a:tblGrid>
                <a:gridCol w="853241">
                  <a:extLst>
                    <a:ext uri="{9D8B030D-6E8A-4147-A177-3AD203B41FA5}">
                      <a16:colId xmlns:a16="http://schemas.microsoft.com/office/drawing/2014/main" val="1790532664"/>
                    </a:ext>
                  </a:extLst>
                </a:gridCol>
                <a:gridCol w="3799995">
                  <a:extLst>
                    <a:ext uri="{9D8B030D-6E8A-4147-A177-3AD203B41FA5}">
                      <a16:colId xmlns:a16="http://schemas.microsoft.com/office/drawing/2014/main" val="2483362435"/>
                    </a:ext>
                  </a:extLst>
                </a:gridCol>
                <a:gridCol w="1415684">
                  <a:extLst>
                    <a:ext uri="{9D8B030D-6E8A-4147-A177-3AD203B41FA5}">
                      <a16:colId xmlns:a16="http://schemas.microsoft.com/office/drawing/2014/main" val="1697234052"/>
                    </a:ext>
                  </a:extLst>
                </a:gridCol>
              </a:tblGrid>
              <a:tr h="216024">
                <a:tc>
                  <a:txBody>
                    <a:bodyPr/>
                    <a:lstStyle/>
                    <a:p>
                      <a:pPr algn="ctr"/>
                      <a:r>
                        <a:rPr kumimoji="1" lang="ja-JP" altLang="en-US" sz="12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2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2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320365">
                <a:tc>
                  <a:txBody>
                    <a:bodyPr/>
                    <a:lstStyle/>
                    <a:p>
                      <a:r>
                        <a:rPr kumimoji="1" lang="ja-JP" altLang="en-US" sz="1200"/>
                        <a:t>被災地活動拠点</a:t>
                      </a:r>
                      <a:endParaRPr kumimoji="1" lang="en-US" altLang="ja-JP" sz="1200"/>
                    </a:p>
                    <a:p>
                      <a:r>
                        <a:rPr kumimoji="1" lang="ja-JP" altLang="en-US" sz="1200"/>
                        <a:t>被災地避難所等</a:t>
                      </a:r>
                    </a:p>
                  </a:txBody>
                  <a:tcPr/>
                </a:tc>
                <a:tc>
                  <a:txBody>
                    <a:bodyPr/>
                    <a:lstStyle/>
                    <a:p>
                      <a:r>
                        <a:rPr kumimoji="1" lang="ja-JP" altLang="en-US" sz="1200"/>
                        <a:t>≪要配慮者全体把握≫</a:t>
                      </a:r>
                      <a:endParaRPr kumimoji="1" lang="en-US" altLang="ja-JP" sz="1200"/>
                    </a:p>
                    <a:p>
                      <a:r>
                        <a:rPr kumimoji="1" lang="ja-JP" altLang="en-US" sz="1200"/>
                        <a:t>避難所にいる避難者、在宅避難、車中避難されている地域避難者の全体的な人数の把握を行い、個別把握へ繋げる。</a:t>
                      </a:r>
                      <a:endParaRPr kumimoji="1" lang="en-US" altLang="ja-JP" sz="1200"/>
                    </a:p>
                  </a:txBody>
                  <a:tcPr/>
                </a:tc>
                <a:tc>
                  <a:txBody>
                    <a:bodyPr/>
                    <a:lstStyle/>
                    <a:p>
                      <a:r>
                        <a:rPr kumimoji="1" lang="ja-JP" altLang="en-US" sz="1200"/>
                        <a:t>行政</a:t>
                      </a:r>
                      <a:endParaRPr kumimoji="1" lang="en-US" altLang="ja-JP" sz="1200"/>
                    </a:p>
                    <a:p>
                      <a:r>
                        <a:rPr kumimoji="1" lang="ja-JP" altLang="en-US" sz="1200"/>
                        <a:t>他災害関連団体</a:t>
                      </a:r>
                      <a:endParaRPr kumimoji="1" lang="en-US" altLang="ja-JP" sz="1200"/>
                    </a:p>
                  </a:txBody>
                  <a:tcPr/>
                </a:tc>
                <a:extLst>
                  <a:ext uri="{0D108BD9-81ED-4DB2-BD59-A6C34878D82A}">
                    <a16:rowId xmlns:a16="http://schemas.microsoft.com/office/drawing/2014/main" val="299991385"/>
                  </a:ext>
                </a:extLst>
              </a:tr>
            </a:tbl>
          </a:graphicData>
        </a:graphic>
      </p:graphicFrame>
      <p:sp>
        <p:nvSpPr>
          <p:cNvPr id="31" name="テキスト ボックス 30">
            <a:extLst>
              <a:ext uri="{FF2B5EF4-FFF2-40B4-BE49-F238E27FC236}">
                <a16:creationId xmlns:a16="http://schemas.microsoft.com/office/drawing/2014/main" id="{F8B21D95-445A-4D01-9025-8C79A2BFF4BB}"/>
              </a:ext>
            </a:extLst>
          </p:cNvPr>
          <p:cNvSpPr txBox="1"/>
          <p:nvPr/>
        </p:nvSpPr>
        <p:spPr>
          <a:xfrm>
            <a:off x="4485593" y="2092257"/>
            <a:ext cx="2101515" cy="276999"/>
          </a:xfrm>
          <a:prstGeom prst="rect">
            <a:avLst/>
          </a:prstGeom>
          <a:noFill/>
        </p:spPr>
        <p:txBody>
          <a:bodyPr wrap="square">
            <a:spAutoFit/>
          </a:bodyPr>
          <a:lstStyle/>
          <a:p>
            <a:r>
              <a:rPr lang="ja-JP" altLang="en-US" sz="600" b="1"/>
              <a:t>参考資料：災害時の食支援</a:t>
            </a:r>
            <a:r>
              <a:rPr lang="en-US" altLang="ja-JP" sz="600" b="1"/>
              <a:t>Q&amp;A</a:t>
            </a:r>
            <a:r>
              <a:rPr lang="ja-JP" altLang="en-US" sz="600" b="1"/>
              <a:t>　</a:t>
            </a:r>
            <a:r>
              <a:rPr lang="en-US" altLang="ja-JP" sz="600" b="1"/>
              <a:t>P33</a:t>
            </a:r>
          </a:p>
          <a:p>
            <a:r>
              <a:rPr lang="ja-JP" altLang="en-US" sz="600" b="1"/>
              <a:t>　　　　　　　大規模災害時の栄養・食生活活動ガイドライン</a:t>
            </a:r>
          </a:p>
        </p:txBody>
      </p:sp>
      <p:sp>
        <p:nvSpPr>
          <p:cNvPr id="6" name="正方形/長方形 5">
            <a:extLst>
              <a:ext uri="{FF2B5EF4-FFF2-40B4-BE49-F238E27FC236}">
                <a16:creationId xmlns:a16="http://schemas.microsoft.com/office/drawing/2014/main" id="{C89AF60B-554F-45E9-8427-954C36F79C26}"/>
              </a:ext>
            </a:extLst>
          </p:cNvPr>
          <p:cNvSpPr/>
          <p:nvPr/>
        </p:nvSpPr>
        <p:spPr>
          <a:xfrm>
            <a:off x="540368" y="2051148"/>
            <a:ext cx="6041978" cy="473014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34" name="矢印: 下 33">
            <a:extLst>
              <a:ext uri="{FF2B5EF4-FFF2-40B4-BE49-F238E27FC236}">
                <a16:creationId xmlns:a16="http://schemas.microsoft.com/office/drawing/2014/main" id="{CA956355-16F8-4113-B02E-D6749D10E166}"/>
              </a:ext>
            </a:extLst>
          </p:cNvPr>
          <p:cNvSpPr/>
          <p:nvPr/>
        </p:nvSpPr>
        <p:spPr>
          <a:xfrm>
            <a:off x="3085202" y="6873169"/>
            <a:ext cx="255547" cy="277967"/>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タイトル 1">
            <a:extLst>
              <a:ext uri="{FF2B5EF4-FFF2-40B4-BE49-F238E27FC236}">
                <a16:creationId xmlns:a16="http://schemas.microsoft.com/office/drawing/2014/main" id="{C6DEEA36-F4AB-49DD-9715-DB3BAD4B6630}"/>
              </a:ext>
            </a:extLst>
          </p:cNvPr>
          <p:cNvSpPr txBox="1">
            <a:spLocks/>
          </p:cNvSpPr>
          <p:nvPr/>
        </p:nvSpPr>
        <p:spPr>
          <a:xfrm>
            <a:off x="1484783" y="7215179"/>
            <a:ext cx="3456384" cy="366569"/>
          </a:xfrm>
          <a:prstGeom prst="rect">
            <a:avLst/>
          </a:prstGeom>
          <a:solidFill>
            <a:srgbClr val="0070C0"/>
          </a:solidFill>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400">
                <a:solidFill>
                  <a:schemeClr val="bg1"/>
                </a:solidFill>
              </a:rPr>
              <a:t>個別調査・・・各要配慮者対応カードを参照</a:t>
            </a:r>
          </a:p>
        </p:txBody>
      </p:sp>
      <p:cxnSp>
        <p:nvCxnSpPr>
          <p:cNvPr id="5" name="直線コネクタ 4">
            <a:extLst>
              <a:ext uri="{FF2B5EF4-FFF2-40B4-BE49-F238E27FC236}">
                <a16:creationId xmlns:a16="http://schemas.microsoft.com/office/drawing/2014/main" id="{1D3933BC-1EA9-4487-9BF7-70D1FF784F69}"/>
              </a:ext>
            </a:extLst>
          </p:cNvPr>
          <p:cNvCxnSpPr/>
          <p:nvPr/>
        </p:nvCxnSpPr>
        <p:spPr>
          <a:xfrm>
            <a:off x="228392" y="5043123"/>
            <a:ext cx="6353954" cy="17549"/>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1" name="タイトル 1">
            <a:extLst>
              <a:ext uri="{FF2B5EF4-FFF2-40B4-BE49-F238E27FC236}">
                <a16:creationId xmlns:a16="http://schemas.microsoft.com/office/drawing/2014/main" id="{FD7EFAAE-0167-4632-B31A-E163B0382DAD}"/>
              </a:ext>
            </a:extLst>
          </p:cNvPr>
          <p:cNvSpPr txBox="1">
            <a:spLocks/>
          </p:cNvSpPr>
          <p:nvPr/>
        </p:nvSpPr>
        <p:spPr>
          <a:xfrm>
            <a:off x="546988" y="7660364"/>
            <a:ext cx="6041978" cy="1016092"/>
          </a:xfrm>
          <a:prstGeom prst="rect">
            <a:avLst/>
          </a:prstGeom>
          <a:ln>
            <a:solidFill>
              <a:schemeClr val="tx1"/>
            </a:solidFill>
          </a:ln>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1800" b="1">
                <a:solidFill>
                  <a:srgbClr val="FF0000"/>
                </a:solidFill>
              </a:rPr>
              <a:t>基本的に、各カードの質問や参考、関連機関、関連職種等</a:t>
            </a:r>
            <a:endParaRPr lang="en-US" altLang="ja-JP" sz="1800" b="1">
              <a:solidFill>
                <a:srgbClr val="FF0000"/>
              </a:solidFill>
            </a:endParaRPr>
          </a:p>
          <a:p>
            <a:r>
              <a:rPr lang="ja-JP" altLang="en-US" sz="1800" b="1">
                <a:solidFill>
                  <a:srgbClr val="FF0000"/>
                </a:solidFill>
              </a:rPr>
              <a:t>への対応はすべてではない。（臨機応変）</a:t>
            </a:r>
          </a:p>
        </p:txBody>
      </p:sp>
      <p:sp>
        <p:nvSpPr>
          <p:cNvPr id="29" name="コンテンツ プレースホルダー 2">
            <a:extLst>
              <a:ext uri="{FF2B5EF4-FFF2-40B4-BE49-F238E27FC236}">
                <a16:creationId xmlns:a16="http://schemas.microsoft.com/office/drawing/2014/main" id="{5512A011-1966-4727-80E1-4432F30B63CD}"/>
              </a:ext>
            </a:extLst>
          </p:cNvPr>
          <p:cNvSpPr txBox="1">
            <a:spLocks/>
          </p:cNvSpPr>
          <p:nvPr/>
        </p:nvSpPr>
        <p:spPr>
          <a:xfrm>
            <a:off x="4342079" y="6096802"/>
            <a:ext cx="790202" cy="166129"/>
          </a:xfrm>
          <a:prstGeom prst="rect">
            <a:avLst/>
          </a:prstGeom>
          <a:solidFill>
            <a:srgbClr val="0070C0"/>
          </a:solidFill>
          <a:ln>
            <a:noFill/>
          </a:ln>
        </p:spPr>
        <p:txBody>
          <a:bodyPr vert="horz" lIns="91440" tIns="45720" rIns="91440" bIns="45720" rtlCol="0" anchor="ctr">
            <a:normAutofit fontScale="85000" lnSpcReduction="2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700">
                <a:solidFill>
                  <a:schemeClr val="bg1"/>
                </a:solidFill>
              </a:rPr>
              <a:t>カード番号</a:t>
            </a:r>
            <a:r>
              <a:rPr lang="en-US" altLang="ja-JP" sz="700">
                <a:solidFill>
                  <a:schemeClr val="bg1"/>
                </a:solidFill>
              </a:rPr>
              <a:t>18-13</a:t>
            </a:r>
          </a:p>
        </p:txBody>
      </p:sp>
    </p:spTree>
    <p:extLst>
      <p:ext uri="{BB962C8B-B14F-4D97-AF65-F5344CB8AC3E}">
        <p14:creationId xmlns:p14="http://schemas.microsoft.com/office/powerpoint/2010/main" val="39952967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D4CF709E-9DE1-4051-B175-951822EAA5CE}"/>
              </a:ext>
            </a:extLst>
          </p:cNvPr>
          <p:cNvSpPr/>
          <p:nvPr/>
        </p:nvSpPr>
        <p:spPr>
          <a:xfrm>
            <a:off x="620688" y="5796137"/>
            <a:ext cx="5822404" cy="1152128"/>
          </a:xfrm>
          <a:prstGeom prst="rect">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a:extLst>
              <a:ext uri="{FF2B5EF4-FFF2-40B4-BE49-F238E27FC236}">
                <a16:creationId xmlns:a16="http://schemas.microsoft.com/office/drawing/2014/main" id="{0205BAA9-B0F3-4165-8355-1F3DAE782F39}"/>
              </a:ext>
            </a:extLst>
          </p:cNvPr>
          <p:cNvSpPr>
            <a:spLocks noGrp="1"/>
          </p:cNvSpPr>
          <p:nvPr>
            <p:ph idx="1"/>
          </p:nvPr>
        </p:nvSpPr>
        <p:spPr>
          <a:xfrm>
            <a:off x="548679" y="2249303"/>
            <a:ext cx="6068427" cy="4827896"/>
          </a:xfrm>
          <a:ln>
            <a:solidFill>
              <a:schemeClr val="tx1"/>
            </a:solidFill>
          </a:ln>
        </p:spPr>
        <p:txBody>
          <a:bodyPr>
            <a:normAutofit/>
          </a:bodyPr>
          <a:lstStyle/>
          <a:p>
            <a:pPr marL="0" indent="0">
              <a:buNone/>
            </a:pPr>
            <a:r>
              <a:rPr lang="en-US" altLang="ja-JP" sz="1100" b="1"/>
              <a:t> Q.</a:t>
            </a:r>
            <a:r>
              <a:rPr lang="ja-JP" altLang="en-US" sz="1100" b="1"/>
              <a:t> 食事は残さずに食べているか？　</a:t>
            </a:r>
            <a:endParaRPr lang="en-US" altLang="ja-JP" sz="1100" b="1"/>
          </a:p>
          <a:p>
            <a:pPr marL="0" indent="0">
              <a:buNone/>
            </a:pPr>
            <a:r>
              <a:rPr lang="ja-JP" altLang="en-US" sz="1100" b="1"/>
              <a:t> 　　□ はい　　 ⇒　直近で食べたものは何か？</a:t>
            </a:r>
            <a:endParaRPr lang="en-US" altLang="ja-JP" sz="1100" b="1"/>
          </a:p>
          <a:p>
            <a:pPr marL="0" indent="0">
              <a:buNone/>
            </a:pPr>
            <a:r>
              <a:rPr lang="ja-JP" altLang="en-US" sz="1100" b="1"/>
              <a:t>　     　　　　　　　　　（　　　　　　　　　　　　　　　　　　　                                  　　　　　      　　　　　　　　　）</a:t>
            </a:r>
            <a:endParaRPr lang="en-US" altLang="ja-JP" sz="1100" b="1"/>
          </a:p>
          <a:p>
            <a:pPr marL="0" indent="0">
              <a:lnSpc>
                <a:spcPct val="150000"/>
              </a:lnSpc>
              <a:buNone/>
            </a:pPr>
            <a:r>
              <a:rPr lang="ja-JP" altLang="en-US" sz="1100" b="1"/>
              <a:t>　  　□ いいえ　⇒   いつ頃から （　　　　　　        　　                                  　　　　　　　　　　　　　　  　  ）</a:t>
            </a:r>
            <a:endParaRPr lang="en-US" altLang="ja-JP" sz="1100" b="1"/>
          </a:p>
          <a:p>
            <a:pPr marL="0" indent="0">
              <a:buNone/>
            </a:pPr>
            <a:r>
              <a:rPr lang="ja-JP" altLang="en-US" sz="1100" b="1"/>
              <a:t>　　　　 　　　  　  ⇒　理由 （　　　　        　　　　　　　　                                  　　　　　　　　　　　　　　 　　）</a:t>
            </a:r>
            <a:endParaRPr lang="en-US" altLang="ja-JP" sz="1100" b="1"/>
          </a:p>
          <a:p>
            <a:pPr marL="0" indent="0">
              <a:lnSpc>
                <a:spcPct val="150000"/>
              </a:lnSpc>
              <a:buNone/>
            </a:pPr>
            <a:r>
              <a:rPr lang="en-US" altLang="ja-JP" sz="1100" b="1"/>
              <a:t>Q.</a:t>
            </a:r>
            <a:r>
              <a:rPr lang="ja-JP" altLang="en-US" sz="1100" b="1"/>
              <a:t> 水分は十分にとれているか？</a:t>
            </a:r>
            <a:endParaRPr lang="en-US" altLang="ja-JP" sz="1100" b="1"/>
          </a:p>
          <a:p>
            <a:pPr marL="0" indent="0">
              <a:buNone/>
            </a:pPr>
            <a:r>
              <a:rPr lang="ja-JP" altLang="en-US" sz="1100" b="1"/>
              <a:t>　  　□ はい </a:t>
            </a:r>
            <a:endParaRPr lang="en-US" altLang="ja-JP" sz="1100" b="1"/>
          </a:p>
          <a:p>
            <a:pPr marL="0" indent="0">
              <a:buNone/>
            </a:pPr>
            <a:r>
              <a:rPr lang="ja-JP" altLang="en-US" sz="1100" b="1"/>
              <a:t>　  　□ いいえ  ⇒  １日どの程度 （　　　　　　                          　　　　　　           　　　　　　　　）</a:t>
            </a:r>
            <a:endParaRPr lang="en-US" altLang="ja-JP" sz="1100" b="1"/>
          </a:p>
          <a:p>
            <a:pPr marL="0" indent="0">
              <a:lnSpc>
                <a:spcPct val="150000"/>
              </a:lnSpc>
              <a:buNone/>
            </a:pPr>
            <a:r>
              <a:rPr lang="en-US" altLang="ja-JP" sz="1100" b="1"/>
              <a:t>Q. </a:t>
            </a:r>
            <a:r>
              <a:rPr lang="ja-JP" altLang="en-US" sz="1100" b="1"/>
              <a:t>妊娠高血圧症や妊娠糖尿等の疾病があるか？</a:t>
            </a:r>
            <a:endParaRPr lang="en-US" altLang="ja-JP" sz="1100" b="1"/>
          </a:p>
          <a:p>
            <a:pPr marL="0" indent="0">
              <a:buNone/>
            </a:pPr>
            <a:r>
              <a:rPr lang="ja-JP" altLang="en-US" sz="1100" b="1"/>
              <a:t>　　□ ない</a:t>
            </a:r>
            <a:endParaRPr lang="en-US" altLang="ja-JP" sz="1100" b="1"/>
          </a:p>
          <a:p>
            <a:pPr marL="0" indent="0">
              <a:buNone/>
            </a:pPr>
            <a:r>
              <a:rPr lang="ja-JP" altLang="en-US" sz="1100" b="1"/>
              <a:t>　　□ ある　⇒（□妊娠 高血圧　□妊娠 糖尿病　□ その他）</a:t>
            </a:r>
            <a:endParaRPr lang="en-US" altLang="ja-JP" sz="1100" b="1"/>
          </a:p>
          <a:p>
            <a:pPr marL="0" indent="0">
              <a:buNone/>
            </a:pPr>
            <a:r>
              <a:rPr lang="ja-JP" altLang="en-US" sz="1100" b="1"/>
              <a:t>　　　 　　その他　⇒ （　　　　　　　　　　　　　　　　　　　　     　　　　　　　　　　）</a:t>
            </a:r>
            <a:endParaRPr lang="en-US" altLang="ja-JP" sz="1100" b="1"/>
          </a:p>
          <a:p>
            <a:pPr marL="0" indent="0">
              <a:buNone/>
            </a:pPr>
            <a:r>
              <a:rPr lang="ja-JP" altLang="en-US" sz="1100" b="1"/>
              <a:t>　　　  薬　⇒□ 持っている（　　　　　　　　　　　　　　　　　　　　　　　　　　　　）　</a:t>
            </a:r>
            <a:endParaRPr lang="en-US" altLang="ja-JP" sz="1100" b="1"/>
          </a:p>
          <a:p>
            <a:pPr marL="0" indent="0">
              <a:buNone/>
            </a:pPr>
            <a:r>
              <a:rPr lang="ja-JP" altLang="en-US" sz="1100" b="1"/>
              <a:t>　　　　　　  　□ 持っていない（□ 処方無し　□ 家にある）</a:t>
            </a:r>
            <a:endParaRPr lang="en-US" altLang="ja-JP" sz="1100" b="1"/>
          </a:p>
          <a:p>
            <a:pPr marL="0" indent="0">
              <a:lnSpc>
                <a:spcPct val="150000"/>
              </a:lnSpc>
              <a:buNone/>
            </a:pPr>
            <a:r>
              <a:rPr lang="ja-JP" altLang="en-US" sz="1100" b="1"/>
              <a:t>　　　⇒かかりつけ医又は医師の指示のもと、避難生活での食事のとり方の助言が必要な場合が</a:t>
            </a:r>
            <a:endParaRPr lang="en-US" altLang="ja-JP" sz="1100" b="1"/>
          </a:p>
          <a:p>
            <a:pPr marL="0" indent="0">
              <a:lnSpc>
                <a:spcPct val="110000"/>
              </a:lnSpc>
              <a:buNone/>
            </a:pPr>
            <a:r>
              <a:rPr lang="ja-JP" altLang="en-US" sz="1100" b="1"/>
              <a:t>　　　　 あります。</a:t>
            </a:r>
            <a:endParaRPr lang="en-US" altLang="ja-JP" sz="1100" b="1"/>
          </a:p>
          <a:p>
            <a:pPr marL="0" indent="0">
              <a:buNone/>
            </a:pPr>
            <a:r>
              <a:rPr lang="ja-JP" altLang="en-US" sz="1100" b="1"/>
              <a:t>　</a:t>
            </a:r>
            <a:endParaRPr lang="en-US" altLang="ja-JP" sz="1100" b="1"/>
          </a:p>
          <a:p>
            <a:pPr marL="0" indent="0">
              <a:buNone/>
            </a:pPr>
            <a:r>
              <a:rPr lang="ja-JP" altLang="en-US" sz="1100" b="1"/>
              <a:t>　参考：助言内容等</a:t>
            </a:r>
            <a:endParaRPr lang="en-US" altLang="ja-JP" sz="1100" b="1"/>
          </a:p>
          <a:p>
            <a:pPr marL="0" indent="0">
              <a:buNone/>
            </a:pPr>
            <a:r>
              <a:rPr lang="ja-JP" altLang="en-US" sz="1100" b="1"/>
              <a:t>　◆ 十分なエネルギー、栄養素が確保できていない場合、</a:t>
            </a:r>
            <a:r>
              <a:rPr lang="ja-JP" altLang="ja-JP" sz="1100" b="1" kern="100">
                <a:effectLst/>
                <a:latin typeface="游明朝" panose="02020400000000000000" pitchFamily="18" charset="-128"/>
                <a:ea typeface="ＭＳ ゴシック" panose="020B0609070205080204" pitchFamily="49" charset="-128"/>
                <a:cs typeface="Times New Roman" panose="02020603050405020304" pitchFamily="18" charset="0"/>
              </a:rPr>
              <a:t>必要に応じて栄養補助食品等の使用</a:t>
            </a:r>
            <a:endParaRPr lang="en-US" altLang="ja-JP" sz="1100" b="1" kern="100">
              <a:effectLst/>
              <a:latin typeface="游明朝" panose="02020400000000000000" pitchFamily="18" charset="-128"/>
              <a:ea typeface="ＭＳ ゴシック" panose="020B0609070205080204" pitchFamily="49" charset="-128"/>
              <a:cs typeface="Times New Roman" panose="02020603050405020304" pitchFamily="18" charset="0"/>
            </a:endParaRPr>
          </a:p>
          <a:p>
            <a:pPr marL="0" indent="0">
              <a:buNone/>
            </a:pPr>
            <a:r>
              <a:rPr lang="ja-JP" altLang="en-US" sz="1100" b="1" kern="100">
                <a:effectLst/>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1100" b="1" kern="100">
                <a:effectLst/>
                <a:latin typeface="游明朝" panose="02020400000000000000" pitchFamily="18" charset="-128"/>
                <a:ea typeface="ＭＳ ゴシック" panose="020B0609070205080204" pitchFamily="49" charset="-128"/>
                <a:cs typeface="Times New Roman" panose="02020603050405020304" pitchFamily="18" charset="0"/>
              </a:rPr>
              <a:t>も</a:t>
            </a:r>
            <a:r>
              <a:rPr lang="ja-JP" altLang="en-US" sz="1100" b="1" kern="100">
                <a:latin typeface="游明朝" panose="02020400000000000000" pitchFamily="18" charset="-128"/>
                <a:ea typeface="ＭＳ ゴシック" panose="020B0609070205080204" pitchFamily="49" charset="-128"/>
                <a:cs typeface="Times New Roman" panose="02020603050405020304" pitchFamily="18" charset="0"/>
              </a:rPr>
              <a:t>考えてみてはいかがでしょうか？</a:t>
            </a:r>
            <a:endParaRPr lang="en-US" altLang="ja-JP" sz="1100" b="1" kern="100">
              <a:effectLst/>
              <a:latin typeface="游明朝" panose="02020400000000000000" pitchFamily="18" charset="-128"/>
              <a:ea typeface="ＭＳ ゴシック" panose="020B0609070205080204" pitchFamily="49" charset="-128"/>
              <a:cs typeface="Times New Roman" panose="02020603050405020304" pitchFamily="18" charset="0"/>
            </a:endParaRPr>
          </a:p>
          <a:p>
            <a:pPr marL="0" indent="0">
              <a:buNone/>
            </a:pPr>
            <a:r>
              <a:rPr lang="ja-JP" altLang="en-US" sz="1100" b="1" kern="100">
                <a:latin typeface="游明朝" panose="02020400000000000000" pitchFamily="18" charset="-128"/>
                <a:ea typeface="ＭＳ ゴシック" panose="020B0609070205080204" pitchFamily="49" charset="-128"/>
                <a:cs typeface="Times New Roman" panose="02020603050405020304" pitchFamily="18" charset="0"/>
              </a:rPr>
              <a:t>   ◆ 塩分の多い食品を確認し、気をつけられるよう代替え案、等を伝えていきましょう。</a:t>
            </a:r>
            <a:endParaRPr lang="en-US" altLang="ja-JP" sz="1100" b="1" kern="100">
              <a:latin typeface="游明朝" panose="02020400000000000000" pitchFamily="18" charset="-128"/>
              <a:ea typeface="ＭＳ ゴシック" panose="020B0609070205080204" pitchFamily="49" charset="-128"/>
              <a:cs typeface="Times New Roman" panose="02020603050405020304" pitchFamily="18" charset="0"/>
            </a:endParaRPr>
          </a:p>
          <a:p>
            <a:pPr marL="0" indent="0">
              <a:buNone/>
            </a:pPr>
            <a:r>
              <a:rPr lang="ja-JP" altLang="en-US" sz="1100" b="1" kern="100">
                <a:latin typeface="游明朝" panose="02020400000000000000" pitchFamily="18" charset="-128"/>
                <a:ea typeface="ＭＳ ゴシック" panose="020B0609070205080204" pitchFamily="49" charset="-128"/>
                <a:cs typeface="Times New Roman" panose="02020603050405020304" pitchFamily="18" charset="0"/>
              </a:rPr>
              <a:t>　　（塩分過剰摂取）　例：カップラーメンの汁</a:t>
            </a:r>
            <a:endParaRPr lang="en-US" altLang="ja-JP" sz="1100" b="1" kern="10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nSpc>
                <a:spcPct val="150000"/>
              </a:lnSpc>
              <a:buNone/>
            </a:pPr>
            <a:endParaRPr lang="ja-JP" altLang="ja-JP" sz="1100" b="1" kern="100">
              <a:effectLst/>
              <a:latin typeface="游明朝" panose="02020400000000000000" pitchFamily="18" charset="-128"/>
              <a:ea typeface="游明朝" panose="02020400000000000000" pitchFamily="18" charset="-128"/>
              <a:cs typeface="Times New Roman" panose="02020603050405020304" pitchFamily="18" charset="0"/>
            </a:endParaRPr>
          </a:p>
          <a:p>
            <a:pPr marL="0" indent="0">
              <a:buNone/>
            </a:pPr>
            <a:endParaRPr lang="en-US" altLang="ja-JP" sz="1100" b="1"/>
          </a:p>
          <a:p>
            <a:pPr marL="0" indent="0">
              <a:buNone/>
            </a:pPr>
            <a:endParaRPr lang="en-US" altLang="ja-JP" sz="1100" b="1"/>
          </a:p>
          <a:p>
            <a:pPr marL="0" indent="0">
              <a:buNone/>
            </a:pPr>
            <a:endParaRPr lang="en-US" altLang="ja-JP" sz="1100" b="1"/>
          </a:p>
        </p:txBody>
      </p:sp>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0" y="0"/>
            <a:ext cx="6868633" cy="836740"/>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600" b="1">
                <a:solidFill>
                  <a:schemeClr val="bg1"/>
                </a:solidFill>
                <a:latin typeface="+mn-ea"/>
                <a:ea typeface="+mn-ea"/>
              </a:rPr>
              <a:t>　　　○○栄養士会　　　　　　　　　　　　　　　　　　　　　　　　　（ﾌｪｰｽﾞ目安０～４）</a:t>
            </a:r>
            <a:endParaRPr lang="en-US" altLang="ja-JP" sz="16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　１８－５</a:t>
            </a:r>
            <a:r>
              <a:rPr lang="ja-JP" altLang="en-US" sz="1800" b="1">
                <a:solidFill>
                  <a:schemeClr val="bg1"/>
                </a:solidFill>
                <a:latin typeface="+mn-ea"/>
                <a:ea typeface="+mn-ea"/>
              </a:rPr>
              <a:t>　</a:t>
            </a:r>
            <a:r>
              <a:rPr lang="ja-JP" altLang="en-US" sz="2800" b="1">
                <a:solidFill>
                  <a:schemeClr val="bg1"/>
                </a:solidFill>
                <a:latin typeface="+mn-ea"/>
                <a:ea typeface="+mn-ea"/>
              </a:rPr>
              <a:t>妊婦</a:t>
            </a:r>
            <a:r>
              <a:rPr lang="ja-JP" altLang="en-US" sz="2000" b="1">
                <a:solidFill>
                  <a:schemeClr val="bg1"/>
                </a:solidFill>
                <a:latin typeface="+mn-ea"/>
                <a:ea typeface="+mn-ea"/>
              </a:rPr>
              <a:t>（要配慮者）</a:t>
            </a:r>
            <a:endParaRPr lang="ja-JP" altLang="en-US" sz="3200" b="1">
              <a:solidFill>
                <a:schemeClr val="bg1"/>
              </a:solidFill>
              <a:latin typeface="+mn-ea"/>
              <a:ea typeface="+mn-ea"/>
            </a:endParaRPr>
          </a:p>
        </p:txBody>
      </p:sp>
      <p:sp>
        <p:nvSpPr>
          <p:cNvPr id="2" name="タイトル 1">
            <a:extLst>
              <a:ext uri="{FF2B5EF4-FFF2-40B4-BE49-F238E27FC236}">
                <a16:creationId xmlns:a16="http://schemas.microsoft.com/office/drawing/2014/main" id="{87DB855C-C1D1-4833-9564-982D38E52D72}"/>
              </a:ext>
            </a:extLst>
          </p:cNvPr>
          <p:cNvSpPr>
            <a:spLocks noGrp="1"/>
          </p:cNvSpPr>
          <p:nvPr>
            <p:ph type="title"/>
          </p:nvPr>
        </p:nvSpPr>
        <p:spPr>
          <a:xfrm>
            <a:off x="594926" y="1907704"/>
            <a:ext cx="5920174" cy="341600"/>
          </a:xfrm>
        </p:spPr>
        <p:txBody>
          <a:bodyPr>
            <a:normAutofit/>
          </a:bodyPr>
          <a:lstStyle/>
          <a:p>
            <a:pPr algn="l"/>
            <a:r>
              <a:rPr lang="ja-JP" altLang="en-US" sz="1100"/>
              <a:t>個別調査時・・・該当する□に☑して下さい。</a:t>
            </a:r>
          </a:p>
        </p:txBody>
      </p:sp>
      <p:sp>
        <p:nvSpPr>
          <p:cNvPr id="4" name="矢印: 下 3">
            <a:extLst>
              <a:ext uri="{FF2B5EF4-FFF2-40B4-BE49-F238E27FC236}">
                <a16:creationId xmlns:a16="http://schemas.microsoft.com/office/drawing/2014/main" id="{7232BB2C-EC99-4D4F-9B12-F4EB87A4A368}"/>
              </a:ext>
            </a:extLst>
          </p:cNvPr>
          <p:cNvSpPr/>
          <p:nvPr/>
        </p:nvSpPr>
        <p:spPr>
          <a:xfrm>
            <a:off x="3356992" y="7236296"/>
            <a:ext cx="216024"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タイトル 1">
            <a:extLst>
              <a:ext uri="{FF2B5EF4-FFF2-40B4-BE49-F238E27FC236}">
                <a16:creationId xmlns:a16="http://schemas.microsoft.com/office/drawing/2014/main" id="{4900A5F0-085B-4815-B1A9-E05E88797376}"/>
              </a:ext>
            </a:extLst>
          </p:cNvPr>
          <p:cNvSpPr txBox="1">
            <a:spLocks/>
          </p:cNvSpPr>
          <p:nvPr/>
        </p:nvSpPr>
        <p:spPr>
          <a:xfrm>
            <a:off x="594926" y="7452320"/>
            <a:ext cx="6022182" cy="288032"/>
          </a:xfrm>
          <a:prstGeom prst="rect">
            <a:avLst/>
          </a:prstGeom>
        </p:spPr>
        <p:txBody>
          <a:bodyPr vert="horz" lIns="91440" tIns="45720" rIns="91440" bIns="45720" rtlCol="0" anchor="ctr">
            <a:no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900" b="1"/>
              <a:t>準備された様式または日本栄養士会の様式</a:t>
            </a:r>
            <a:r>
              <a:rPr lang="en-US" altLang="ja-JP" sz="900" b="1"/>
              <a:t>【</a:t>
            </a:r>
            <a:r>
              <a:rPr lang="ja-JP" altLang="en-US" sz="900" b="1">
                <a:solidFill>
                  <a:srgbClr val="FF0000"/>
                </a:solidFill>
              </a:rPr>
              <a:t>避難所食事状況調査票（避難所にいる要配慮者のその他）</a:t>
            </a:r>
            <a:r>
              <a:rPr lang="en-US" altLang="ja-JP" sz="900" b="1"/>
              <a:t>】</a:t>
            </a:r>
            <a:r>
              <a:rPr lang="ja-JP" altLang="en-US" sz="900" b="1"/>
              <a:t>に記入</a:t>
            </a:r>
          </a:p>
        </p:txBody>
      </p:sp>
      <p:sp>
        <p:nvSpPr>
          <p:cNvPr id="9" name="テキスト ボックス 8">
            <a:extLst>
              <a:ext uri="{FF2B5EF4-FFF2-40B4-BE49-F238E27FC236}">
                <a16:creationId xmlns:a16="http://schemas.microsoft.com/office/drawing/2014/main" id="{9BD1AD13-3382-44C3-B136-B3775875A426}"/>
              </a:ext>
            </a:extLst>
          </p:cNvPr>
          <p:cNvSpPr txBox="1"/>
          <p:nvPr/>
        </p:nvSpPr>
        <p:spPr>
          <a:xfrm>
            <a:off x="575169" y="7809745"/>
            <a:ext cx="6038281" cy="938719"/>
          </a:xfrm>
          <a:prstGeom prst="rect">
            <a:avLst/>
          </a:prstGeom>
          <a:solidFill>
            <a:srgbClr val="FF0000"/>
          </a:solidFill>
          <a:ln>
            <a:solidFill>
              <a:schemeClr val="tx1"/>
            </a:solidFill>
          </a:ln>
        </p:spPr>
        <p:txBody>
          <a:bodyPr wrap="square">
            <a:spAutoFit/>
          </a:bodyPr>
          <a:lstStyle/>
          <a:p>
            <a:r>
              <a:rPr lang="ja-JP" altLang="en-US" sz="1100" b="1">
                <a:solidFill>
                  <a:schemeClr val="bg1"/>
                </a:solidFill>
              </a:rPr>
              <a:t>≪繋げていく参考項目例≫</a:t>
            </a:r>
            <a:endParaRPr lang="en-US" altLang="ja-JP" sz="1100" b="1">
              <a:solidFill>
                <a:schemeClr val="bg1"/>
              </a:solidFill>
            </a:endParaRPr>
          </a:p>
          <a:p>
            <a:r>
              <a:rPr lang="ja-JP" altLang="en-US" sz="1100" b="1">
                <a:solidFill>
                  <a:schemeClr val="bg1"/>
                </a:solidFill>
              </a:rPr>
              <a:t>関連カード・・・</a:t>
            </a:r>
            <a:r>
              <a:rPr lang="en-US" altLang="ja-JP" sz="1100" b="1">
                <a:solidFill>
                  <a:schemeClr val="bg1"/>
                </a:solidFill>
              </a:rPr>
              <a:t>9</a:t>
            </a:r>
            <a:r>
              <a:rPr lang="ja-JP" altLang="en-US" sz="1100" b="1">
                <a:solidFill>
                  <a:schemeClr val="bg1"/>
                </a:solidFill>
              </a:rPr>
              <a:t>（特殊栄養食品</a:t>
            </a:r>
            <a:r>
              <a:rPr lang="en-US" altLang="ja-JP" sz="1100" b="1">
                <a:solidFill>
                  <a:schemeClr val="bg1"/>
                </a:solidFill>
              </a:rPr>
              <a:t>St</a:t>
            </a:r>
            <a:r>
              <a:rPr lang="ja-JP" altLang="en-US" sz="1100" b="1">
                <a:solidFill>
                  <a:schemeClr val="bg1"/>
                </a:solidFill>
              </a:rPr>
              <a:t>）、</a:t>
            </a:r>
            <a:r>
              <a:rPr lang="en-US" altLang="ja-JP" sz="1100" b="1">
                <a:solidFill>
                  <a:schemeClr val="bg1"/>
                </a:solidFill>
              </a:rPr>
              <a:t>12</a:t>
            </a:r>
            <a:r>
              <a:rPr lang="ja-JP" altLang="en-US" sz="1100" b="1">
                <a:solidFill>
                  <a:schemeClr val="bg1"/>
                </a:solidFill>
              </a:rPr>
              <a:t>（活動拠点・現地統括）、</a:t>
            </a:r>
            <a:r>
              <a:rPr lang="en-US" altLang="ja-JP" sz="1100" b="1">
                <a:solidFill>
                  <a:schemeClr val="bg1"/>
                </a:solidFill>
              </a:rPr>
              <a:t>13</a:t>
            </a:r>
            <a:r>
              <a:rPr lang="ja-JP" altLang="en-US" sz="1100" b="1">
                <a:solidFill>
                  <a:schemeClr val="bg1"/>
                </a:solidFill>
              </a:rPr>
              <a:t>（後方支援）、</a:t>
            </a:r>
            <a:r>
              <a:rPr lang="en-US" altLang="ja-JP" sz="1100" b="1">
                <a:solidFill>
                  <a:schemeClr val="bg1"/>
                </a:solidFill>
              </a:rPr>
              <a:t>14</a:t>
            </a:r>
            <a:r>
              <a:rPr lang="ja-JP" altLang="en-US" sz="1100" b="1">
                <a:solidFill>
                  <a:schemeClr val="bg1"/>
                </a:solidFill>
              </a:rPr>
              <a:t>（活動引継）</a:t>
            </a:r>
            <a:endParaRPr lang="en-US" altLang="ja-JP" sz="1100" b="1">
              <a:solidFill>
                <a:schemeClr val="bg1"/>
              </a:solidFill>
            </a:endParaRPr>
          </a:p>
          <a:p>
            <a:r>
              <a:rPr lang="ja-JP" altLang="en-US" sz="1100" b="1">
                <a:solidFill>
                  <a:schemeClr val="bg1"/>
                </a:solidFill>
              </a:rPr>
              <a:t>　　　　　　　　　</a:t>
            </a:r>
            <a:r>
              <a:rPr lang="en-US" altLang="ja-JP" sz="1100" b="1">
                <a:solidFill>
                  <a:schemeClr val="bg1"/>
                </a:solidFill>
              </a:rPr>
              <a:t>16</a:t>
            </a:r>
            <a:r>
              <a:rPr lang="ja-JP" altLang="en-US" sz="1100" b="1">
                <a:solidFill>
                  <a:schemeClr val="bg1"/>
                </a:solidFill>
              </a:rPr>
              <a:t>（提供食の把握）、</a:t>
            </a:r>
            <a:r>
              <a:rPr lang="en-US" altLang="ja-JP" sz="1100" b="1">
                <a:solidFill>
                  <a:schemeClr val="bg1"/>
                </a:solidFill>
              </a:rPr>
              <a:t>17</a:t>
            </a:r>
            <a:r>
              <a:rPr lang="ja-JP" altLang="en-US" sz="1100" b="1">
                <a:solidFill>
                  <a:schemeClr val="bg1"/>
                </a:solidFill>
              </a:rPr>
              <a:t>（提供食の支援）、</a:t>
            </a:r>
            <a:r>
              <a:rPr lang="en-US" altLang="ja-JP" sz="1100" b="1">
                <a:solidFill>
                  <a:schemeClr val="bg1"/>
                </a:solidFill>
              </a:rPr>
              <a:t>19</a:t>
            </a:r>
            <a:r>
              <a:rPr lang="ja-JP" altLang="en-US" sz="1100" b="1">
                <a:solidFill>
                  <a:schemeClr val="bg1"/>
                </a:solidFill>
              </a:rPr>
              <a:t>（被災地の支援）</a:t>
            </a:r>
            <a:endParaRPr lang="en-US" altLang="ja-JP" sz="1100" b="1">
              <a:solidFill>
                <a:schemeClr val="bg1"/>
              </a:solidFill>
            </a:endParaRPr>
          </a:p>
          <a:p>
            <a:r>
              <a:rPr lang="ja-JP" altLang="en-US" sz="1100" b="1">
                <a:solidFill>
                  <a:schemeClr val="bg1"/>
                </a:solidFill>
              </a:rPr>
              <a:t>関連（関係）機関等・・・医療機関、助産師会、特殊栄養食品</a:t>
            </a:r>
            <a:r>
              <a:rPr lang="en-US" altLang="ja-JP" sz="1100" b="1">
                <a:solidFill>
                  <a:schemeClr val="bg1"/>
                </a:solidFill>
              </a:rPr>
              <a:t>ST</a:t>
            </a:r>
          </a:p>
          <a:p>
            <a:r>
              <a:rPr lang="ja-JP" altLang="en-US" sz="1100" b="1">
                <a:solidFill>
                  <a:schemeClr val="bg1"/>
                </a:solidFill>
              </a:rPr>
              <a:t>関連職種等・・・医師、助産師、看護師、管理栄養士</a:t>
            </a:r>
            <a:endParaRPr lang="en-US" altLang="ja-JP" sz="1100" b="1">
              <a:solidFill>
                <a:schemeClr val="bg1"/>
              </a:solidFill>
            </a:endParaRPr>
          </a:p>
        </p:txBody>
      </p:sp>
      <p:graphicFrame>
        <p:nvGraphicFramePr>
          <p:cNvPr id="10" name="表 9">
            <a:extLst>
              <a:ext uri="{FF2B5EF4-FFF2-40B4-BE49-F238E27FC236}">
                <a16:creationId xmlns:a16="http://schemas.microsoft.com/office/drawing/2014/main" id="{5F75904B-0918-4385-A8AB-A15A7B0A4493}"/>
              </a:ext>
            </a:extLst>
          </p:cNvPr>
          <p:cNvGraphicFramePr>
            <a:graphicFrameLocks noGrp="1"/>
          </p:cNvGraphicFramePr>
          <p:nvPr>
            <p:extLst>
              <p:ext uri="{D42A27DB-BD31-4B8C-83A1-F6EECF244321}">
                <p14:modId xmlns:p14="http://schemas.microsoft.com/office/powerpoint/2010/main" val="3103107763"/>
              </p:ext>
            </p:extLst>
          </p:nvPr>
        </p:nvGraphicFramePr>
        <p:xfrm>
          <a:off x="548680" y="895484"/>
          <a:ext cx="6068428" cy="978698"/>
        </p:xfrm>
        <a:graphic>
          <a:graphicData uri="http://schemas.openxmlformats.org/drawingml/2006/table">
            <a:tbl>
              <a:tblPr firstRow="1" bandRow="1">
                <a:tableStyleId>{5C22544A-7EE6-4342-B048-85BDC9FD1C3A}</a:tableStyleId>
              </a:tblPr>
              <a:tblGrid>
                <a:gridCol w="1348540">
                  <a:extLst>
                    <a:ext uri="{9D8B030D-6E8A-4147-A177-3AD203B41FA5}">
                      <a16:colId xmlns:a16="http://schemas.microsoft.com/office/drawing/2014/main" val="1790532664"/>
                    </a:ext>
                  </a:extLst>
                </a:gridCol>
                <a:gridCol w="3438775">
                  <a:extLst>
                    <a:ext uri="{9D8B030D-6E8A-4147-A177-3AD203B41FA5}">
                      <a16:colId xmlns:a16="http://schemas.microsoft.com/office/drawing/2014/main" val="2483362435"/>
                    </a:ext>
                  </a:extLst>
                </a:gridCol>
                <a:gridCol w="1281113">
                  <a:extLst>
                    <a:ext uri="{9D8B030D-6E8A-4147-A177-3AD203B41FA5}">
                      <a16:colId xmlns:a16="http://schemas.microsoft.com/office/drawing/2014/main" val="1697234052"/>
                    </a:ext>
                  </a:extLst>
                </a:gridCol>
              </a:tblGrid>
              <a:tr h="216024">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719618">
                <a:tc>
                  <a:txBody>
                    <a:bodyPr/>
                    <a:lstStyle/>
                    <a:p>
                      <a:r>
                        <a:rPr kumimoji="1" lang="ja-JP" altLang="en-US" sz="1100"/>
                        <a:t>避難所</a:t>
                      </a:r>
                      <a:endParaRPr kumimoji="1" lang="en-US" altLang="ja-JP" sz="1100"/>
                    </a:p>
                    <a:p>
                      <a:r>
                        <a:rPr kumimoji="1" lang="ja-JP" altLang="en-US" sz="1100"/>
                        <a:t>在宅避難</a:t>
                      </a:r>
                      <a:endParaRPr kumimoji="1" lang="en-US" altLang="ja-JP" sz="1100"/>
                    </a:p>
                    <a:p>
                      <a:r>
                        <a:rPr kumimoji="1" lang="ja-JP" altLang="en-US" sz="1100"/>
                        <a:t>車中避難</a:t>
                      </a:r>
                      <a:endParaRPr kumimoji="1" lang="en-US" altLang="ja-JP" sz="1100"/>
                    </a:p>
                  </a:txBody>
                  <a:tcPr/>
                </a:tc>
                <a:tc>
                  <a:txBody>
                    <a:bodyPr/>
                    <a:lstStyle/>
                    <a:p>
                      <a:r>
                        <a:rPr kumimoji="1" lang="ja-JP" altLang="en-US" sz="1100">
                          <a:solidFill>
                            <a:schemeClr val="tx1"/>
                          </a:solidFill>
                        </a:rPr>
                        <a:t>≪個別調査≫</a:t>
                      </a:r>
                      <a:endParaRPr kumimoji="1" lang="en-US" altLang="ja-JP" sz="1100">
                        <a:solidFill>
                          <a:schemeClr val="tx1"/>
                        </a:solidFill>
                      </a:endParaRPr>
                    </a:p>
                    <a:p>
                      <a:r>
                        <a:rPr kumimoji="1" lang="ja-JP" altLang="en-US" sz="1100">
                          <a:solidFill>
                            <a:schemeClr val="tx1"/>
                          </a:solidFill>
                        </a:rPr>
                        <a:t>・食事環境、食事摂取状況から栄養状態等のアセスメントを行い、課題解決に繋げる。</a:t>
                      </a:r>
                      <a:endParaRPr kumimoji="1" lang="en-US" altLang="ja-JP" sz="1100">
                        <a:solidFill>
                          <a:schemeClr val="tx1"/>
                        </a:solidFill>
                      </a:endParaRPr>
                    </a:p>
                  </a:txBody>
                  <a:tcPr/>
                </a:tc>
                <a:tc>
                  <a:txBody>
                    <a:bodyPr/>
                    <a:lstStyle/>
                    <a:p>
                      <a:r>
                        <a:rPr kumimoji="1" lang="ja-JP" altLang="en-US" sz="1100"/>
                        <a:t>行政</a:t>
                      </a:r>
                      <a:endParaRPr kumimoji="1" lang="en-US" altLang="ja-JP" sz="1100"/>
                    </a:p>
                    <a:p>
                      <a:r>
                        <a:rPr kumimoji="1" lang="ja-JP" altLang="en-US" sz="1100"/>
                        <a:t>他災害関連団体</a:t>
                      </a:r>
                      <a:endParaRPr kumimoji="1" lang="en-US" altLang="ja-JP" sz="1100"/>
                    </a:p>
                    <a:p>
                      <a:r>
                        <a:rPr kumimoji="1" lang="en-US" altLang="ja-JP" sz="1100"/>
                        <a:t>※</a:t>
                      </a:r>
                      <a:r>
                        <a:rPr kumimoji="1" lang="ja-JP" altLang="en-US" sz="1100"/>
                        <a:t>下記：赤枠白字</a:t>
                      </a:r>
                      <a:endParaRPr kumimoji="1" lang="en-US" altLang="ja-JP" sz="1100"/>
                    </a:p>
                  </a:txBody>
                  <a:tcPr/>
                </a:tc>
                <a:extLst>
                  <a:ext uri="{0D108BD9-81ED-4DB2-BD59-A6C34878D82A}">
                    <a16:rowId xmlns:a16="http://schemas.microsoft.com/office/drawing/2014/main" val="299991385"/>
                  </a:ext>
                </a:extLst>
              </a:tr>
            </a:tbl>
          </a:graphicData>
        </a:graphic>
      </p:graphicFrame>
    </p:spTree>
    <p:extLst>
      <p:ext uri="{BB962C8B-B14F-4D97-AF65-F5344CB8AC3E}">
        <p14:creationId xmlns:p14="http://schemas.microsoft.com/office/powerpoint/2010/main" val="31913680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D59B5-1BB1-431F-A7F3-AAFD18BC34D2}"/>
              </a:ext>
            </a:extLst>
          </p:cNvPr>
          <p:cNvSpPr/>
          <p:nvPr/>
        </p:nvSpPr>
        <p:spPr>
          <a:xfrm>
            <a:off x="634241" y="6948264"/>
            <a:ext cx="5963111" cy="1440160"/>
          </a:xfrm>
          <a:prstGeom prst="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600" b="1">
                <a:solidFill>
                  <a:schemeClr val="bg1"/>
                </a:solidFill>
                <a:latin typeface="+mn-ea"/>
                <a:ea typeface="+mn-ea"/>
              </a:rPr>
              <a:t>　　　○○栄養士会　　　　　　　　　　　　　　　　　　　　　　　　（ﾌｪｰｽ目安ﾞ０～４）</a:t>
            </a:r>
            <a:endParaRPr lang="en-US" altLang="ja-JP" sz="16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１８－６－①　乳児</a:t>
            </a:r>
            <a:r>
              <a:rPr lang="ja-JP" altLang="en-US" sz="2000" b="1">
                <a:solidFill>
                  <a:schemeClr val="bg1"/>
                </a:solidFill>
                <a:latin typeface="+mn-ea"/>
                <a:ea typeface="+mn-ea"/>
              </a:rPr>
              <a:t>（要配慮者）</a:t>
            </a:r>
            <a:endParaRPr lang="ja-JP" altLang="en-US" sz="3200" b="1">
              <a:solidFill>
                <a:schemeClr val="bg1"/>
              </a:solidFill>
              <a:latin typeface="+mn-ea"/>
              <a:ea typeface="+mn-ea"/>
            </a:endParaRPr>
          </a:p>
        </p:txBody>
      </p:sp>
      <p:sp>
        <p:nvSpPr>
          <p:cNvPr id="2" name="タイトル 1">
            <a:extLst>
              <a:ext uri="{FF2B5EF4-FFF2-40B4-BE49-F238E27FC236}">
                <a16:creationId xmlns:a16="http://schemas.microsoft.com/office/drawing/2014/main" id="{87DB855C-C1D1-4833-9564-982D38E52D72}"/>
              </a:ext>
            </a:extLst>
          </p:cNvPr>
          <p:cNvSpPr>
            <a:spLocks noGrp="1"/>
          </p:cNvSpPr>
          <p:nvPr>
            <p:ph type="title"/>
          </p:nvPr>
        </p:nvSpPr>
        <p:spPr>
          <a:xfrm>
            <a:off x="548679" y="1998032"/>
            <a:ext cx="5963109" cy="360040"/>
          </a:xfrm>
        </p:spPr>
        <p:txBody>
          <a:bodyPr>
            <a:normAutofit/>
          </a:bodyPr>
          <a:lstStyle/>
          <a:p>
            <a:pPr algn="l"/>
            <a:r>
              <a:rPr lang="ja-JP" altLang="en-US" sz="1100"/>
              <a:t>個別調査時・・・該当する□に☑して下さい。</a:t>
            </a:r>
          </a:p>
        </p:txBody>
      </p:sp>
      <p:sp>
        <p:nvSpPr>
          <p:cNvPr id="3" name="コンテンツ プレースホルダー 2">
            <a:extLst>
              <a:ext uri="{FF2B5EF4-FFF2-40B4-BE49-F238E27FC236}">
                <a16:creationId xmlns:a16="http://schemas.microsoft.com/office/drawing/2014/main" id="{0205BAA9-B0F3-4165-8355-1F3DAE782F39}"/>
              </a:ext>
            </a:extLst>
          </p:cNvPr>
          <p:cNvSpPr>
            <a:spLocks noGrp="1"/>
          </p:cNvSpPr>
          <p:nvPr>
            <p:ph idx="1"/>
          </p:nvPr>
        </p:nvSpPr>
        <p:spPr>
          <a:xfrm>
            <a:off x="548676" y="2358072"/>
            <a:ext cx="6125992" cy="6102360"/>
          </a:xfrm>
          <a:ln>
            <a:solidFill>
              <a:schemeClr val="tx1"/>
            </a:solidFill>
          </a:ln>
        </p:spPr>
        <p:txBody>
          <a:bodyPr>
            <a:normAutofit lnSpcReduction="10000"/>
          </a:bodyPr>
          <a:lstStyle/>
          <a:p>
            <a:pPr marL="0" indent="0">
              <a:lnSpc>
                <a:spcPct val="150000"/>
              </a:lnSpc>
              <a:buNone/>
            </a:pPr>
            <a:r>
              <a:rPr lang="ja-JP" altLang="en-US" sz="1100" b="1"/>
              <a:t>・母乳を飲んでいる乳児・・・    ①へ</a:t>
            </a:r>
            <a:endParaRPr lang="en-US" altLang="ja-JP" sz="1100" b="1"/>
          </a:p>
          <a:p>
            <a:pPr marL="0" indent="0">
              <a:lnSpc>
                <a:spcPct val="150000"/>
              </a:lnSpc>
              <a:buNone/>
            </a:pPr>
            <a:r>
              <a:rPr lang="ja-JP" altLang="en-US" sz="1100" b="1"/>
              <a:t>・ミルクを飲んでいる乳児・・・  ②⇒ </a:t>
            </a:r>
            <a:endParaRPr lang="en-US" altLang="ja-JP" sz="1100" b="1"/>
          </a:p>
          <a:p>
            <a:pPr marL="0" indent="0">
              <a:lnSpc>
                <a:spcPct val="150000"/>
              </a:lnSpc>
              <a:buNone/>
            </a:pPr>
            <a:r>
              <a:rPr lang="ja-JP" altLang="en-US" sz="1100" b="1"/>
              <a:t>・離乳食を食べている乳児・・・③⇒ </a:t>
            </a:r>
            <a:endParaRPr lang="en-US" altLang="ja-JP" sz="1100" b="1"/>
          </a:p>
          <a:p>
            <a:pPr marL="0" indent="0">
              <a:lnSpc>
                <a:spcPct val="150000"/>
              </a:lnSpc>
              <a:buNone/>
            </a:pPr>
            <a:r>
              <a:rPr lang="ja-JP" altLang="en-US" sz="1200" b="1"/>
              <a:t>① 母乳を飲んでいる乳児</a:t>
            </a:r>
            <a:endParaRPr lang="en-US" altLang="ja-JP" sz="1200" b="1"/>
          </a:p>
          <a:p>
            <a:pPr marL="0" indent="0">
              <a:buNone/>
            </a:pPr>
            <a:r>
              <a:rPr lang="ja-JP" altLang="en-US" sz="1100" b="1"/>
              <a:t>　（授乳婦）</a:t>
            </a:r>
            <a:endParaRPr lang="en-US" altLang="ja-JP" sz="1100" b="1"/>
          </a:p>
          <a:p>
            <a:pPr marL="0" indent="0">
              <a:buNone/>
            </a:pPr>
            <a:r>
              <a:rPr lang="ja-JP" altLang="en-US" sz="1100" b="1"/>
              <a:t>　　</a:t>
            </a:r>
            <a:r>
              <a:rPr lang="en-US" altLang="ja-JP" sz="1100" b="1"/>
              <a:t>Q. </a:t>
            </a:r>
            <a:r>
              <a:rPr lang="ja-JP" altLang="en-US" sz="1100" b="1"/>
              <a:t>食事は残さずに食べているか？　</a:t>
            </a:r>
            <a:endParaRPr lang="en-US" altLang="ja-JP" sz="1100" b="1"/>
          </a:p>
          <a:p>
            <a:pPr marL="0" indent="0">
              <a:buNone/>
            </a:pPr>
            <a:r>
              <a:rPr lang="ja-JP" altLang="en-US" sz="1100" b="1"/>
              <a:t>　　　  □ はい　　 ⇒　直近で食べたもは？</a:t>
            </a:r>
            <a:endParaRPr lang="en-US" altLang="ja-JP" sz="1100" b="1"/>
          </a:p>
          <a:p>
            <a:pPr marL="0" indent="0">
              <a:buNone/>
            </a:pPr>
            <a:r>
              <a:rPr lang="ja-JP" altLang="en-US" sz="1100" b="1"/>
              <a:t>　　　　　　　　　　（　　　　　　　　　　　　　　　　　　　　　　　　　　  　　  　　　　　　　　　　　　　　　　　　　　）</a:t>
            </a:r>
            <a:endParaRPr lang="en-US" altLang="ja-JP" sz="1100" b="1"/>
          </a:p>
          <a:p>
            <a:pPr marL="0" indent="0">
              <a:buNone/>
            </a:pPr>
            <a:r>
              <a:rPr lang="ja-JP" altLang="en-US" sz="1100" b="1"/>
              <a:t>　　  　□ いいえ　⇒   いつ頃から（　　　　　　　　　　　　　　　　　　　　　　　　　　　　　　  　　　　　　  　  ）</a:t>
            </a:r>
            <a:endParaRPr lang="en-US" altLang="ja-JP" sz="1100" b="1"/>
          </a:p>
          <a:p>
            <a:pPr marL="0" indent="0">
              <a:buNone/>
            </a:pPr>
            <a:r>
              <a:rPr lang="ja-JP" altLang="en-US" sz="1100" b="1"/>
              <a:t>　　　　　 　　　　　　  ⇒　理由（　　　　　　　　　　　　　　　　　　　　　　　　　　　 　　　　　　　　　　　　 　　）</a:t>
            </a:r>
            <a:endParaRPr lang="en-US" altLang="ja-JP" sz="1100" b="1"/>
          </a:p>
          <a:p>
            <a:pPr marL="0" indent="0">
              <a:buNone/>
            </a:pPr>
            <a:r>
              <a:rPr lang="ja-JP" altLang="en-US" sz="1100" b="1">
                <a:latin typeface="+mn-ea"/>
              </a:rPr>
              <a:t>　　 </a:t>
            </a:r>
            <a:r>
              <a:rPr lang="en-US" altLang="ja-JP" sz="1100" b="1"/>
              <a:t>Q.</a:t>
            </a:r>
            <a:r>
              <a:rPr lang="ja-JP" altLang="en-US" sz="1100" b="1"/>
              <a:t> 水分は十分にとれているか？</a:t>
            </a:r>
            <a:endParaRPr lang="en-US" altLang="ja-JP" sz="1100" b="1"/>
          </a:p>
          <a:p>
            <a:pPr marL="0" indent="0">
              <a:buNone/>
            </a:pPr>
            <a:r>
              <a:rPr lang="ja-JP" altLang="en-US" sz="1100" b="1"/>
              <a:t>　　  　□ はい </a:t>
            </a:r>
            <a:endParaRPr lang="en-US" altLang="ja-JP" sz="1100" b="1"/>
          </a:p>
          <a:p>
            <a:pPr marL="0" indent="0">
              <a:buNone/>
            </a:pPr>
            <a:r>
              <a:rPr lang="ja-JP" altLang="en-US" sz="1100" b="1"/>
              <a:t>　　  　□ いいえ  ⇒  １日どの程度（　　　　　　　　　　　　           　　　　　　　　　　　　　　　　　　　　　　　）</a:t>
            </a:r>
            <a:endParaRPr lang="en-US" altLang="ja-JP" sz="1100" b="1"/>
          </a:p>
          <a:p>
            <a:pPr marL="0" indent="0">
              <a:lnSpc>
                <a:spcPct val="150000"/>
              </a:lnSpc>
              <a:buNone/>
            </a:pPr>
            <a:r>
              <a:rPr lang="ja-JP" altLang="en-US" sz="1100" b="1"/>
              <a:t>   （乳児）　</a:t>
            </a:r>
            <a:endParaRPr lang="en-US" altLang="ja-JP" sz="1100" b="1"/>
          </a:p>
          <a:p>
            <a:pPr marL="0" indent="0">
              <a:buNone/>
            </a:pPr>
            <a:r>
              <a:rPr lang="ja-JP" altLang="en-US" sz="1100" b="1"/>
              <a:t>　    </a:t>
            </a:r>
            <a:r>
              <a:rPr lang="en-US" altLang="ja-JP" sz="1100" b="1"/>
              <a:t>Q.</a:t>
            </a:r>
            <a:r>
              <a:rPr lang="ja-JP" altLang="en-US" sz="1100" b="1"/>
              <a:t>乳児の月齢　　（　　　　ヶ月　）　</a:t>
            </a:r>
            <a:endParaRPr lang="en-US" altLang="ja-JP" sz="1100" b="1"/>
          </a:p>
          <a:p>
            <a:pPr marL="0" indent="0">
              <a:buNone/>
            </a:pPr>
            <a:r>
              <a:rPr lang="en-US" altLang="ja-JP" sz="1100" b="1"/>
              <a:t>Q.</a:t>
            </a:r>
            <a:r>
              <a:rPr lang="ja-JP" altLang="en-US" sz="1100" b="1"/>
              <a:t>授乳の状況</a:t>
            </a:r>
            <a:endParaRPr lang="en-US" altLang="ja-JP" sz="1100" b="1"/>
          </a:p>
          <a:p>
            <a:pPr marL="0" indent="0">
              <a:buNone/>
            </a:pPr>
            <a:r>
              <a:rPr lang="ja-JP" altLang="en-US" sz="1100" b="1"/>
              <a:t>　　　　□授乳回数  （　　　　　回</a:t>
            </a:r>
            <a:r>
              <a:rPr lang="en-US" altLang="ja-JP" sz="1100" b="1"/>
              <a:t>/</a:t>
            </a:r>
            <a:r>
              <a:rPr lang="ja-JP" altLang="en-US" sz="1100" b="1"/>
              <a:t>日）　          　□授乳場所（　　        　　　　　    　　　）</a:t>
            </a:r>
            <a:endParaRPr lang="en-US" altLang="ja-JP" sz="1100" b="1"/>
          </a:p>
          <a:p>
            <a:pPr marL="0" indent="0">
              <a:buNone/>
            </a:pPr>
            <a:r>
              <a:rPr lang="ja-JP" altLang="en-US" sz="1100" b="1"/>
              <a:t>　　　　□授乳時間  （　　　　　分</a:t>
            </a:r>
            <a:r>
              <a:rPr lang="en-US" altLang="ja-JP" sz="1100" b="1"/>
              <a:t>/</a:t>
            </a:r>
            <a:r>
              <a:rPr lang="ja-JP" altLang="en-US" sz="1100" b="1"/>
              <a:t>回）</a:t>
            </a:r>
            <a:endParaRPr lang="en-US" altLang="ja-JP" sz="1100" b="1"/>
          </a:p>
          <a:p>
            <a:pPr marL="0" indent="0">
              <a:buNone/>
            </a:pPr>
            <a:r>
              <a:rPr lang="ja-JP" altLang="en-US" sz="1100" b="1"/>
              <a:t>　  </a:t>
            </a:r>
            <a:r>
              <a:rPr lang="en-US" altLang="ja-JP" sz="1100" b="1"/>
              <a:t> Q.</a:t>
            </a:r>
            <a:r>
              <a:rPr lang="ja-JP" altLang="en-US" sz="1100" b="1"/>
              <a:t>母乳は十分足りているか？</a:t>
            </a:r>
            <a:endParaRPr lang="en-US" altLang="ja-JP" sz="1100" b="1"/>
          </a:p>
          <a:p>
            <a:pPr marL="0" indent="0">
              <a:buNone/>
            </a:pPr>
            <a:r>
              <a:rPr lang="ja-JP" altLang="en-US" sz="1100" b="1"/>
              <a:t>　　　   □ はい</a:t>
            </a:r>
            <a:endParaRPr lang="en-US" altLang="ja-JP" sz="1100" b="1"/>
          </a:p>
          <a:p>
            <a:pPr marL="0" indent="0">
              <a:buNone/>
            </a:pPr>
            <a:r>
              <a:rPr lang="ja-JP" altLang="en-US" sz="1100" b="1"/>
              <a:t>　　　　□ いいえ</a:t>
            </a:r>
            <a:endParaRPr lang="en-US" altLang="ja-JP" sz="1100" b="1"/>
          </a:p>
          <a:p>
            <a:pPr marL="0" indent="0">
              <a:buNone/>
            </a:pPr>
            <a:r>
              <a:rPr lang="ja-JP" altLang="en-US" sz="1100" b="1"/>
              <a:t>　              ・元気度および尿や便の回数で確認するとよいです。（</a:t>
            </a:r>
            <a:r>
              <a:rPr lang="ja-JP" altLang="en-US" sz="1100"/>
              <a:t>オムツがしっかりと濡れるくらいの</a:t>
            </a:r>
            <a:endParaRPr lang="en-US" altLang="ja-JP" sz="1100"/>
          </a:p>
          <a:p>
            <a:pPr marL="0" indent="0">
              <a:buNone/>
            </a:pPr>
            <a:r>
              <a:rPr lang="ja-JP" altLang="en-US" sz="1100"/>
              <a:t>尿が１日６回以上出ていれば、足りていると判断できます。）</a:t>
            </a:r>
            <a:endParaRPr lang="en-US" altLang="ja-JP" sz="1100"/>
          </a:p>
          <a:p>
            <a:pPr marL="0" indent="0">
              <a:buNone/>
            </a:pPr>
            <a:r>
              <a:rPr lang="ja-JP" altLang="en-US" sz="1100" b="1"/>
              <a:t>　</a:t>
            </a:r>
            <a:endParaRPr lang="en-US" altLang="ja-JP" sz="1100" b="1"/>
          </a:p>
          <a:p>
            <a:pPr marL="0" indent="0">
              <a:buNone/>
            </a:pPr>
            <a:r>
              <a:rPr lang="ja-JP" altLang="en-US" sz="1100" b="1"/>
              <a:t>　参考助言内容等</a:t>
            </a:r>
            <a:endParaRPr lang="en-US" altLang="ja-JP" sz="1100" b="1"/>
          </a:p>
          <a:p>
            <a:pPr marL="0" indent="0">
              <a:lnSpc>
                <a:spcPct val="110000"/>
              </a:lnSpc>
              <a:buNone/>
            </a:pPr>
            <a:r>
              <a:rPr lang="ja-JP" altLang="en-US" sz="1100" b="1"/>
              <a:t>　◆ お母さんが十分な</a:t>
            </a:r>
            <a:r>
              <a:rPr lang="ja-JP" altLang="ja-JP" sz="1100" b="1" kern="100">
                <a:effectLst/>
                <a:latin typeface="游明朝" panose="02020400000000000000" pitchFamily="18" charset="-128"/>
                <a:ea typeface="ＭＳ ゴシック" panose="020B0609070205080204" pitchFamily="49" charset="-128"/>
                <a:cs typeface="Times New Roman" panose="02020603050405020304" pitchFamily="18" charset="0"/>
              </a:rPr>
              <a:t>エネルギー、栄養素が確保できてい</a:t>
            </a:r>
            <a:r>
              <a:rPr lang="ja-JP" altLang="en-US" sz="1100" b="1" kern="100">
                <a:effectLst/>
                <a:latin typeface="游明朝" panose="02020400000000000000" pitchFamily="18" charset="-128"/>
                <a:ea typeface="ＭＳ ゴシック" panose="020B0609070205080204" pitchFamily="49" charset="-128"/>
                <a:cs typeface="Times New Roman" panose="02020603050405020304" pitchFamily="18" charset="0"/>
              </a:rPr>
              <a:t>ない場合、</a:t>
            </a:r>
            <a:r>
              <a:rPr lang="ja-JP" altLang="ja-JP" sz="1100" b="1" kern="100">
                <a:effectLst/>
                <a:latin typeface="游明朝" panose="02020400000000000000" pitchFamily="18" charset="-128"/>
                <a:ea typeface="ＭＳ ゴシック" panose="020B0609070205080204" pitchFamily="49" charset="-128"/>
                <a:cs typeface="Times New Roman" panose="02020603050405020304" pitchFamily="18" charset="0"/>
              </a:rPr>
              <a:t>必要に応じて栄養補助</a:t>
            </a:r>
            <a:endParaRPr lang="en-US" altLang="ja-JP" sz="1100" b="1" kern="100">
              <a:effectLst/>
              <a:latin typeface="游明朝" panose="02020400000000000000" pitchFamily="18" charset="-128"/>
              <a:ea typeface="ＭＳ ゴシック" panose="020B0609070205080204" pitchFamily="49" charset="-128"/>
              <a:cs typeface="Times New Roman" panose="02020603050405020304" pitchFamily="18" charset="0"/>
            </a:endParaRPr>
          </a:p>
          <a:p>
            <a:pPr marL="0" indent="0">
              <a:lnSpc>
                <a:spcPct val="110000"/>
              </a:lnSpc>
              <a:buNone/>
            </a:pPr>
            <a:r>
              <a:rPr lang="ja-JP" altLang="en-US" sz="1100" b="1" kern="100">
                <a:effectLst/>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1100" b="1" kern="100">
                <a:effectLst/>
                <a:latin typeface="游明朝" panose="02020400000000000000" pitchFamily="18" charset="-128"/>
                <a:ea typeface="ＭＳ ゴシック" panose="020B0609070205080204" pitchFamily="49" charset="-128"/>
                <a:cs typeface="Times New Roman" panose="02020603050405020304" pitchFamily="18" charset="0"/>
              </a:rPr>
              <a:t>食品等の使用も</a:t>
            </a:r>
            <a:r>
              <a:rPr lang="ja-JP" altLang="en-US" sz="1100" b="1" kern="100">
                <a:effectLst/>
                <a:latin typeface="游明朝" panose="02020400000000000000" pitchFamily="18" charset="-128"/>
                <a:ea typeface="ＭＳ ゴシック" panose="020B0609070205080204" pitchFamily="49" charset="-128"/>
                <a:cs typeface="Times New Roman" panose="02020603050405020304" pitchFamily="18" charset="0"/>
              </a:rPr>
              <a:t>伝えてみてください。</a:t>
            </a:r>
            <a:endParaRPr lang="ja-JP" altLang="ja-JP" sz="1100" b="1" kern="100">
              <a:effectLst/>
              <a:latin typeface="游明朝" panose="02020400000000000000" pitchFamily="18" charset="-128"/>
              <a:ea typeface="游明朝" panose="02020400000000000000" pitchFamily="18" charset="-128"/>
              <a:cs typeface="Times New Roman" panose="02020603050405020304" pitchFamily="18" charset="0"/>
            </a:endParaRPr>
          </a:p>
          <a:p>
            <a:pPr marL="0" indent="0">
              <a:lnSpc>
                <a:spcPct val="110000"/>
              </a:lnSpc>
              <a:buNone/>
            </a:pPr>
            <a:r>
              <a:rPr lang="ja-JP" altLang="en-US" sz="1100" b="1"/>
              <a:t>　◆ 母乳が不足する場合には、ミルクで補うことも出来ますが、授乳を中断すると母子の心身に影響</a:t>
            </a:r>
            <a:endParaRPr lang="en-US" altLang="ja-JP" sz="1100" b="1"/>
          </a:p>
          <a:p>
            <a:pPr marL="0" indent="0">
              <a:lnSpc>
                <a:spcPct val="110000"/>
              </a:lnSpc>
              <a:buNone/>
            </a:pPr>
            <a:r>
              <a:rPr lang="ja-JP" altLang="en-US" sz="1100" b="1"/>
              <a:t>　　　がある場合もあるので、不安を与えないよう丁寧な説明と対応を行いましょう。</a:t>
            </a:r>
            <a:endParaRPr lang="en-US" altLang="ja-JP" sz="1100" b="1"/>
          </a:p>
          <a:p>
            <a:pPr marL="0" indent="0">
              <a:lnSpc>
                <a:spcPct val="150000"/>
              </a:lnSpc>
              <a:buNone/>
            </a:pPr>
            <a:r>
              <a:rPr lang="ja-JP" altLang="en-US" sz="1100" b="1"/>
              <a:t>　◆ 母乳量が減少し元気がない場合は医師、助産師等に相談できるように繋ぎましょう。</a:t>
            </a:r>
            <a:endParaRPr lang="en-US" altLang="ja-JP" sz="1100" b="1"/>
          </a:p>
        </p:txBody>
      </p:sp>
      <p:graphicFrame>
        <p:nvGraphicFramePr>
          <p:cNvPr id="5" name="表 4">
            <a:extLst>
              <a:ext uri="{FF2B5EF4-FFF2-40B4-BE49-F238E27FC236}">
                <a16:creationId xmlns:a16="http://schemas.microsoft.com/office/drawing/2014/main" id="{3C353809-DE5A-49E2-9C43-E70C02754300}"/>
              </a:ext>
            </a:extLst>
          </p:cNvPr>
          <p:cNvGraphicFramePr>
            <a:graphicFrameLocks noGrp="1"/>
          </p:cNvGraphicFramePr>
          <p:nvPr>
            <p:extLst>
              <p:ext uri="{D42A27DB-BD31-4B8C-83A1-F6EECF244321}">
                <p14:modId xmlns:p14="http://schemas.microsoft.com/office/powerpoint/2010/main" val="1894519660"/>
              </p:ext>
            </p:extLst>
          </p:nvPr>
        </p:nvGraphicFramePr>
        <p:xfrm>
          <a:off x="548677" y="855060"/>
          <a:ext cx="6125992" cy="1124652"/>
        </p:xfrm>
        <a:graphic>
          <a:graphicData uri="http://schemas.openxmlformats.org/drawingml/2006/table">
            <a:tbl>
              <a:tblPr firstRow="1" bandRow="1">
                <a:tableStyleId>{5C22544A-7EE6-4342-B048-85BDC9FD1C3A}</a:tableStyleId>
              </a:tblPr>
              <a:tblGrid>
                <a:gridCol w="861264">
                  <a:extLst>
                    <a:ext uri="{9D8B030D-6E8A-4147-A177-3AD203B41FA5}">
                      <a16:colId xmlns:a16="http://schemas.microsoft.com/office/drawing/2014/main" val="1790532664"/>
                    </a:ext>
                  </a:extLst>
                </a:gridCol>
                <a:gridCol w="3835730">
                  <a:extLst>
                    <a:ext uri="{9D8B030D-6E8A-4147-A177-3AD203B41FA5}">
                      <a16:colId xmlns:a16="http://schemas.microsoft.com/office/drawing/2014/main" val="2483362435"/>
                    </a:ext>
                  </a:extLst>
                </a:gridCol>
                <a:gridCol w="1428998">
                  <a:extLst>
                    <a:ext uri="{9D8B030D-6E8A-4147-A177-3AD203B41FA5}">
                      <a16:colId xmlns:a16="http://schemas.microsoft.com/office/drawing/2014/main" val="1697234052"/>
                    </a:ext>
                  </a:extLst>
                </a:gridCol>
              </a:tblGrid>
              <a:tr h="281163">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843489">
                <a:tc>
                  <a:txBody>
                    <a:bodyPr/>
                    <a:lstStyle/>
                    <a:p>
                      <a:r>
                        <a:rPr kumimoji="1" lang="ja-JP" altLang="en-US" sz="1100"/>
                        <a:t>避難所</a:t>
                      </a:r>
                      <a:endParaRPr kumimoji="1" lang="en-US" altLang="ja-JP" sz="1100"/>
                    </a:p>
                    <a:p>
                      <a:r>
                        <a:rPr kumimoji="1" lang="ja-JP" altLang="en-US" sz="1100"/>
                        <a:t>在宅避難</a:t>
                      </a:r>
                      <a:endParaRPr kumimoji="1" lang="en-US" altLang="ja-JP" sz="1100"/>
                    </a:p>
                    <a:p>
                      <a:r>
                        <a:rPr kumimoji="1" lang="ja-JP" altLang="en-US" sz="1100"/>
                        <a:t>車中避難</a:t>
                      </a:r>
                      <a:endParaRPr kumimoji="1" lang="en-US" altLang="ja-JP" sz="1100"/>
                    </a:p>
                  </a:txBody>
                  <a:tcPr/>
                </a:tc>
                <a:tc>
                  <a:txBody>
                    <a:bodyPr/>
                    <a:lstStyle/>
                    <a:p>
                      <a:r>
                        <a:rPr kumimoji="1" lang="ja-JP" altLang="en-US" sz="1100">
                          <a:solidFill>
                            <a:schemeClr val="tx1"/>
                          </a:solidFill>
                        </a:rPr>
                        <a:t>≪個別調査≫</a:t>
                      </a:r>
                      <a:endParaRPr kumimoji="1" lang="en-US" altLang="ja-JP" sz="1100">
                        <a:solidFill>
                          <a:schemeClr val="tx1"/>
                        </a:solidFill>
                      </a:endParaRPr>
                    </a:p>
                    <a:p>
                      <a:r>
                        <a:rPr kumimoji="1" lang="ja-JP" altLang="en-US" sz="1100">
                          <a:solidFill>
                            <a:schemeClr val="tx1"/>
                          </a:solidFill>
                        </a:rPr>
                        <a:t>・授乳婦の食事摂取状況および乳児の母乳またはミルク、　</a:t>
                      </a:r>
                      <a:endParaRPr kumimoji="1" lang="en-US" altLang="ja-JP" sz="1100">
                        <a:solidFill>
                          <a:schemeClr val="tx1"/>
                        </a:solidFill>
                      </a:endParaRPr>
                    </a:p>
                    <a:p>
                      <a:r>
                        <a:rPr kumimoji="1" lang="ja-JP" altLang="en-US" sz="1100">
                          <a:solidFill>
                            <a:schemeClr val="tx1"/>
                          </a:solidFill>
                        </a:rPr>
                        <a:t>　離乳食の摂取状況から栄養状態等のアセスメントを行い、</a:t>
                      </a:r>
                      <a:endParaRPr kumimoji="1" lang="en-US" altLang="ja-JP" sz="1100">
                        <a:solidFill>
                          <a:schemeClr val="tx1"/>
                        </a:solidFill>
                      </a:endParaRPr>
                    </a:p>
                    <a:p>
                      <a:r>
                        <a:rPr kumimoji="1" lang="ja-JP" altLang="en-US" sz="1100">
                          <a:solidFill>
                            <a:schemeClr val="tx1"/>
                          </a:solidFill>
                        </a:rPr>
                        <a:t>　課題解決に繋げる。</a:t>
                      </a:r>
                      <a:endParaRPr kumimoji="1" lang="en-US" altLang="ja-JP" sz="1100">
                        <a:solidFill>
                          <a:schemeClr val="tx1"/>
                        </a:solidFill>
                      </a:endParaRPr>
                    </a:p>
                  </a:txBody>
                  <a:tcPr/>
                </a:tc>
                <a:tc>
                  <a:txBody>
                    <a:bodyPr/>
                    <a:lstStyle/>
                    <a:p>
                      <a:r>
                        <a:rPr kumimoji="1" lang="ja-JP" altLang="en-US" sz="1100"/>
                        <a:t>行政</a:t>
                      </a:r>
                      <a:endParaRPr kumimoji="1" lang="en-US" altLang="ja-JP" sz="1100"/>
                    </a:p>
                    <a:p>
                      <a:r>
                        <a:rPr kumimoji="1" lang="ja-JP" altLang="en-US" sz="1100"/>
                        <a:t>他災害関連団体</a:t>
                      </a:r>
                      <a:endParaRPr kumimoji="1" lang="en-US" altLang="ja-JP" sz="110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100"/>
                        <a:t>※</a:t>
                      </a:r>
                      <a:r>
                        <a:rPr kumimoji="1" lang="ja-JP" altLang="en-US" sz="1100"/>
                        <a:t>下記：赤枠白字</a:t>
                      </a:r>
                      <a:endParaRPr kumimoji="1" lang="en-US" altLang="ja-JP" sz="1100"/>
                    </a:p>
                    <a:p>
                      <a:endParaRPr kumimoji="1" lang="en-US" altLang="ja-JP" sz="1050"/>
                    </a:p>
                  </a:txBody>
                  <a:tcPr/>
                </a:tc>
                <a:extLst>
                  <a:ext uri="{0D108BD9-81ED-4DB2-BD59-A6C34878D82A}">
                    <a16:rowId xmlns:a16="http://schemas.microsoft.com/office/drawing/2014/main" val="299991385"/>
                  </a:ext>
                </a:extLst>
              </a:tr>
            </a:tbl>
          </a:graphicData>
        </a:graphic>
      </p:graphicFrame>
      <p:sp>
        <p:nvSpPr>
          <p:cNvPr id="6" name="コンテンツ プレースホルダー 2">
            <a:extLst>
              <a:ext uri="{FF2B5EF4-FFF2-40B4-BE49-F238E27FC236}">
                <a16:creationId xmlns:a16="http://schemas.microsoft.com/office/drawing/2014/main" id="{FF3D0D51-CFB9-4429-A80C-246613672080}"/>
              </a:ext>
            </a:extLst>
          </p:cNvPr>
          <p:cNvSpPr txBox="1">
            <a:spLocks/>
          </p:cNvSpPr>
          <p:nvPr/>
        </p:nvSpPr>
        <p:spPr>
          <a:xfrm>
            <a:off x="2708920" y="2726168"/>
            <a:ext cx="864096" cy="216024"/>
          </a:xfrm>
          <a:prstGeom prst="rect">
            <a:avLst/>
          </a:prstGeom>
          <a:solidFill>
            <a:srgbClr val="0070C0"/>
          </a:solidFill>
          <a:ln>
            <a:noFill/>
          </a:ln>
        </p:spPr>
        <p:txBody>
          <a:bodyPr vert="horz" lIns="91440" tIns="45720" rIns="91440" bIns="45720" rtlCol="0" anchor="ctr">
            <a:normAutofit/>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700">
                <a:solidFill>
                  <a:schemeClr val="bg1"/>
                </a:solidFill>
              </a:rPr>
              <a:t>カード番号</a:t>
            </a:r>
            <a:r>
              <a:rPr lang="en-US" altLang="ja-JP" sz="700">
                <a:solidFill>
                  <a:schemeClr val="bg1"/>
                </a:solidFill>
              </a:rPr>
              <a:t>18-6-</a:t>
            </a:r>
            <a:r>
              <a:rPr lang="ja-JP" altLang="en-US" sz="700">
                <a:solidFill>
                  <a:schemeClr val="bg1"/>
                </a:solidFill>
              </a:rPr>
              <a:t>②</a:t>
            </a:r>
            <a:endParaRPr lang="en-US" altLang="ja-JP" sz="700">
              <a:solidFill>
                <a:schemeClr val="bg1"/>
              </a:solidFill>
            </a:endParaRPr>
          </a:p>
        </p:txBody>
      </p:sp>
      <p:sp>
        <p:nvSpPr>
          <p:cNvPr id="7" name="コンテンツ プレースホルダー 2">
            <a:extLst>
              <a:ext uri="{FF2B5EF4-FFF2-40B4-BE49-F238E27FC236}">
                <a16:creationId xmlns:a16="http://schemas.microsoft.com/office/drawing/2014/main" id="{281C9A20-4F3F-4502-B4B4-E8D4384B2838}"/>
              </a:ext>
            </a:extLst>
          </p:cNvPr>
          <p:cNvSpPr txBox="1">
            <a:spLocks/>
          </p:cNvSpPr>
          <p:nvPr/>
        </p:nvSpPr>
        <p:spPr>
          <a:xfrm>
            <a:off x="2708920" y="2987824"/>
            <a:ext cx="864096" cy="216024"/>
          </a:xfrm>
          <a:prstGeom prst="rect">
            <a:avLst/>
          </a:prstGeom>
          <a:solidFill>
            <a:srgbClr val="0070C0"/>
          </a:solidFill>
          <a:ln>
            <a:noFill/>
          </a:ln>
        </p:spPr>
        <p:txBody>
          <a:bodyPr vert="horz" lIns="91440" tIns="45720" rIns="91440" bIns="45720" rtlCol="0" anchor="ctr">
            <a:normAutofit/>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700">
                <a:solidFill>
                  <a:schemeClr val="bg1"/>
                </a:solidFill>
              </a:rPr>
              <a:t>カード番号</a:t>
            </a:r>
            <a:r>
              <a:rPr lang="en-US" altLang="ja-JP" sz="700">
                <a:solidFill>
                  <a:schemeClr val="bg1"/>
                </a:solidFill>
              </a:rPr>
              <a:t>18-6-②</a:t>
            </a:r>
          </a:p>
        </p:txBody>
      </p:sp>
    </p:spTree>
    <p:extLst>
      <p:ext uri="{BB962C8B-B14F-4D97-AF65-F5344CB8AC3E}">
        <p14:creationId xmlns:p14="http://schemas.microsoft.com/office/powerpoint/2010/main" val="40588961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8C081816-E15B-4AE5-AB96-7B763FFFD459}"/>
              </a:ext>
            </a:extLst>
          </p:cNvPr>
          <p:cNvSpPr/>
          <p:nvPr/>
        </p:nvSpPr>
        <p:spPr>
          <a:xfrm>
            <a:off x="595128" y="7236296"/>
            <a:ext cx="6074232" cy="504057"/>
          </a:xfrm>
          <a:prstGeom prst="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C746D627-783D-4059-A2D0-4A1C81A8C497}"/>
              </a:ext>
            </a:extLst>
          </p:cNvPr>
          <p:cNvSpPr/>
          <p:nvPr/>
        </p:nvSpPr>
        <p:spPr>
          <a:xfrm>
            <a:off x="581174" y="3820493"/>
            <a:ext cx="6088186" cy="576065"/>
          </a:xfrm>
          <a:prstGeom prst="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a:extLst>
              <a:ext uri="{FF2B5EF4-FFF2-40B4-BE49-F238E27FC236}">
                <a16:creationId xmlns:a16="http://schemas.microsoft.com/office/drawing/2014/main" id="{E8AE078B-1C13-4570-86BF-990031BC81FD}"/>
              </a:ext>
            </a:extLst>
          </p:cNvPr>
          <p:cNvSpPr txBox="1">
            <a:spLocks/>
          </p:cNvSpPr>
          <p:nvPr/>
        </p:nvSpPr>
        <p:spPr>
          <a:xfrm>
            <a:off x="548680" y="1043608"/>
            <a:ext cx="6117934" cy="6921110"/>
          </a:xfrm>
          <a:prstGeom prst="rect">
            <a:avLst/>
          </a:prstGeom>
          <a:ln>
            <a:solidFill>
              <a:schemeClr val="tx1"/>
            </a:solidFill>
          </a:ln>
        </p:spPr>
        <p:txBody>
          <a:bodyPr>
            <a:normAutofit lnSpcReduction="1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ja-JP" altLang="en-US" sz="1100" b="1"/>
              <a:t>② ミルクを飲んでいる乳児</a:t>
            </a:r>
            <a:endParaRPr lang="en-US" altLang="ja-JP" sz="1100" b="1"/>
          </a:p>
          <a:p>
            <a:pPr marL="0" indent="0">
              <a:lnSpc>
                <a:spcPct val="110000"/>
              </a:lnSpc>
              <a:buFont typeface="Arial" panose="020B0604020202020204" pitchFamily="34" charset="0"/>
              <a:buNone/>
            </a:pPr>
            <a:r>
              <a:rPr lang="ja-JP" altLang="en-US" sz="1000" b="1"/>
              <a:t>　  </a:t>
            </a:r>
            <a:r>
              <a:rPr lang="en-US" altLang="ja-JP" sz="1000" b="1"/>
              <a:t>Q.</a:t>
            </a:r>
            <a:r>
              <a:rPr lang="ja-JP" altLang="en-US" sz="1000" b="1"/>
              <a:t>乳児の月齢は　（　　　　　ヶ月　）</a:t>
            </a:r>
            <a:endParaRPr lang="en-US" altLang="ja-JP" sz="1000" b="1"/>
          </a:p>
          <a:p>
            <a:pPr marL="0" indent="0">
              <a:lnSpc>
                <a:spcPct val="150000"/>
              </a:lnSpc>
              <a:buFont typeface="Arial" panose="020B0604020202020204" pitchFamily="34" charset="0"/>
              <a:buNone/>
            </a:pPr>
            <a:r>
              <a:rPr lang="en-US" altLang="ja-JP" sz="1000" b="1"/>
              <a:t>     Q.</a:t>
            </a:r>
            <a:r>
              <a:rPr lang="ja-JP" altLang="en-US" sz="1000" b="1"/>
              <a:t>牛乳アレルギー等、特殊ミルクを必要とするのか？</a:t>
            </a:r>
            <a:endParaRPr lang="en-US" altLang="ja-JP" sz="1000" b="1"/>
          </a:p>
          <a:p>
            <a:pPr marL="0" indent="0">
              <a:lnSpc>
                <a:spcPct val="110000"/>
              </a:lnSpc>
              <a:buFont typeface="Arial" panose="020B0604020202020204" pitchFamily="34" charset="0"/>
              <a:buNone/>
            </a:pPr>
            <a:r>
              <a:rPr lang="ja-JP" altLang="en-US" sz="1000" b="1">
                <a:latin typeface="+mn-ea"/>
              </a:rPr>
              <a:t>　　 　□ いいえ</a:t>
            </a:r>
            <a:endParaRPr lang="en-US" altLang="ja-JP" sz="1000" b="1">
              <a:latin typeface="+mn-ea"/>
            </a:endParaRPr>
          </a:p>
          <a:p>
            <a:pPr marL="0" indent="0">
              <a:lnSpc>
                <a:spcPct val="110000"/>
              </a:lnSpc>
              <a:buFont typeface="Arial" panose="020B0604020202020204" pitchFamily="34" charset="0"/>
              <a:buNone/>
            </a:pPr>
            <a:r>
              <a:rPr lang="ja-JP" altLang="en-US" sz="1000" b="1">
                <a:latin typeface="+mn-ea"/>
              </a:rPr>
              <a:t>　　 　□ はい　⇒　牛乳アレルギー用ミルクや特殊ミルクの確保 （行政等担当者に繋ぐ） </a:t>
            </a:r>
            <a:endParaRPr lang="en-US" altLang="ja-JP" sz="1000" b="1">
              <a:latin typeface="+mn-ea"/>
            </a:endParaRPr>
          </a:p>
          <a:p>
            <a:pPr marL="0" indent="0">
              <a:lnSpc>
                <a:spcPct val="150000"/>
              </a:lnSpc>
              <a:buFont typeface="Arial" panose="020B0604020202020204" pitchFamily="34" charset="0"/>
              <a:buNone/>
            </a:pPr>
            <a:r>
              <a:rPr lang="en-US" altLang="ja-JP" sz="1000" b="1"/>
              <a:t>    Q. </a:t>
            </a:r>
            <a:r>
              <a:rPr lang="ja-JP" altLang="en-US" sz="1000" b="1"/>
              <a:t>飲むミルクの量が減少していないか？　</a:t>
            </a:r>
            <a:endParaRPr lang="en-US" altLang="ja-JP" sz="1000" b="1"/>
          </a:p>
          <a:p>
            <a:pPr marL="0" indent="0">
              <a:lnSpc>
                <a:spcPct val="110000"/>
              </a:lnSpc>
              <a:buFont typeface="Arial" panose="020B0604020202020204" pitchFamily="34" charset="0"/>
              <a:buNone/>
            </a:pPr>
            <a:r>
              <a:rPr lang="ja-JP" altLang="en-US" sz="1000" b="1"/>
              <a:t>　　    □ はい　　 　　　　　　　　　　</a:t>
            </a:r>
            <a:endParaRPr lang="en-US" altLang="ja-JP" sz="1000" b="1"/>
          </a:p>
          <a:p>
            <a:pPr marL="0" indent="0">
              <a:lnSpc>
                <a:spcPct val="110000"/>
              </a:lnSpc>
              <a:buFont typeface="Arial" panose="020B0604020202020204" pitchFamily="34" charset="0"/>
              <a:buNone/>
            </a:pPr>
            <a:r>
              <a:rPr lang="ja-JP" altLang="en-US" sz="1000" b="1"/>
              <a:t>　   　 □ いいえ　⇒   いつ頃から（　　　　　　　　　　　　　　　　　　　　　　  　  ）</a:t>
            </a:r>
            <a:endParaRPr lang="en-US" altLang="ja-JP" sz="1000" b="1"/>
          </a:p>
          <a:p>
            <a:pPr marL="0" indent="0">
              <a:lnSpc>
                <a:spcPct val="110000"/>
              </a:lnSpc>
              <a:buFont typeface="Arial" panose="020B0604020202020204" pitchFamily="34" charset="0"/>
              <a:buNone/>
            </a:pPr>
            <a:r>
              <a:rPr lang="ja-JP" altLang="en-US" sz="1000" b="1"/>
              <a:t>　 　　　 　　　　     ⇒　１回のﾐﾙｸの量（　　　  　　　　）　１日の回数（　　　    　　）</a:t>
            </a:r>
            <a:endParaRPr lang="en-US" altLang="ja-JP" sz="1000" b="1"/>
          </a:p>
          <a:p>
            <a:pPr marL="0" indent="0">
              <a:lnSpc>
                <a:spcPct val="150000"/>
              </a:lnSpc>
              <a:buFont typeface="Arial" panose="020B0604020202020204" pitchFamily="34" charset="0"/>
              <a:buNone/>
            </a:pPr>
            <a:r>
              <a:rPr lang="ja-JP" altLang="en-US" sz="1000" b="1">
                <a:latin typeface="+mn-ea"/>
              </a:rPr>
              <a:t>　 </a:t>
            </a:r>
            <a:r>
              <a:rPr lang="en-US" altLang="ja-JP" sz="1000" b="1"/>
              <a:t>Q.</a:t>
            </a:r>
            <a:r>
              <a:rPr lang="ja-JP" altLang="en-US" sz="1000" b="1"/>
              <a:t>粉ミルクやミルク調整用の水、哺乳瓶等は足りているか？</a:t>
            </a:r>
            <a:endParaRPr lang="en-US" altLang="ja-JP" sz="1000" b="1"/>
          </a:p>
          <a:p>
            <a:pPr marL="0" indent="0">
              <a:lnSpc>
                <a:spcPct val="110000"/>
              </a:lnSpc>
              <a:buFont typeface="Arial" panose="020B0604020202020204" pitchFamily="34" charset="0"/>
              <a:buNone/>
            </a:pPr>
            <a:r>
              <a:rPr lang="ja-JP" altLang="en-US" sz="1000" b="1"/>
              <a:t>　　 　□はい</a:t>
            </a:r>
            <a:endParaRPr lang="en-US" altLang="ja-JP" sz="1000" b="1"/>
          </a:p>
          <a:p>
            <a:pPr marL="0" indent="0">
              <a:lnSpc>
                <a:spcPct val="110000"/>
              </a:lnSpc>
              <a:buFont typeface="Arial" panose="020B0604020202020204" pitchFamily="34" charset="0"/>
              <a:buNone/>
            </a:pPr>
            <a:r>
              <a:rPr lang="ja-JP" altLang="en-US" sz="1000" b="1"/>
              <a:t>　　 　□いいえ　⇒　不足している物（　　　　　　　　　　　　　           　　　　　　　　 ）　　　　　　　</a:t>
            </a:r>
            <a:endParaRPr lang="en-US" altLang="ja-JP" sz="1000" b="1"/>
          </a:p>
          <a:p>
            <a:pPr marL="0" indent="0">
              <a:lnSpc>
                <a:spcPct val="150000"/>
              </a:lnSpc>
              <a:buFont typeface="Arial" panose="020B0604020202020204" pitchFamily="34" charset="0"/>
              <a:buNone/>
            </a:pPr>
            <a:r>
              <a:rPr lang="ja-JP" altLang="en-US" sz="1000" b="1"/>
              <a:t>　  </a:t>
            </a:r>
            <a:r>
              <a:rPr lang="en-US" altLang="ja-JP" sz="1000" b="1"/>
              <a:t>Q.</a:t>
            </a:r>
            <a:r>
              <a:rPr lang="ja-JP" altLang="en-US" sz="1000" b="1"/>
              <a:t>哺乳瓶等の消毒はできているか？</a:t>
            </a:r>
            <a:endParaRPr lang="en-US" altLang="ja-JP" sz="1000" b="1"/>
          </a:p>
          <a:p>
            <a:pPr marL="0" indent="0">
              <a:lnSpc>
                <a:spcPct val="110000"/>
              </a:lnSpc>
              <a:buFont typeface="Arial" panose="020B0604020202020204" pitchFamily="34" charset="0"/>
              <a:buNone/>
            </a:pPr>
            <a:r>
              <a:rPr lang="ja-JP" altLang="en-US" sz="1000" b="1"/>
              <a:t>　　 　□はい   　　　　　　　　　　　□いいえ</a:t>
            </a:r>
            <a:endParaRPr lang="en-US" altLang="ja-JP" sz="300" b="1"/>
          </a:p>
          <a:p>
            <a:pPr marL="0" indent="0">
              <a:lnSpc>
                <a:spcPct val="110000"/>
              </a:lnSpc>
              <a:buFont typeface="Arial" panose="020B0604020202020204" pitchFamily="34" charset="0"/>
              <a:buNone/>
            </a:pPr>
            <a:r>
              <a:rPr lang="ja-JP" altLang="en-US" sz="300" b="1"/>
              <a:t>　</a:t>
            </a:r>
            <a:endParaRPr lang="en-US" altLang="ja-JP" sz="300" b="1"/>
          </a:p>
          <a:p>
            <a:pPr marL="0" indent="0">
              <a:lnSpc>
                <a:spcPct val="110000"/>
              </a:lnSpc>
              <a:buFont typeface="Arial" panose="020B0604020202020204" pitchFamily="34" charset="0"/>
              <a:buNone/>
            </a:pPr>
            <a:r>
              <a:rPr lang="ja-JP" altLang="en-US" sz="1000" b="1"/>
              <a:t>　参考助言内容等</a:t>
            </a:r>
          </a:p>
          <a:p>
            <a:pPr marL="0" indent="0">
              <a:lnSpc>
                <a:spcPct val="110000"/>
              </a:lnSpc>
              <a:buFont typeface="Arial" panose="020B0604020202020204" pitchFamily="34" charset="0"/>
              <a:buNone/>
            </a:pPr>
            <a:r>
              <a:rPr lang="ja-JP" altLang="en-US" sz="1000" b="1"/>
              <a:t>◆ミルクの量が減少し元気がない場合は医師、助産師等に繋ぎましょう。</a:t>
            </a:r>
            <a:endParaRPr lang="en-US" altLang="ja-JP" sz="1000" b="1"/>
          </a:p>
          <a:p>
            <a:pPr marL="0" indent="0">
              <a:lnSpc>
                <a:spcPct val="110000"/>
              </a:lnSpc>
              <a:buFont typeface="Arial" panose="020B0604020202020204" pitchFamily="34" charset="0"/>
              <a:buNone/>
            </a:pPr>
            <a:r>
              <a:rPr lang="ja-JP" altLang="en-US" sz="1000" b="1"/>
              <a:t>◆調乳するにあたっては、石鹸での手洗いなど清潔な手で行うことが基本です。</a:t>
            </a:r>
            <a:endParaRPr lang="en-US" altLang="ja-JP" sz="1000" b="1"/>
          </a:p>
          <a:p>
            <a:pPr marL="0" indent="0">
              <a:lnSpc>
                <a:spcPct val="150000"/>
              </a:lnSpc>
              <a:buFont typeface="Arial" panose="020B0604020202020204" pitchFamily="34" charset="0"/>
              <a:buNone/>
            </a:pPr>
            <a:r>
              <a:rPr lang="ja-JP" altLang="en-US" sz="1000" b="1"/>
              <a:t>③ </a:t>
            </a:r>
            <a:r>
              <a:rPr lang="ja-JP" altLang="en-US" sz="1100" b="1"/>
              <a:t>離乳食を食べている乳児</a:t>
            </a:r>
            <a:endParaRPr lang="en-US" altLang="ja-JP" sz="1100" b="1"/>
          </a:p>
          <a:p>
            <a:pPr marL="0" indent="0">
              <a:lnSpc>
                <a:spcPct val="150000"/>
              </a:lnSpc>
              <a:buNone/>
            </a:pPr>
            <a:r>
              <a:rPr lang="ja-JP" altLang="en-US" sz="1000" b="1"/>
              <a:t>　  </a:t>
            </a:r>
            <a:r>
              <a:rPr lang="en-US" altLang="ja-JP" sz="1000" b="1"/>
              <a:t>Q.</a:t>
            </a:r>
            <a:r>
              <a:rPr lang="ja-JP" altLang="en-US" sz="1000" b="1"/>
              <a:t>乳児の月齢、離乳食の回数は？</a:t>
            </a:r>
            <a:endParaRPr lang="en-US" altLang="ja-JP" sz="1000" b="1"/>
          </a:p>
          <a:p>
            <a:pPr marL="0" indent="0">
              <a:lnSpc>
                <a:spcPct val="110000"/>
              </a:lnSpc>
              <a:buNone/>
            </a:pPr>
            <a:r>
              <a:rPr lang="ja-JP" altLang="en-US" sz="1000" b="1"/>
              <a:t>　 　  □ 乳児の月齢　（　　　  　ケ月 ）　　     　□ 母乳又はミルクの回数 （　  　     　回 ）</a:t>
            </a:r>
            <a:endParaRPr lang="en-US" altLang="ja-JP" sz="1000" b="1"/>
          </a:p>
          <a:p>
            <a:pPr marL="0" indent="0">
              <a:lnSpc>
                <a:spcPct val="110000"/>
              </a:lnSpc>
              <a:buNone/>
            </a:pPr>
            <a:r>
              <a:rPr lang="ja-JP" altLang="en-US" sz="1000" b="1"/>
              <a:t>　   　□ 離乳食の回数 （　　　　  　　回</a:t>
            </a:r>
            <a:r>
              <a:rPr lang="en-US" altLang="ja-JP" sz="1000" b="1"/>
              <a:t>/</a:t>
            </a:r>
            <a:r>
              <a:rPr lang="ja-JP" altLang="en-US" sz="1000" b="1"/>
              <a:t>日 ）</a:t>
            </a:r>
            <a:endParaRPr lang="en-US" altLang="ja-JP" sz="1000" b="1"/>
          </a:p>
          <a:p>
            <a:pPr marL="0" indent="0">
              <a:lnSpc>
                <a:spcPct val="160000"/>
              </a:lnSpc>
              <a:buNone/>
            </a:pPr>
            <a:r>
              <a:rPr lang="ja-JP" altLang="en-US" sz="1000" b="1"/>
              <a:t>　  </a:t>
            </a:r>
            <a:r>
              <a:rPr lang="en-US" altLang="ja-JP" sz="1000" b="1"/>
              <a:t>Q.</a:t>
            </a:r>
            <a:r>
              <a:rPr lang="ja-JP" altLang="en-US" sz="1000" b="1"/>
              <a:t>食物アレルギーはあるか？</a:t>
            </a:r>
            <a:endParaRPr lang="en-US" altLang="ja-JP" sz="1000" b="1"/>
          </a:p>
          <a:p>
            <a:pPr marL="0" indent="0">
              <a:lnSpc>
                <a:spcPct val="110000"/>
              </a:lnSpc>
              <a:buNone/>
            </a:pPr>
            <a:r>
              <a:rPr lang="ja-JP" altLang="en-US" sz="1000" b="1"/>
              <a:t>　　   □ ない</a:t>
            </a:r>
            <a:endParaRPr lang="en-US" altLang="ja-JP" sz="1000" b="1"/>
          </a:p>
          <a:p>
            <a:pPr marL="0" indent="0">
              <a:lnSpc>
                <a:spcPct val="110000"/>
              </a:lnSpc>
              <a:buNone/>
            </a:pPr>
            <a:r>
              <a:rPr lang="ja-JP" altLang="en-US" sz="1000" b="1"/>
              <a:t>　   　□ ある　　 ⇒　「食物アレルギー疾患児」 （ｶｰﾄﾞ番号</a:t>
            </a:r>
            <a:r>
              <a:rPr lang="en-US" altLang="ja-JP" sz="1000" b="1"/>
              <a:t>17-2-3</a:t>
            </a:r>
            <a:r>
              <a:rPr lang="ja-JP" altLang="en-US" sz="1000" b="1"/>
              <a:t>） へ</a:t>
            </a:r>
            <a:endParaRPr lang="en-US" altLang="ja-JP" sz="1000" b="1"/>
          </a:p>
          <a:p>
            <a:pPr marL="0" indent="0">
              <a:lnSpc>
                <a:spcPct val="160000"/>
              </a:lnSpc>
              <a:buNone/>
            </a:pPr>
            <a:r>
              <a:rPr lang="ja-JP" altLang="en-US" sz="1000" b="1"/>
              <a:t>　 </a:t>
            </a:r>
            <a:r>
              <a:rPr lang="en-US" altLang="ja-JP" sz="1000" b="1"/>
              <a:t>Q.</a:t>
            </a:r>
            <a:r>
              <a:rPr lang="ja-JP" altLang="en-US" sz="1000" b="1"/>
              <a:t> 離乳食は食べているか？　</a:t>
            </a:r>
            <a:endParaRPr lang="en-US" altLang="ja-JP" sz="1000" b="1"/>
          </a:p>
          <a:p>
            <a:pPr marL="0" indent="0">
              <a:lnSpc>
                <a:spcPct val="110000"/>
              </a:lnSpc>
              <a:buNone/>
            </a:pPr>
            <a:r>
              <a:rPr lang="ja-JP" altLang="en-US" sz="1000" b="1"/>
              <a:t>　   　□ はい　　 ⇒　直近で食べたものは何か？</a:t>
            </a:r>
            <a:endParaRPr lang="en-US" altLang="ja-JP" sz="1000" b="1"/>
          </a:p>
          <a:p>
            <a:pPr marL="0" indent="0">
              <a:lnSpc>
                <a:spcPct val="110000"/>
              </a:lnSpc>
              <a:buNone/>
            </a:pPr>
            <a:r>
              <a:rPr lang="ja-JP" altLang="en-US" sz="1000" b="1"/>
              <a:t>　     　　　　　　　  　　（　　　　　　　　　　　　　　　　　　　　　　      　　　　　　　　　　　）</a:t>
            </a:r>
            <a:endParaRPr lang="en-US" altLang="ja-JP" sz="1000" b="1"/>
          </a:p>
          <a:p>
            <a:pPr marL="0" indent="0">
              <a:lnSpc>
                <a:spcPct val="110000"/>
              </a:lnSpc>
              <a:buNone/>
            </a:pPr>
            <a:r>
              <a:rPr lang="ja-JP" altLang="en-US" sz="1000" b="1"/>
              <a:t>　   　□ いいえ　⇒   いつ頃から （　　　　　　　　　        　　　　　　　　　　　　　  　  ）</a:t>
            </a:r>
            <a:endParaRPr lang="en-US" altLang="ja-JP" sz="1000" b="1"/>
          </a:p>
          <a:p>
            <a:pPr marL="0" indent="0">
              <a:lnSpc>
                <a:spcPct val="110000"/>
              </a:lnSpc>
              <a:buNone/>
            </a:pPr>
            <a:r>
              <a:rPr lang="ja-JP" altLang="en-US" sz="1000" b="1"/>
              <a:t>　　　　 　　　　    ⇒　理由（　　　　　　　　　　　　　　　　　　　　　　　　　　 　　）</a:t>
            </a:r>
            <a:endParaRPr lang="en-US" altLang="ja-JP" sz="1000" b="1"/>
          </a:p>
          <a:p>
            <a:pPr marL="0" indent="0">
              <a:lnSpc>
                <a:spcPct val="160000"/>
              </a:lnSpc>
              <a:buFont typeface="Arial" panose="020B0604020202020204" pitchFamily="34" charset="0"/>
              <a:buNone/>
            </a:pPr>
            <a:r>
              <a:rPr lang="ja-JP" altLang="en-US" sz="1000" b="1"/>
              <a:t>　</a:t>
            </a:r>
            <a:r>
              <a:rPr lang="en-US" altLang="ja-JP" sz="1000" b="1"/>
              <a:t>Q.</a:t>
            </a:r>
            <a:r>
              <a:rPr lang="ja-JP" altLang="en-US" sz="1000" b="1"/>
              <a:t>授乳、離乳食後は口腔ケアを行っているか？</a:t>
            </a:r>
            <a:endParaRPr lang="en-US" altLang="ja-JP" sz="1000" b="1"/>
          </a:p>
          <a:p>
            <a:pPr marL="0" indent="0">
              <a:buFont typeface="Arial" panose="020B0604020202020204" pitchFamily="34" charset="0"/>
              <a:buNone/>
            </a:pPr>
            <a:r>
              <a:rPr lang="ja-JP" altLang="en-US" sz="1000" b="1"/>
              <a:t>　 　  □はい                      　　□いいえ　</a:t>
            </a:r>
            <a:endParaRPr lang="en-US" altLang="ja-JP" sz="400" b="1"/>
          </a:p>
          <a:p>
            <a:pPr marL="0" indent="0">
              <a:buFont typeface="Arial" panose="020B0604020202020204" pitchFamily="34" charset="0"/>
              <a:buNone/>
            </a:pPr>
            <a:endParaRPr lang="en-US" altLang="ja-JP" sz="400" b="1"/>
          </a:p>
          <a:p>
            <a:pPr marL="0" indent="0">
              <a:buFont typeface="Arial" panose="020B0604020202020204" pitchFamily="34" charset="0"/>
              <a:buNone/>
            </a:pPr>
            <a:r>
              <a:rPr lang="ja-JP" altLang="en-US" sz="1000" b="1"/>
              <a:t>　参考助言内容等　　</a:t>
            </a:r>
            <a:endParaRPr lang="en-US" altLang="ja-JP" sz="1000" b="1"/>
          </a:p>
          <a:p>
            <a:pPr marL="0" indent="0">
              <a:lnSpc>
                <a:spcPct val="110000"/>
              </a:lnSpc>
              <a:buFont typeface="Arial" panose="020B0604020202020204" pitchFamily="34" charset="0"/>
              <a:buNone/>
            </a:pPr>
            <a:r>
              <a:rPr lang="ja-JP" altLang="en-US" sz="1000" b="1"/>
              <a:t>◆普段の離乳食の内容から、提供食や備蓄食（ベビーフードなど）から児に合った離乳食や与え方</a:t>
            </a:r>
            <a:endParaRPr lang="en-US" altLang="ja-JP" sz="1000" b="1"/>
          </a:p>
          <a:p>
            <a:pPr marL="0" indent="0">
              <a:lnSpc>
                <a:spcPct val="110000"/>
              </a:lnSpc>
              <a:buFont typeface="Arial" panose="020B0604020202020204" pitchFamily="34" charset="0"/>
              <a:buNone/>
            </a:pPr>
            <a:r>
              <a:rPr lang="ja-JP" altLang="en-US" sz="1000" b="1"/>
              <a:t>　     の工夫の助言も大切です。　</a:t>
            </a:r>
            <a:endParaRPr lang="en-US" altLang="ja-JP" sz="700" b="1"/>
          </a:p>
        </p:txBody>
      </p:sp>
      <p:sp>
        <p:nvSpPr>
          <p:cNvPr id="2" name="スライド番号プレースホルダー 1">
            <a:extLst>
              <a:ext uri="{FF2B5EF4-FFF2-40B4-BE49-F238E27FC236}">
                <a16:creationId xmlns:a16="http://schemas.microsoft.com/office/drawing/2014/main" id="{8E378A71-6CCB-4569-AD28-9B41218EAB55}"/>
              </a:ext>
            </a:extLst>
          </p:cNvPr>
          <p:cNvSpPr>
            <a:spLocks noGrp="1"/>
          </p:cNvSpPr>
          <p:nvPr>
            <p:ph type="sldNum" sz="quarter" idx="12"/>
          </p:nvPr>
        </p:nvSpPr>
        <p:spPr/>
        <p:txBody>
          <a:bodyPr/>
          <a:lstStyle/>
          <a:p>
            <a:fld id="{3E9909A6-4EAC-4A41-9026-7208EDC9FC7A}" type="slidenum">
              <a:rPr kumimoji="1" lang="ja-JP" altLang="en-US" smtClean="0"/>
              <a:t>35</a:t>
            </a:fld>
            <a:endParaRPr kumimoji="1" lang="ja-JP" altLang="en-US"/>
          </a:p>
        </p:txBody>
      </p:sp>
      <p:sp>
        <p:nvSpPr>
          <p:cNvPr id="6" name="タイトル 3">
            <a:extLst>
              <a:ext uri="{FF2B5EF4-FFF2-40B4-BE49-F238E27FC236}">
                <a16:creationId xmlns:a16="http://schemas.microsoft.com/office/drawing/2014/main" id="{2FB2C89D-2C78-474A-8D33-C44F2ED2062F}"/>
              </a:ext>
            </a:extLst>
          </p:cNvPr>
          <p:cNvSpPr txBox="1">
            <a:spLocks/>
          </p:cNvSpPr>
          <p:nvPr/>
        </p:nvSpPr>
        <p:spPr>
          <a:xfrm>
            <a:off x="1" y="0"/>
            <a:ext cx="6858000" cy="836740"/>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600" b="1">
                <a:solidFill>
                  <a:schemeClr val="bg1"/>
                </a:solidFill>
                <a:latin typeface="+mn-ea"/>
                <a:ea typeface="+mn-ea"/>
              </a:rPr>
              <a:t>　　　○○栄養士会　　　　　　　　　　　　　　　　　　　　　　　　（ﾌｪｰｽﾞ目安０～４）</a:t>
            </a:r>
            <a:endParaRPr lang="en-US" altLang="ja-JP" sz="16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　１８－６－②　乳児</a:t>
            </a:r>
            <a:r>
              <a:rPr lang="ja-JP" altLang="en-US" sz="2000" b="1">
                <a:solidFill>
                  <a:schemeClr val="bg1"/>
                </a:solidFill>
                <a:latin typeface="+mn-ea"/>
                <a:ea typeface="+mn-ea"/>
              </a:rPr>
              <a:t>（要配慮者）</a:t>
            </a:r>
            <a:endParaRPr lang="ja-JP" altLang="en-US" sz="3200" b="1">
              <a:solidFill>
                <a:schemeClr val="bg1"/>
              </a:solidFill>
              <a:latin typeface="+mn-ea"/>
              <a:ea typeface="+mn-ea"/>
            </a:endParaRPr>
          </a:p>
        </p:txBody>
      </p:sp>
      <p:sp>
        <p:nvSpPr>
          <p:cNvPr id="8" name="タイトル 1">
            <a:extLst>
              <a:ext uri="{FF2B5EF4-FFF2-40B4-BE49-F238E27FC236}">
                <a16:creationId xmlns:a16="http://schemas.microsoft.com/office/drawing/2014/main" id="{111E0715-0444-4F01-9CCA-639720BF875A}"/>
              </a:ext>
            </a:extLst>
          </p:cNvPr>
          <p:cNvSpPr txBox="1">
            <a:spLocks/>
          </p:cNvSpPr>
          <p:nvPr/>
        </p:nvSpPr>
        <p:spPr>
          <a:xfrm>
            <a:off x="534726" y="865015"/>
            <a:ext cx="6172200" cy="250602"/>
          </a:xfrm>
          <a:prstGeom prst="rect">
            <a:avLst/>
          </a:prstGeom>
        </p:spPr>
        <p:txBody>
          <a:bodyPr>
            <a:normAutofit fontScale="92500" lnSpcReduction="1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200"/>
              <a:t>個別調査時・・・該当する□に☑して下さい。</a:t>
            </a:r>
          </a:p>
        </p:txBody>
      </p:sp>
      <p:sp>
        <p:nvSpPr>
          <p:cNvPr id="9" name="矢印: 下 8">
            <a:extLst>
              <a:ext uri="{FF2B5EF4-FFF2-40B4-BE49-F238E27FC236}">
                <a16:creationId xmlns:a16="http://schemas.microsoft.com/office/drawing/2014/main" id="{8A57FF6F-EA3E-4DA2-BAE6-6D8D18BA95E1}"/>
              </a:ext>
            </a:extLst>
          </p:cNvPr>
          <p:cNvSpPr/>
          <p:nvPr/>
        </p:nvSpPr>
        <p:spPr>
          <a:xfrm>
            <a:off x="3303074" y="8003901"/>
            <a:ext cx="251852" cy="1929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タイトル 1">
            <a:extLst>
              <a:ext uri="{FF2B5EF4-FFF2-40B4-BE49-F238E27FC236}">
                <a16:creationId xmlns:a16="http://schemas.microsoft.com/office/drawing/2014/main" id="{398B2C1D-0131-405E-9742-DBC24F35AEB6}"/>
              </a:ext>
            </a:extLst>
          </p:cNvPr>
          <p:cNvSpPr txBox="1">
            <a:spLocks/>
          </p:cNvSpPr>
          <p:nvPr/>
        </p:nvSpPr>
        <p:spPr>
          <a:xfrm>
            <a:off x="523230" y="8172400"/>
            <a:ext cx="6148100" cy="288032"/>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900" b="1"/>
              <a:t>準備された様式または日本栄養士会の様式</a:t>
            </a:r>
            <a:r>
              <a:rPr lang="en-US" altLang="ja-JP" sz="900" b="1"/>
              <a:t>【</a:t>
            </a:r>
            <a:r>
              <a:rPr lang="ja-JP" altLang="en-US" sz="900" b="1">
                <a:solidFill>
                  <a:srgbClr val="FF0000"/>
                </a:solidFill>
              </a:rPr>
              <a:t>避難所食事状況調査票（避難所にいる要配慮者のその他）</a:t>
            </a:r>
            <a:r>
              <a:rPr lang="en-US" altLang="ja-JP" sz="900" b="1"/>
              <a:t>】</a:t>
            </a:r>
            <a:r>
              <a:rPr lang="ja-JP" altLang="en-US" sz="900" b="1"/>
              <a:t>に記入</a:t>
            </a:r>
          </a:p>
        </p:txBody>
      </p:sp>
      <p:sp>
        <p:nvSpPr>
          <p:cNvPr id="12" name="テキスト ボックス 11">
            <a:extLst>
              <a:ext uri="{FF2B5EF4-FFF2-40B4-BE49-F238E27FC236}">
                <a16:creationId xmlns:a16="http://schemas.microsoft.com/office/drawing/2014/main" id="{AF123EB7-532A-42A6-9F09-55E21758D27A}"/>
              </a:ext>
            </a:extLst>
          </p:cNvPr>
          <p:cNvSpPr txBox="1"/>
          <p:nvPr/>
        </p:nvSpPr>
        <p:spPr>
          <a:xfrm>
            <a:off x="523230" y="8388424"/>
            <a:ext cx="6099682" cy="707886"/>
          </a:xfrm>
          <a:prstGeom prst="rect">
            <a:avLst/>
          </a:prstGeom>
          <a:solidFill>
            <a:srgbClr val="FF0000"/>
          </a:solidFill>
        </p:spPr>
        <p:txBody>
          <a:bodyPr wrap="square">
            <a:spAutoFit/>
          </a:bodyPr>
          <a:lstStyle/>
          <a:p>
            <a:r>
              <a:rPr lang="ja-JP" altLang="en-US" sz="800" b="1">
                <a:solidFill>
                  <a:schemeClr val="bg1"/>
                </a:solidFill>
              </a:rPr>
              <a:t>≪繋げていく参考項目≫</a:t>
            </a:r>
            <a:endParaRPr lang="en-US" altLang="ja-JP" sz="800" b="1">
              <a:solidFill>
                <a:schemeClr val="bg1"/>
              </a:solidFill>
            </a:endParaRPr>
          </a:p>
          <a:p>
            <a:pPr marL="0" indent="0">
              <a:buFont typeface="Arial" panose="020B0604020202020204" pitchFamily="34" charset="0"/>
              <a:buNone/>
            </a:pPr>
            <a:r>
              <a:rPr lang="ja-JP" altLang="en-US" sz="800" b="1">
                <a:solidFill>
                  <a:schemeClr val="bg1"/>
                </a:solidFill>
              </a:rPr>
              <a:t>関連カード・・・</a:t>
            </a:r>
            <a:r>
              <a:rPr lang="en-US" altLang="ja-JP" sz="800" b="1">
                <a:solidFill>
                  <a:schemeClr val="bg1"/>
                </a:solidFill>
              </a:rPr>
              <a:t>9</a:t>
            </a:r>
            <a:r>
              <a:rPr lang="ja-JP" altLang="en-US" sz="800" b="1">
                <a:solidFill>
                  <a:schemeClr val="bg1"/>
                </a:solidFill>
              </a:rPr>
              <a:t>（特殊栄養食品</a:t>
            </a:r>
            <a:r>
              <a:rPr lang="en-US" altLang="ja-JP" sz="800" b="1">
                <a:solidFill>
                  <a:schemeClr val="bg1"/>
                </a:solidFill>
              </a:rPr>
              <a:t>St</a:t>
            </a:r>
            <a:r>
              <a:rPr lang="ja-JP" altLang="en-US" sz="800" b="1">
                <a:solidFill>
                  <a:schemeClr val="bg1"/>
                </a:solidFill>
              </a:rPr>
              <a:t>）、</a:t>
            </a:r>
            <a:r>
              <a:rPr lang="en-US" altLang="ja-JP" sz="800" b="1">
                <a:solidFill>
                  <a:schemeClr val="bg1"/>
                </a:solidFill>
              </a:rPr>
              <a:t>12</a:t>
            </a:r>
            <a:r>
              <a:rPr lang="ja-JP" altLang="en-US" sz="800" b="1">
                <a:solidFill>
                  <a:schemeClr val="bg1"/>
                </a:solidFill>
              </a:rPr>
              <a:t>（活動拠点・現地統括）、</a:t>
            </a:r>
            <a:r>
              <a:rPr lang="en-US" altLang="ja-JP" sz="800" b="1">
                <a:solidFill>
                  <a:schemeClr val="bg1"/>
                </a:solidFill>
              </a:rPr>
              <a:t>13</a:t>
            </a:r>
            <a:r>
              <a:rPr lang="ja-JP" altLang="en-US" sz="800" b="1">
                <a:solidFill>
                  <a:schemeClr val="bg1"/>
                </a:solidFill>
              </a:rPr>
              <a:t>（後方支援）、</a:t>
            </a:r>
            <a:r>
              <a:rPr lang="en-US" altLang="ja-JP" sz="800" b="1">
                <a:solidFill>
                  <a:schemeClr val="bg1"/>
                </a:solidFill>
              </a:rPr>
              <a:t>14</a:t>
            </a:r>
            <a:r>
              <a:rPr lang="ja-JP" altLang="en-US" sz="800" b="1">
                <a:solidFill>
                  <a:schemeClr val="bg1"/>
                </a:solidFill>
              </a:rPr>
              <a:t>（活動引き継ぎ）、</a:t>
            </a:r>
            <a:endParaRPr lang="en-US" altLang="ja-JP" sz="800" b="1">
              <a:solidFill>
                <a:schemeClr val="bg1"/>
              </a:solidFill>
            </a:endParaRPr>
          </a:p>
          <a:p>
            <a:pPr marL="0" indent="0">
              <a:buFont typeface="Arial" panose="020B0604020202020204" pitchFamily="34" charset="0"/>
              <a:buNone/>
            </a:pPr>
            <a:r>
              <a:rPr lang="ja-JP" altLang="en-US" sz="800" b="1">
                <a:solidFill>
                  <a:schemeClr val="bg1"/>
                </a:solidFill>
              </a:rPr>
              <a:t>　　　　　　　　　</a:t>
            </a:r>
            <a:r>
              <a:rPr lang="en-US" altLang="ja-JP" sz="800" b="1">
                <a:solidFill>
                  <a:schemeClr val="bg1"/>
                </a:solidFill>
              </a:rPr>
              <a:t>16</a:t>
            </a:r>
            <a:r>
              <a:rPr lang="ja-JP" altLang="en-US" sz="800" b="1">
                <a:solidFill>
                  <a:schemeClr val="bg1"/>
                </a:solidFill>
              </a:rPr>
              <a:t>（提供食の把握）、</a:t>
            </a:r>
            <a:r>
              <a:rPr lang="en-US" altLang="ja-JP" sz="800" b="1">
                <a:solidFill>
                  <a:schemeClr val="bg1"/>
                </a:solidFill>
              </a:rPr>
              <a:t>17</a:t>
            </a:r>
            <a:r>
              <a:rPr lang="ja-JP" altLang="en-US" sz="800" b="1">
                <a:solidFill>
                  <a:schemeClr val="bg1"/>
                </a:solidFill>
              </a:rPr>
              <a:t>（提供食の支援）、</a:t>
            </a:r>
            <a:r>
              <a:rPr lang="en-US" altLang="ja-JP" sz="800" b="1">
                <a:solidFill>
                  <a:schemeClr val="bg1"/>
                </a:solidFill>
              </a:rPr>
              <a:t>19</a:t>
            </a:r>
            <a:r>
              <a:rPr lang="ja-JP" altLang="en-US" sz="800" b="1">
                <a:solidFill>
                  <a:schemeClr val="bg1"/>
                </a:solidFill>
              </a:rPr>
              <a:t>（被災者の支援）</a:t>
            </a:r>
            <a:endParaRPr lang="en-US" altLang="ja-JP" sz="800" b="1">
              <a:solidFill>
                <a:schemeClr val="bg1"/>
              </a:solidFill>
            </a:endParaRPr>
          </a:p>
          <a:p>
            <a:r>
              <a:rPr lang="ja-JP" altLang="en-US" sz="800" b="1">
                <a:solidFill>
                  <a:schemeClr val="bg1"/>
                </a:solidFill>
              </a:rPr>
              <a:t>関連（関係）機関等・・・医療機関、助産師会、行政、特殊栄養食品</a:t>
            </a:r>
            <a:r>
              <a:rPr lang="en-US" altLang="ja-JP" sz="800" b="1">
                <a:solidFill>
                  <a:schemeClr val="bg1"/>
                </a:solidFill>
              </a:rPr>
              <a:t>ST</a:t>
            </a:r>
          </a:p>
          <a:p>
            <a:r>
              <a:rPr lang="ja-JP" altLang="en-US" sz="800" b="1">
                <a:solidFill>
                  <a:schemeClr val="bg1"/>
                </a:solidFill>
              </a:rPr>
              <a:t>関連職種等・・・医師、助産師、保健師、管理栄養士、言語聴覚士、歯科医師等</a:t>
            </a:r>
            <a:endParaRPr lang="en-US" altLang="ja-JP" sz="800" b="1">
              <a:solidFill>
                <a:schemeClr val="bg1"/>
              </a:solidFill>
            </a:endParaRPr>
          </a:p>
        </p:txBody>
      </p:sp>
    </p:spTree>
    <p:extLst>
      <p:ext uri="{BB962C8B-B14F-4D97-AF65-F5344CB8AC3E}">
        <p14:creationId xmlns:p14="http://schemas.microsoft.com/office/powerpoint/2010/main" val="36296854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7126E440-C564-4B24-83E1-A01EE2647A1A}"/>
              </a:ext>
            </a:extLst>
          </p:cNvPr>
          <p:cNvSpPr/>
          <p:nvPr/>
        </p:nvSpPr>
        <p:spPr>
          <a:xfrm>
            <a:off x="620688" y="5148064"/>
            <a:ext cx="5945934" cy="2493425"/>
          </a:xfrm>
          <a:prstGeom prst="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EDEAFA14-BCB6-4C1C-B3F5-A708B2DA0B75}"/>
              </a:ext>
            </a:extLst>
          </p:cNvPr>
          <p:cNvSpPr>
            <a:spLocks noGrp="1"/>
          </p:cNvSpPr>
          <p:nvPr>
            <p:ph type="sldNum" sz="quarter" idx="12"/>
          </p:nvPr>
        </p:nvSpPr>
        <p:spPr/>
        <p:txBody>
          <a:bodyPr/>
          <a:lstStyle/>
          <a:p>
            <a:fld id="{3E9909A6-4EAC-4A41-9026-7208EDC9FC7A}" type="slidenum">
              <a:rPr kumimoji="1" lang="ja-JP" altLang="en-US" smtClean="0"/>
              <a:t>36</a:t>
            </a:fld>
            <a:endParaRPr kumimoji="1" lang="ja-JP" altLang="en-US"/>
          </a:p>
        </p:txBody>
      </p:sp>
      <p:sp>
        <p:nvSpPr>
          <p:cNvPr id="3" name="コンテンツ プレースホルダー 2">
            <a:extLst>
              <a:ext uri="{FF2B5EF4-FFF2-40B4-BE49-F238E27FC236}">
                <a16:creationId xmlns:a16="http://schemas.microsoft.com/office/drawing/2014/main" id="{BD630D6F-F8C7-426C-88B3-CC2C07B32BB3}"/>
              </a:ext>
            </a:extLst>
          </p:cNvPr>
          <p:cNvSpPr txBox="1">
            <a:spLocks/>
          </p:cNvSpPr>
          <p:nvPr/>
        </p:nvSpPr>
        <p:spPr>
          <a:xfrm>
            <a:off x="569166" y="2339416"/>
            <a:ext cx="6042609" cy="5327375"/>
          </a:xfrm>
          <a:prstGeom prst="rect">
            <a:avLst/>
          </a:prstGeom>
          <a:ln>
            <a:solidFill>
              <a:schemeClr val="tx1"/>
            </a:solidFill>
          </a:ln>
        </p:spPr>
        <p:txBody>
          <a:bodyPr>
            <a:normAutofit lnSpcReduction="1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ja-JP" altLang="en-US" sz="1100" b="1"/>
              <a:t>（食物アレルギー疾患児）</a:t>
            </a:r>
            <a:endParaRPr lang="en-US" altLang="ja-JP" sz="1100" b="1"/>
          </a:p>
          <a:p>
            <a:pPr marL="0" indent="0">
              <a:lnSpc>
                <a:spcPct val="170000"/>
              </a:lnSpc>
              <a:buNone/>
            </a:pPr>
            <a:r>
              <a:rPr lang="en-US" altLang="ja-JP" sz="1100" b="1"/>
              <a:t>Q.</a:t>
            </a:r>
            <a:r>
              <a:rPr lang="ja-JP" altLang="en-US" sz="1100" b="1"/>
              <a:t> アレルギー原因食品および除去の程度は？　</a:t>
            </a:r>
            <a:endParaRPr lang="en-US" altLang="ja-JP" sz="1100" b="1"/>
          </a:p>
          <a:p>
            <a:pPr marL="0" indent="0">
              <a:buNone/>
            </a:pPr>
            <a:r>
              <a:rPr lang="ja-JP" altLang="en-US" sz="1100" b="1"/>
              <a:t>　　・ 原因食品　（　　　　　　　　）　除去程度（　　　 　　　　 　　　　　　   ）</a:t>
            </a:r>
            <a:endParaRPr lang="en-US" altLang="ja-JP" sz="1100" b="1"/>
          </a:p>
          <a:p>
            <a:pPr marL="0" indent="0">
              <a:buNone/>
            </a:pPr>
            <a:r>
              <a:rPr lang="ja-JP" altLang="en-US" sz="1100" b="1"/>
              <a:t>・ 原因食品　（　　　　　　　　）　除去程度（　 　　　　　　 　　　　　　   ）</a:t>
            </a:r>
            <a:endParaRPr lang="en-US" altLang="ja-JP" sz="1100" b="1"/>
          </a:p>
          <a:p>
            <a:pPr marL="0" indent="0">
              <a:buNone/>
            </a:pPr>
            <a:r>
              <a:rPr lang="ja-JP" altLang="en-US" sz="1100" b="1"/>
              <a:t>　　・ 原因食品　（　　　　　　　）　除去程度（　　　　　　  　　　　　　　   ）</a:t>
            </a:r>
            <a:endParaRPr lang="en-US" altLang="ja-JP" sz="1100" b="1"/>
          </a:p>
          <a:p>
            <a:pPr marL="0" indent="0">
              <a:buNone/>
            </a:pPr>
            <a:r>
              <a:rPr lang="ja-JP" altLang="en-US" sz="1100" b="1"/>
              <a:t>　　</a:t>
            </a:r>
            <a:endParaRPr lang="en-US" altLang="ja-JP" sz="1100" b="1"/>
          </a:p>
          <a:p>
            <a:pPr marL="0" indent="0">
              <a:buNone/>
            </a:pPr>
            <a:r>
              <a:rPr lang="en-US" altLang="ja-JP" sz="1100" b="1"/>
              <a:t>Q.</a:t>
            </a:r>
            <a:r>
              <a:rPr lang="ja-JP" altLang="en-US" sz="1100" b="1"/>
              <a:t> 避難所での離乳食の内容は？食べることができる離乳食はあるのか？　</a:t>
            </a:r>
            <a:endParaRPr lang="en-US" altLang="ja-JP" sz="1100" b="1"/>
          </a:p>
          <a:p>
            <a:pPr marL="0" indent="0">
              <a:buNone/>
            </a:pPr>
            <a:r>
              <a:rPr lang="ja-JP" altLang="en-US" sz="1100" b="1"/>
              <a:t>　　□ はい　⇒　食べている離乳食 （　 　　　　　　　　　　　　　　　　　　　　　）　　　　　　　　　　　　　　　　　　　　　　　　　　　　　　</a:t>
            </a:r>
            <a:endParaRPr lang="en-US" altLang="ja-JP" sz="1100" b="1"/>
          </a:p>
          <a:p>
            <a:pPr marL="0" indent="0">
              <a:buNone/>
            </a:pPr>
            <a:r>
              <a:rPr lang="ja-JP" altLang="en-US" sz="1100" b="1"/>
              <a:t>　　□ いいえ　⇒   いつ頃から　（　　　　　　　　　　　　　　　　　　　　　　  　  ）</a:t>
            </a:r>
            <a:endParaRPr lang="en-US" altLang="ja-JP" sz="1100" b="1"/>
          </a:p>
          <a:p>
            <a:pPr marL="0" indent="0">
              <a:buNone/>
            </a:pPr>
            <a:r>
              <a:rPr lang="ja-JP" altLang="en-US" sz="1100" b="1"/>
              <a:t>　　　　 　　　　  ⇒  今の離乳食は？</a:t>
            </a:r>
            <a:endParaRPr lang="en-US" altLang="ja-JP" sz="1100" b="1"/>
          </a:p>
          <a:p>
            <a:pPr marL="0" indent="0">
              <a:buNone/>
            </a:pPr>
            <a:r>
              <a:rPr lang="ja-JP" altLang="en-US" sz="1100" b="1"/>
              <a:t>　　（ 母乳またはミルクのみ　・　　　　　　　　　　　　　　　 　　）</a:t>
            </a:r>
            <a:endParaRPr lang="en-US" altLang="ja-JP" sz="1100" b="1"/>
          </a:p>
          <a:p>
            <a:pPr marL="0" indent="0">
              <a:buNone/>
            </a:pPr>
            <a:r>
              <a:rPr lang="en-US" altLang="ja-JP" sz="1100" b="1">
                <a:effectLst/>
                <a:cs typeface="Times New Roman" panose="02020603050405020304" pitchFamily="18" charset="0"/>
              </a:rPr>
              <a:t>Q.</a:t>
            </a:r>
            <a:r>
              <a:rPr lang="ja-JP" altLang="en-US" sz="1100" b="1">
                <a:effectLst/>
                <a:cs typeface="Times New Roman" panose="02020603050405020304" pitchFamily="18" charset="0"/>
              </a:rPr>
              <a:t>授乳、離乳食後は口腔ケアを行ているか？</a:t>
            </a:r>
            <a:endParaRPr lang="en-US" altLang="ja-JP" sz="1100" b="1">
              <a:effectLst/>
              <a:cs typeface="Times New Roman" panose="02020603050405020304" pitchFamily="18" charset="0"/>
            </a:endParaRPr>
          </a:p>
          <a:p>
            <a:pPr marL="0" indent="0">
              <a:buNone/>
            </a:pPr>
            <a:r>
              <a:rPr lang="ja-JP" altLang="en-US" sz="1100" b="1">
                <a:cs typeface="Times New Roman" panose="02020603050405020304" pitchFamily="18" charset="0"/>
              </a:rPr>
              <a:t>　　□ はい　　　　　   　　□ いいえ</a:t>
            </a:r>
            <a:endParaRPr lang="en-US" altLang="ja-JP" sz="1100" b="1">
              <a:cs typeface="Times New Roman" panose="02020603050405020304" pitchFamily="18" charset="0"/>
            </a:endParaRPr>
          </a:p>
          <a:p>
            <a:pPr marL="0" indent="0">
              <a:buNone/>
            </a:pPr>
            <a:endParaRPr lang="en-US" altLang="ja-JP" sz="1100" b="1"/>
          </a:p>
          <a:p>
            <a:pPr marL="0" indent="0">
              <a:buNone/>
            </a:pPr>
            <a:endParaRPr lang="en-US" altLang="ja-JP" sz="1100" b="1"/>
          </a:p>
          <a:p>
            <a:pPr marL="0" indent="0">
              <a:lnSpc>
                <a:spcPct val="110000"/>
              </a:lnSpc>
              <a:buNone/>
            </a:pPr>
            <a:r>
              <a:rPr lang="ja-JP" altLang="en-US" sz="1100" b="1">
                <a:effectLst/>
                <a:latin typeface="游明朝" panose="02020400000000000000" pitchFamily="18" charset="-128"/>
                <a:ea typeface="ＭＳ ゴシック" panose="020B0609070205080204" pitchFamily="49" charset="-128"/>
                <a:cs typeface="Times New Roman" panose="02020603050405020304" pitchFamily="18" charset="0"/>
              </a:rPr>
              <a:t>　参考助言内容等</a:t>
            </a:r>
            <a:endParaRPr lang="en-US" altLang="ja-JP" sz="1100" b="1">
              <a:effectLst/>
              <a:latin typeface="游明朝" panose="02020400000000000000" pitchFamily="18" charset="-128"/>
              <a:ea typeface="ＭＳ ゴシック" panose="020B0609070205080204" pitchFamily="49" charset="-128"/>
              <a:cs typeface="Times New Roman" panose="02020603050405020304" pitchFamily="18" charset="0"/>
            </a:endParaRPr>
          </a:p>
          <a:p>
            <a:pPr marL="0" indent="0">
              <a:buNone/>
            </a:pPr>
            <a:r>
              <a:rPr lang="ja-JP" altLang="en-US" sz="1100" b="1"/>
              <a:t>◆ 提供食や備蓄食（ベビーフードやアレルギー対応ベビーフードなど）から児の食物アレルギーに</a:t>
            </a:r>
            <a:endParaRPr lang="en-US" altLang="ja-JP" sz="1100" b="1"/>
          </a:p>
          <a:p>
            <a:pPr marL="0" indent="0">
              <a:lnSpc>
                <a:spcPct val="110000"/>
              </a:lnSpc>
              <a:buNone/>
            </a:pPr>
            <a:r>
              <a:rPr lang="ja-JP" altLang="en-US" sz="1100" b="1"/>
              <a:t>　 　対応した離乳食、与え方の工夫を伝えると役立てられると思います。</a:t>
            </a:r>
            <a:endParaRPr lang="en-US" altLang="ja-JP" sz="1100" b="1"/>
          </a:p>
          <a:p>
            <a:pPr marL="0" indent="0">
              <a:lnSpc>
                <a:spcPct val="110000"/>
              </a:lnSpc>
              <a:buNone/>
            </a:pPr>
            <a:r>
              <a:rPr lang="ja-JP" altLang="en-US" sz="1100" b="1">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1100" b="1">
                <a:latin typeface="游明朝" panose="02020400000000000000" pitchFamily="18" charset="-128"/>
                <a:ea typeface="ＭＳ ゴシック" panose="020B0609070205080204" pitchFamily="49" charset="-128"/>
                <a:cs typeface="Times New Roman" panose="02020603050405020304" pitchFamily="18" charset="0"/>
              </a:rPr>
              <a:t>加工食品に含まれるアレルギー表示の</a:t>
            </a:r>
            <a:r>
              <a:rPr lang="ja-JP" altLang="en-US" sz="1100" b="1">
                <a:latin typeface="游明朝" panose="02020400000000000000" pitchFamily="18" charset="-128"/>
                <a:ea typeface="ＭＳ ゴシック" panose="020B0609070205080204" pitchFamily="49" charset="-128"/>
                <a:cs typeface="Times New Roman" panose="02020603050405020304" pitchFamily="18" charset="0"/>
              </a:rPr>
              <a:t>見方など活用について伝えると役立てると思います。</a:t>
            </a:r>
            <a:endParaRPr lang="en-US" altLang="ja-JP" sz="1100" b="1">
              <a:latin typeface="游明朝" panose="02020400000000000000" pitchFamily="18" charset="-128"/>
              <a:ea typeface="ＭＳ ゴシック" panose="020B0609070205080204" pitchFamily="49" charset="-128"/>
              <a:cs typeface="Times New Roman" panose="02020603050405020304" pitchFamily="18" charset="0"/>
            </a:endParaRPr>
          </a:p>
          <a:p>
            <a:pPr marL="0" indent="0">
              <a:lnSpc>
                <a:spcPct val="110000"/>
              </a:lnSpc>
              <a:buNone/>
            </a:pPr>
            <a:r>
              <a:rPr lang="ja-JP" altLang="en-US" sz="1100" b="1"/>
              <a:t>◆ 誤食を防ぐため、以下の事を保護者に伝えることも大切です。</a:t>
            </a:r>
            <a:endParaRPr lang="en-US" altLang="ja-JP" sz="1100" b="1"/>
          </a:p>
          <a:p>
            <a:pPr marL="0" indent="0">
              <a:lnSpc>
                <a:spcPct val="110000"/>
              </a:lnSpc>
              <a:buNone/>
            </a:pPr>
            <a:r>
              <a:rPr lang="ja-JP" altLang="en-US" sz="1100" b="1">
                <a:latin typeface="+mn-ea"/>
              </a:rPr>
              <a:t>・何かあった時の為に身近な人等に食物アレルギーがあることを知っておいてもらうと安心です。</a:t>
            </a:r>
            <a:r>
              <a:rPr lang="ja-JP" altLang="en-US" sz="1100" b="1">
                <a:effectLst/>
                <a:latin typeface="游明朝" panose="02020400000000000000" pitchFamily="18" charset="-128"/>
                <a:ea typeface="ＭＳ ゴシック" panose="020B0609070205080204" pitchFamily="49" charset="-128"/>
                <a:cs typeface="Times New Roman" panose="02020603050405020304" pitchFamily="18" charset="0"/>
              </a:rPr>
              <a:t>　</a:t>
            </a:r>
            <a:endParaRPr lang="en-US" altLang="ja-JP" sz="1100" b="1">
              <a:latin typeface="+mn-ea"/>
            </a:endParaRPr>
          </a:p>
          <a:p>
            <a:pPr marL="0" indent="0" algn="l">
              <a:lnSpc>
                <a:spcPct val="120000"/>
              </a:lnSpc>
              <a:buNone/>
            </a:pPr>
            <a:endParaRPr lang="en-US" altLang="ja-JP" sz="1100" b="1" kern="100">
              <a:effectLst/>
              <a:latin typeface="+mn-ea"/>
              <a:cs typeface="Times New Roman" panose="02020603050405020304" pitchFamily="18" charset="0"/>
            </a:endParaRPr>
          </a:p>
          <a:p>
            <a:pPr marL="0" indent="0" algn="l">
              <a:lnSpc>
                <a:spcPct val="120000"/>
              </a:lnSpc>
              <a:buNone/>
            </a:pPr>
            <a:r>
              <a:rPr lang="ja-JP" altLang="en-US" sz="1100" b="1" kern="100">
                <a:effectLst/>
                <a:latin typeface="+mn-ea"/>
                <a:cs typeface="Times New Roman" panose="02020603050405020304" pitchFamily="18" charset="0"/>
              </a:rPr>
              <a:t>　その他</a:t>
            </a:r>
            <a:endParaRPr lang="en-US" altLang="ja-JP" sz="1100" b="1" kern="100">
              <a:latin typeface="+mn-ea"/>
              <a:cs typeface="Times New Roman" panose="02020603050405020304" pitchFamily="18" charset="0"/>
            </a:endParaRPr>
          </a:p>
          <a:p>
            <a:pPr marL="0" indent="0" algn="l">
              <a:lnSpc>
                <a:spcPct val="120000"/>
              </a:lnSpc>
              <a:buNone/>
            </a:pPr>
            <a:r>
              <a:rPr lang="ja-JP" altLang="en-US" sz="1100" b="1" kern="100">
                <a:effectLst/>
                <a:latin typeface="+mn-ea"/>
                <a:cs typeface="Times New Roman" panose="02020603050405020304" pitchFamily="18" charset="0"/>
              </a:rPr>
              <a:t>◆ </a:t>
            </a:r>
            <a:r>
              <a:rPr lang="ja-JP" altLang="ja-JP" sz="1100" b="1" kern="100">
                <a:effectLst/>
                <a:latin typeface="+mn-ea"/>
                <a:cs typeface="Times New Roman" panose="02020603050405020304" pitchFamily="18" charset="0"/>
              </a:rPr>
              <a:t>避難所等で提供される食事について、アレルギー原因食品が含まれているのか確認</a:t>
            </a:r>
            <a:r>
              <a:rPr lang="ja-JP" altLang="en-US" sz="1100" b="1" kern="100">
                <a:effectLst/>
                <a:latin typeface="+mn-ea"/>
                <a:cs typeface="Times New Roman" panose="02020603050405020304" pitchFamily="18" charset="0"/>
              </a:rPr>
              <a:t>しておくと</a:t>
            </a:r>
            <a:endParaRPr lang="en-US" altLang="ja-JP" sz="1100" b="1" kern="100">
              <a:effectLst/>
              <a:latin typeface="+mn-ea"/>
              <a:cs typeface="Times New Roman" panose="02020603050405020304" pitchFamily="18" charset="0"/>
            </a:endParaRPr>
          </a:p>
          <a:p>
            <a:pPr marL="0" indent="0" algn="l">
              <a:lnSpc>
                <a:spcPct val="120000"/>
              </a:lnSpc>
              <a:buNone/>
            </a:pPr>
            <a:r>
              <a:rPr lang="ja-JP" altLang="en-US" sz="1100" b="1" kern="100">
                <a:latin typeface="+mn-ea"/>
                <a:cs typeface="Times New Roman" panose="02020603050405020304" pitchFamily="18" charset="0"/>
              </a:rPr>
              <a:t>　　</a:t>
            </a:r>
            <a:r>
              <a:rPr lang="ja-JP" altLang="en-US" sz="1100" b="1" kern="100">
                <a:effectLst/>
                <a:latin typeface="+mn-ea"/>
                <a:cs typeface="Times New Roman" panose="02020603050405020304" pitchFamily="18" charset="0"/>
              </a:rPr>
              <a:t>役立つと思います。</a:t>
            </a:r>
            <a:endParaRPr lang="ja-JP" altLang="ja-JP" sz="1100" b="1" kern="100">
              <a:effectLst/>
              <a:latin typeface="+mn-ea"/>
              <a:cs typeface="Times New Roman" panose="02020603050405020304" pitchFamily="18" charset="0"/>
            </a:endParaRPr>
          </a:p>
          <a:p>
            <a:pPr marL="0" indent="0" algn="l">
              <a:lnSpc>
                <a:spcPct val="120000"/>
              </a:lnSpc>
              <a:buNone/>
            </a:pPr>
            <a:r>
              <a:rPr lang="ja-JP" altLang="en-US" sz="1100" b="1" kern="100">
                <a:effectLst/>
                <a:latin typeface="+mn-ea"/>
                <a:cs typeface="Times New Roman" panose="02020603050405020304" pitchFamily="18" charset="0"/>
              </a:rPr>
              <a:t>◆ 加工</a:t>
            </a:r>
            <a:r>
              <a:rPr lang="ja-JP" altLang="ja-JP" sz="1100" b="1" kern="100">
                <a:effectLst/>
                <a:latin typeface="+mn-ea"/>
                <a:cs typeface="Times New Roman" panose="02020603050405020304" pitchFamily="18" charset="0"/>
              </a:rPr>
              <a:t>食品について、特定原材料以外のアレルギー原因食品が</a:t>
            </a:r>
            <a:r>
              <a:rPr lang="ja-JP" altLang="en-US" sz="1100" b="1" kern="100">
                <a:effectLst/>
                <a:latin typeface="+mn-ea"/>
                <a:cs typeface="Times New Roman" panose="02020603050405020304" pitchFamily="18" charset="0"/>
              </a:rPr>
              <a:t>含まれていることがあるので、</a:t>
            </a:r>
            <a:endParaRPr lang="en-US" altLang="ja-JP" sz="1100" b="1" kern="100">
              <a:effectLst/>
              <a:latin typeface="+mn-ea"/>
              <a:cs typeface="Times New Roman" panose="02020603050405020304" pitchFamily="18" charset="0"/>
            </a:endParaRPr>
          </a:p>
          <a:p>
            <a:pPr marL="0" indent="0" algn="l">
              <a:lnSpc>
                <a:spcPct val="120000"/>
              </a:lnSpc>
              <a:buNone/>
            </a:pPr>
            <a:r>
              <a:rPr lang="ja-JP" altLang="en-US" sz="1100" b="1" kern="100">
                <a:latin typeface="+mn-ea"/>
                <a:cs typeface="Times New Roman" panose="02020603050405020304" pitchFamily="18" charset="0"/>
              </a:rPr>
              <a:t>　　</a:t>
            </a:r>
            <a:r>
              <a:rPr lang="ja-JP" altLang="en-US" sz="1100" b="1" kern="100">
                <a:effectLst/>
                <a:latin typeface="+mn-ea"/>
                <a:cs typeface="Times New Roman" panose="02020603050405020304" pitchFamily="18" charset="0"/>
              </a:rPr>
              <a:t>注意しましょう。</a:t>
            </a:r>
            <a:endParaRPr lang="en-US" altLang="ja-JP" sz="1100" b="1">
              <a:latin typeface="+mn-ea"/>
            </a:endParaRPr>
          </a:p>
        </p:txBody>
      </p:sp>
      <p:sp>
        <p:nvSpPr>
          <p:cNvPr id="4" name="タイトル 1">
            <a:extLst>
              <a:ext uri="{FF2B5EF4-FFF2-40B4-BE49-F238E27FC236}">
                <a16:creationId xmlns:a16="http://schemas.microsoft.com/office/drawing/2014/main" id="{1C879AFD-0A9A-4BB6-A43D-7A12833F1B18}"/>
              </a:ext>
            </a:extLst>
          </p:cNvPr>
          <p:cNvSpPr txBox="1">
            <a:spLocks/>
          </p:cNvSpPr>
          <p:nvPr/>
        </p:nvSpPr>
        <p:spPr>
          <a:xfrm>
            <a:off x="620686" y="2038964"/>
            <a:ext cx="5822745" cy="360040"/>
          </a:xfrm>
          <a:prstGeom prst="rect">
            <a:avLst/>
          </a:prstGeom>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200"/>
              <a:t>個別調査時・・・該当する□に☑して下さい。</a:t>
            </a:r>
          </a:p>
        </p:txBody>
      </p:sp>
      <p:sp>
        <p:nvSpPr>
          <p:cNvPr id="5" name="タイトル 3">
            <a:extLst>
              <a:ext uri="{FF2B5EF4-FFF2-40B4-BE49-F238E27FC236}">
                <a16:creationId xmlns:a16="http://schemas.microsoft.com/office/drawing/2014/main" id="{31F3DE20-7A1A-4BE3-8F72-CFDA6330044D}"/>
              </a:ext>
            </a:extLst>
          </p:cNvPr>
          <p:cNvSpPr txBox="1">
            <a:spLocks/>
          </p:cNvSpPr>
          <p:nvPr/>
        </p:nvSpPr>
        <p:spPr>
          <a:xfrm>
            <a:off x="1" y="0"/>
            <a:ext cx="6858000" cy="836740"/>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600" b="1">
                <a:solidFill>
                  <a:schemeClr val="bg1"/>
                </a:solidFill>
                <a:latin typeface="+mn-ea"/>
                <a:ea typeface="+mn-ea"/>
              </a:rPr>
              <a:t>　　　○○栄養士会　　　　　　　　　　　　　　　　　　　　　　　　（ﾌｪｰｽﾞ目安０～４）</a:t>
            </a:r>
            <a:endParaRPr lang="en-US" altLang="ja-JP" sz="16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１８－６－③　乳児</a:t>
            </a:r>
            <a:r>
              <a:rPr lang="ja-JP" altLang="en-US" sz="2000" b="1">
                <a:solidFill>
                  <a:schemeClr val="bg1"/>
                </a:solidFill>
                <a:latin typeface="+mn-ea"/>
                <a:ea typeface="+mn-ea"/>
              </a:rPr>
              <a:t>（要配慮者）</a:t>
            </a:r>
            <a:endParaRPr lang="ja-JP" altLang="en-US" sz="3200" b="1">
              <a:solidFill>
                <a:schemeClr val="bg1"/>
              </a:solidFill>
              <a:latin typeface="+mn-ea"/>
              <a:ea typeface="+mn-ea"/>
            </a:endParaRPr>
          </a:p>
        </p:txBody>
      </p:sp>
      <p:graphicFrame>
        <p:nvGraphicFramePr>
          <p:cNvPr id="6" name="表 5">
            <a:extLst>
              <a:ext uri="{FF2B5EF4-FFF2-40B4-BE49-F238E27FC236}">
                <a16:creationId xmlns:a16="http://schemas.microsoft.com/office/drawing/2014/main" id="{AD14D8CF-A0E2-482B-8E52-5AE7731935B3}"/>
              </a:ext>
            </a:extLst>
          </p:cNvPr>
          <p:cNvGraphicFramePr>
            <a:graphicFrameLocks noGrp="1"/>
          </p:cNvGraphicFramePr>
          <p:nvPr>
            <p:extLst>
              <p:ext uri="{D42A27DB-BD31-4B8C-83A1-F6EECF244321}">
                <p14:modId xmlns:p14="http://schemas.microsoft.com/office/powerpoint/2010/main" val="1677152526"/>
              </p:ext>
            </p:extLst>
          </p:nvPr>
        </p:nvGraphicFramePr>
        <p:xfrm>
          <a:off x="569167" y="886535"/>
          <a:ext cx="6042609" cy="1021080"/>
        </p:xfrm>
        <a:graphic>
          <a:graphicData uri="http://schemas.openxmlformats.org/drawingml/2006/table">
            <a:tbl>
              <a:tblPr firstRow="1" bandRow="1">
                <a:tableStyleId>{5C22544A-7EE6-4342-B048-85BDC9FD1C3A}</a:tableStyleId>
              </a:tblPr>
              <a:tblGrid>
                <a:gridCol w="849541">
                  <a:extLst>
                    <a:ext uri="{9D8B030D-6E8A-4147-A177-3AD203B41FA5}">
                      <a16:colId xmlns:a16="http://schemas.microsoft.com/office/drawing/2014/main" val="1790532664"/>
                    </a:ext>
                  </a:extLst>
                </a:gridCol>
                <a:gridCol w="3783521">
                  <a:extLst>
                    <a:ext uri="{9D8B030D-6E8A-4147-A177-3AD203B41FA5}">
                      <a16:colId xmlns:a16="http://schemas.microsoft.com/office/drawing/2014/main" val="2483362435"/>
                    </a:ext>
                  </a:extLst>
                </a:gridCol>
                <a:gridCol w="1409547">
                  <a:extLst>
                    <a:ext uri="{9D8B030D-6E8A-4147-A177-3AD203B41FA5}">
                      <a16:colId xmlns:a16="http://schemas.microsoft.com/office/drawing/2014/main" val="1697234052"/>
                    </a:ext>
                  </a:extLst>
                </a:gridCol>
              </a:tblGrid>
              <a:tr h="216024">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719618">
                <a:tc>
                  <a:txBody>
                    <a:bodyPr/>
                    <a:lstStyle/>
                    <a:p>
                      <a:r>
                        <a:rPr kumimoji="1" lang="ja-JP" altLang="en-US" sz="1100"/>
                        <a:t>避難所</a:t>
                      </a:r>
                      <a:endParaRPr kumimoji="1" lang="en-US" altLang="ja-JP" sz="1100"/>
                    </a:p>
                    <a:p>
                      <a:r>
                        <a:rPr kumimoji="1" lang="ja-JP" altLang="en-US" sz="1100"/>
                        <a:t>在宅避難</a:t>
                      </a:r>
                      <a:endParaRPr kumimoji="1" lang="en-US" altLang="ja-JP" sz="1100"/>
                    </a:p>
                    <a:p>
                      <a:r>
                        <a:rPr kumimoji="1" lang="ja-JP" altLang="en-US" sz="1100"/>
                        <a:t>車中避難</a:t>
                      </a:r>
                      <a:endParaRPr kumimoji="1" lang="en-US" altLang="ja-JP" sz="1100"/>
                    </a:p>
                  </a:txBody>
                  <a:tcPr/>
                </a:tc>
                <a:tc>
                  <a:txBody>
                    <a:bodyPr/>
                    <a:lstStyle/>
                    <a:p>
                      <a:r>
                        <a:rPr kumimoji="1" lang="ja-JP" altLang="en-US" sz="1100">
                          <a:solidFill>
                            <a:schemeClr val="tx1"/>
                          </a:solidFill>
                        </a:rPr>
                        <a:t>≪個別調査≫</a:t>
                      </a:r>
                      <a:endParaRPr kumimoji="1" lang="en-US" altLang="ja-JP" sz="1100">
                        <a:solidFill>
                          <a:schemeClr val="tx1"/>
                        </a:solidFill>
                      </a:endParaRPr>
                    </a:p>
                    <a:p>
                      <a:r>
                        <a:rPr kumimoji="1" lang="ja-JP" altLang="en-US" sz="1100">
                          <a:solidFill>
                            <a:schemeClr val="tx1"/>
                          </a:solidFill>
                        </a:rPr>
                        <a:t>・食物アレルギーの状況および母乳またはミルｸ、離乳食摂　</a:t>
                      </a:r>
                      <a:endParaRPr kumimoji="1" lang="en-US" altLang="ja-JP" sz="1100">
                        <a:solidFill>
                          <a:schemeClr val="tx1"/>
                        </a:solidFill>
                      </a:endParaRPr>
                    </a:p>
                    <a:p>
                      <a:r>
                        <a:rPr kumimoji="1" lang="ja-JP" altLang="en-US" sz="1100">
                          <a:solidFill>
                            <a:schemeClr val="tx1"/>
                          </a:solidFill>
                        </a:rPr>
                        <a:t>　取状況から栄養状態のアセスメントを行い、食物アレル　　</a:t>
                      </a:r>
                      <a:endParaRPr kumimoji="1" lang="en-US" altLang="ja-JP" sz="1100">
                        <a:solidFill>
                          <a:schemeClr val="tx1"/>
                        </a:solidFill>
                      </a:endParaRPr>
                    </a:p>
                    <a:p>
                      <a:r>
                        <a:rPr kumimoji="1" lang="ja-JP" altLang="en-US" sz="1100">
                          <a:solidFill>
                            <a:schemeClr val="tx1"/>
                          </a:solidFill>
                        </a:rPr>
                        <a:t>　ギー対応に繋げる。</a:t>
                      </a:r>
                      <a:endParaRPr kumimoji="1" lang="en-US" altLang="ja-JP" sz="1100">
                        <a:solidFill>
                          <a:schemeClr val="tx1"/>
                        </a:solidFill>
                      </a:endParaRPr>
                    </a:p>
                  </a:txBody>
                  <a:tcPr/>
                </a:tc>
                <a:tc>
                  <a:txBody>
                    <a:bodyPr/>
                    <a:lstStyle/>
                    <a:p>
                      <a:r>
                        <a:rPr kumimoji="1" lang="ja-JP" altLang="en-US" sz="1100"/>
                        <a:t>行政</a:t>
                      </a:r>
                      <a:endParaRPr kumimoji="1" lang="en-US" altLang="ja-JP" sz="1100"/>
                    </a:p>
                    <a:p>
                      <a:r>
                        <a:rPr kumimoji="1" lang="ja-JP" altLang="en-US" sz="1100"/>
                        <a:t>他災害関連団体</a:t>
                      </a:r>
                      <a:endParaRPr kumimoji="1" lang="en-US" altLang="ja-JP" sz="1100"/>
                    </a:p>
                    <a:p>
                      <a:r>
                        <a:rPr kumimoji="1" lang="en-US" altLang="ja-JP" sz="1100"/>
                        <a:t>※</a:t>
                      </a:r>
                      <a:r>
                        <a:rPr kumimoji="1" lang="ja-JP" altLang="en-US" sz="1100"/>
                        <a:t>下記：赤枠白字</a:t>
                      </a:r>
                      <a:endParaRPr kumimoji="1" lang="en-US" altLang="ja-JP" sz="1100"/>
                    </a:p>
                  </a:txBody>
                  <a:tcPr/>
                </a:tc>
                <a:extLst>
                  <a:ext uri="{0D108BD9-81ED-4DB2-BD59-A6C34878D82A}">
                    <a16:rowId xmlns:a16="http://schemas.microsoft.com/office/drawing/2014/main" val="299991385"/>
                  </a:ext>
                </a:extLst>
              </a:tr>
            </a:tbl>
          </a:graphicData>
        </a:graphic>
      </p:graphicFrame>
      <p:sp>
        <p:nvSpPr>
          <p:cNvPr id="9" name="矢印: 下 8">
            <a:extLst>
              <a:ext uri="{FF2B5EF4-FFF2-40B4-BE49-F238E27FC236}">
                <a16:creationId xmlns:a16="http://schemas.microsoft.com/office/drawing/2014/main" id="{6A2EBB3E-6305-41A2-A09B-0549423E643C}"/>
              </a:ext>
            </a:extLst>
          </p:cNvPr>
          <p:cNvSpPr/>
          <p:nvPr/>
        </p:nvSpPr>
        <p:spPr>
          <a:xfrm>
            <a:off x="3350770" y="7740352"/>
            <a:ext cx="222246" cy="1694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タイトル 1">
            <a:extLst>
              <a:ext uri="{FF2B5EF4-FFF2-40B4-BE49-F238E27FC236}">
                <a16:creationId xmlns:a16="http://schemas.microsoft.com/office/drawing/2014/main" id="{A4F346C4-307C-4DAC-885D-F55CA5F72980}"/>
              </a:ext>
            </a:extLst>
          </p:cNvPr>
          <p:cNvSpPr txBox="1">
            <a:spLocks/>
          </p:cNvSpPr>
          <p:nvPr/>
        </p:nvSpPr>
        <p:spPr>
          <a:xfrm>
            <a:off x="355401" y="7878291"/>
            <a:ext cx="6241951" cy="288032"/>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1000" b="1"/>
              <a:t>準備された様式または日本栄養士会の様式</a:t>
            </a:r>
            <a:r>
              <a:rPr lang="en-US" altLang="ja-JP" sz="1000" b="1"/>
              <a:t>【</a:t>
            </a:r>
            <a:r>
              <a:rPr lang="ja-JP" altLang="en-US" sz="1000" b="1">
                <a:solidFill>
                  <a:srgbClr val="FF0000"/>
                </a:solidFill>
              </a:rPr>
              <a:t>避難所食事状況調査票（避難所にいる要配慮者のその他）</a:t>
            </a:r>
            <a:r>
              <a:rPr lang="en-US" altLang="ja-JP" sz="1000" b="1"/>
              <a:t>】</a:t>
            </a:r>
            <a:r>
              <a:rPr lang="ja-JP" altLang="en-US" sz="1000" b="1"/>
              <a:t>に記入</a:t>
            </a:r>
          </a:p>
        </p:txBody>
      </p:sp>
      <p:sp>
        <p:nvSpPr>
          <p:cNvPr id="11" name="テキスト ボックス 10">
            <a:extLst>
              <a:ext uri="{FF2B5EF4-FFF2-40B4-BE49-F238E27FC236}">
                <a16:creationId xmlns:a16="http://schemas.microsoft.com/office/drawing/2014/main" id="{BF24B92F-DC19-4C13-993C-B1D2E1056D3E}"/>
              </a:ext>
            </a:extLst>
          </p:cNvPr>
          <p:cNvSpPr txBox="1"/>
          <p:nvPr/>
        </p:nvSpPr>
        <p:spPr>
          <a:xfrm>
            <a:off x="488678" y="8145544"/>
            <a:ext cx="6088186" cy="900246"/>
          </a:xfrm>
          <a:prstGeom prst="rect">
            <a:avLst/>
          </a:prstGeom>
          <a:solidFill>
            <a:srgbClr val="FF0000"/>
          </a:solidFill>
        </p:spPr>
        <p:txBody>
          <a:bodyPr wrap="square">
            <a:spAutoFit/>
          </a:bodyPr>
          <a:lstStyle/>
          <a:p>
            <a:r>
              <a:rPr lang="ja-JP" altLang="en-US" sz="1050" b="1">
                <a:solidFill>
                  <a:schemeClr val="bg1"/>
                </a:solidFill>
              </a:rPr>
              <a:t>≪繋げていく参考項目≫</a:t>
            </a:r>
            <a:endParaRPr lang="en-US" altLang="ja-JP" sz="1050" b="1">
              <a:solidFill>
                <a:schemeClr val="bg1"/>
              </a:solidFill>
            </a:endParaRPr>
          </a:p>
          <a:p>
            <a:pPr marL="0" indent="0">
              <a:buFont typeface="Arial" panose="020B0604020202020204" pitchFamily="34" charset="0"/>
              <a:buNone/>
            </a:pPr>
            <a:r>
              <a:rPr lang="ja-JP" altLang="en-US" sz="1050" b="1">
                <a:solidFill>
                  <a:schemeClr val="bg1"/>
                </a:solidFill>
              </a:rPr>
              <a:t>関連カード・・・</a:t>
            </a:r>
            <a:r>
              <a:rPr lang="en-US" altLang="ja-JP" sz="1050" b="1">
                <a:solidFill>
                  <a:schemeClr val="bg1"/>
                </a:solidFill>
              </a:rPr>
              <a:t>9</a:t>
            </a:r>
            <a:r>
              <a:rPr lang="ja-JP" altLang="en-US" sz="1050" b="1">
                <a:solidFill>
                  <a:schemeClr val="bg1"/>
                </a:solidFill>
              </a:rPr>
              <a:t>（特殊栄養食品</a:t>
            </a:r>
            <a:r>
              <a:rPr lang="en-US" altLang="ja-JP" sz="1050" b="1">
                <a:solidFill>
                  <a:schemeClr val="bg1"/>
                </a:solidFill>
              </a:rPr>
              <a:t>St</a:t>
            </a:r>
            <a:r>
              <a:rPr lang="ja-JP" altLang="en-US" sz="1050" b="1">
                <a:solidFill>
                  <a:schemeClr val="bg1"/>
                </a:solidFill>
              </a:rPr>
              <a:t>）、</a:t>
            </a:r>
            <a:r>
              <a:rPr lang="en-US" altLang="ja-JP" sz="1050" b="1">
                <a:solidFill>
                  <a:schemeClr val="bg1"/>
                </a:solidFill>
              </a:rPr>
              <a:t>12</a:t>
            </a:r>
            <a:r>
              <a:rPr lang="ja-JP" altLang="en-US" sz="1050" b="1">
                <a:solidFill>
                  <a:schemeClr val="bg1"/>
                </a:solidFill>
              </a:rPr>
              <a:t>（活動拠点・現地統括）、</a:t>
            </a:r>
            <a:r>
              <a:rPr lang="en-US" altLang="ja-JP" sz="1050" b="1">
                <a:solidFill>
                  <a:schemeClr val="bg1"/>
                </a:solidFill>
              </a:rPr>
              <a:t>13</a:t>
            </a:r>
            <a:r>
              <a:rPr lang="ja-JP" altLang="en-US" sz="1050" b="1">
                <a:solidFill>
                  <a:schemeClr val="bg1"/>
                </a:solidFill>
              </a:rPr>
              <a:t>（後方支援）、</a:t>
            </a:r>
            <a:r>
              <a:rPr lang="en-US" altLang="ja-JP" sz="1050" b="1">
                <a:solidFill>
                  <a:schemeClr val="bg1"/>
                </a:solidFill>
              </a:rPr>
              <a:t>14</a:t>
            </a:r>
            <a:r>
              <a:rPr lang="ja-JP" altLang="en-US" sz="1050" b="1">
                <a:solidFill>
                  <a:schemeClr val="bg1"/>
                </a:solidFill>
              </a:rPr>
              <a:t>（活動引き継ぎ）、</a:t>
            </a:r>
            <a:endParaRPr lang="en-US" altLang="ja-JP" sz="1050" b="1">
              <a:solidFill>
                <a:schemeClr val="bg1"/>
              </a:solidFill>
            </a:endParaRPr>
          </a:p>
          <a:p>
            <a:pPr marL="0" indent="0">
              <a:buFont typeface="Arial" panose="020B0604020202020204" pitchFamily="34" charset="0"/>
              <a:buNone/>
            </a:pPr>
            <a:r>
              <a:rPr lang="ja-JP" altLang="en-US" sz="1050" b="1">
                <a:solidFill>
                  <a:schemeClr val="bg1"/>
                </a:solidFill>
              </a:rPr>
              <a:t>　　　　　　　　　</a:t>
            </a:r>
            <a:r>
              <a:rPr lang="en-US" altLang="ja-JP" sz="1050" b="1">
                <a:solidFill>
                  <a:schemeClr val="bg1"/>
                </a:solidFill>
              </a:rPr>
              <a:t>16</a:t>
            </a:r>
            <a:r>
              <a:rPr lang="ja-JP" altLang="en-US" sz="1050" b="1">
                <a:solidFill>
                  <a:schemeClr val="bg1"/>
                </a:solidFill>
              </a:rPr>
              <a:t>（提供食の把握）、</a:t>
            </a:r>
            <a:r>
              <a:rPr lang="en-US" altLang="ja-JP" sz="1050" b="1">
                <a:solidFill>
                  <a:schemeClr val="bg1"/>
                </a:solidFill>
              </a:rPr>
              <a:t>17</a:t>
            </a:r>
            <a:r>
              <a:rPr lang="ja-JP" altLang="en-US" sz="1050" b="1">
                <a:solidFill>
                  <a:schemeClr val="bg1"/>
                </a:solidFill>
              </a:rPr>
              <a:t>（提供食の支援）、</a:t>
            </a:r>
            <a:r>
              <a:rPr lang="en-US" altLang="ja-JP" sz="1050" b="1">
                <a:solidFill>
                  <a:schemeClr val="bg1"/>
                </a:solidFill>
              </a:rPr>
              <a:t>19</a:t>
            </a:r>
            <a:r>
              <a:rPr lang="ja-JP" altLang="en-US" sz="1050" b="1">
                <a:solidFill>
                  <a:schemeClr val="bg1"/>
                </a:solidFill>
              </a:rPr>
              <a:t>（被災者の支援）</a:t>
            </a:r>
            <a:endParaRPr lang="en-US" altLang="ja-JP" sz="1050" b="1">
              <a:solidFill>
                <a:schemeClr val="bg1"/>
              </a:solidFill>
            </a:endParaRPr>
          </a:p>
          <a:p>
            <a:r>
              <a:rPr lang="ja-JP" altLang="en-US" sz="1050" b="1">
                <a:solidFill>
                  <a:schemeClr val="bg1"/>
                </a:solidFill>
              </a:rPr>
              <a:t>関連（関係）機関等・・・医療機関、行政、特殊栄養食品</a:t>
            </a:r>
            <a:r>
              <a:rPr lang="en-US" altLang="ja-JP" sz="1050" b="1">
                <a:solidFill>
                  <a:schemeClr val="bg1"/>
                </a:solidFill>
              </a:rPr>
              <a:t>ST</a:t>
            </a:r>
          </a:p>
          <a:p>
            <a:r>
              <a:rPr lang="ja-JP" altLang="en-US" sz="1050" b="1">
                <a:solidFill>
                  <a:schemeClr val="bg1"/>
                </a:solidFill>
              </a:rPr>
              <a:t>関連職種等・・・医師、保健師、管理栄養士、言語聴覚士、歯科医師等</a:t>
            </a:r>
            <a:endParaRPr lang="en-US" altLang="ja-JP" sz="1050" b="1">
              <a:solidFill>
                <a:schemeClr val="bg1"/>
              </a:solidFill>
            </a:endParaRPr>
          </a:p>
        </p:txBody>
      </p:sp>
    </p:spTree>
    <p:extLst>
      <p:ext uri="{BB962C8B-B14F-4D97-AF65-F5344CB8AC3E}">
        <p14:creationId xmlns:p14="http://schemas.microsoft.com/office/powerpoint/2010/main" val="41842788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ECC8252-0D11-4381-ADB4-8FEC75C6F27A}"/>
              </a:ext>
            </a:extLst>
          </p:cNvPr>
          <p:cNvSpPr/>
          <p:nvPr/>
        </p:nvSpPr>
        <p:spPr>
          <a:xfrm>
            <a:off x="692696" y="5220072"/>
            <a:ext cx="5832648" cy="648072"/>
          </a:xfrm>
          <a:prstGeom prst="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461FA4FA-7422-4A41-9E2B-BA49ADE9639C}"/>
              </a:ext>
            </a:extLst>
          </p:cNvPr>
          <p:cNvSpPr/>
          <p:nvPr/>
        </p:nvSpPr>
        <p:spPr>
          <a:xfrm>
            <a:off x="692696" y="6588224"/>
            <a:ext cx="5822404" cy="893769"/>
          </a:xfrm>
          <a:prstGeom prst="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a:extLst>
              <a:ext uri="{FF2B5EF4-FFF2-40B4-BE49-F238E27FC236}">
                <a16:creationId xmlns:a16="http://schemas.microsoft.com/office/drawing/2014/main" id="{0205BAA9-B0F3-4165-8355-1F3DAE782F39}"/>
              </a:ext>
            </a:extLst>
          </p:cNvPr>
          <p:cNvSpPr>
            <a:spLocks noGrp="1"/>
          </p:cNvSpPr>
          <p:nvPr>
            <p:ph idx="1"/>
          </p:nvPr>
        </p:nvSpPr>
        <p:spPr>
          <a:xfrm>
            <a:off x="548680" y="2236042"/>
            <a:ext cx="6053985" cy="5381608"/>
          </a:xfrm>
          <a:ln>
            <a:solidFill>
              <a:schemeClr val="tx1"/>
            </a:solidFill>
          </a:ln>
        </p:spPr>
        <p:txBody>
          <a:bodyPr>
            <a:normAutofit/>
          </a:bodyPr>
          <a:lstStyle/>
          <a:p>
            <a:pPr marL="0" indent="0">
              <a:lnSpc>
                <a:spcPct val="160000"/>
              </a:lnSpc>
              <a:buNone/>
            </a:pPr>
            <a:r>
              <a:rPr lang="en-US" altLang="ja-JP" sz="1000" b="1"/>
              <a:t>Q.</a:t>
            </a:r>
            <a:r>
              <a:rPr lang="ja-JP" altLang="en-US" sz="1000" b="1"/>
              <a:t>児の年齢は　（　　　　才　　　ヶ月　）</a:t>
            </a:r>
            <a:endParaRPr lang="en-US" altLang="ja-JP" sz="1000" b="1"/>
          </a:p>
          <a:p>
            <a:pPr marL="0" indent="0">
              <a:buNone/>
            </a:pPr>
            <a:r>
              <a:rPr lang="en-US" altLang="ja-JP" sz="1000" b="1"/>
              <a:t>Q.</a:t>
            </a:r>
            <a:r>
              <a:rPr lang="ja-JP" altLang="en-US" sz="1000" b="1"/>
              <a:t>食物アレルギーはあるか？</a:t>
            </a:r>
            <a:endParaRPr lang="en-US" altLang="ja-JP" sz="1000" b="1"/>
          </a:p>
          <a:p>
            <a:pPr marL="0" indent="0">
              <a:buNone/>
            </a:pPr>
            <a:r>
              <a:rPr lang="ja-JP" altLang="en-US" sz="1000" b="1"/>
              <a:t>　　□ ない</a:t>
            </a:r>
            <a:endParaRPr lang="en-US" altLang="ja-JP" sz="1000" b="1"/>
          </a:p>
          <a:p>
            <a:pPr marL="0" indent="0">
              <a:buNone/>
            </a:pPr>
            <a:r>
              <a:rPr lang="ja-JP" altLang="en-US" sz="1000" b="1"/>
              <a:t>　　□ ある　　 ⇒ 「食物アレルギー疾患児」 ⇒</a:t>
            </a:r>
            <a:endParaRPr lang="en-US" altLang="ja-JP" sz="1000" b="1"/>
          </a:p>
          <a:p>
            <a:pPr marL="0" indent="0">
              <a:lnSpc>
                <a:spcPct val="150000"/>
              </a:lnSpc>
              <a:buNone/>
            </a:pPr>
            <a:r>
              <a:rPr lang="en-US" altLang="ja-JP" sz="1000" b="1"/>
              <a:t>Q.</a:t>
            </a:r>
            <a:r>
              <a:rPr lang="ja-JP" altLang="en-US" sz="1000" b="1"/>
              <a:t> 食事は残さずに食べているか？　</a:t>
            </a:r>
            <a:endParaRPr lang="en-US" altLang="ja-JP" sz="1000" b="1"/>
          </a:p>
          <a:p>
            <a:pPr marL="0" indent="0">
              <a:buNone/>
            </a:pPr>
            <a:r>
              <a:rPr lang="ja-JP" altLang="en-US" sz="1000" b="1"/>
              <a:t>　　□ はい　　 ⇒　直近で食べたものは何か？（　　　　　　　　　　　　　　　　　　　　　　　　　　　　　　　　　　　）</a:t>
            </a:r>
            <a:endParaRPr lang="en-US" altLang="ja-JP" sz="1000" b="1"/>
          </a:p>
          <a:p>
            <a:pPr marL="0" indent="0">
              <a:buNone/>
            </a:pPr>
            <a:r>
              <a:rPr lang="ja-JP" altLang="en-US" sz="1000" b="1"/>
              <a:t>　　□ いいえ　⇒   いつ頃から（　　　　　　　　　　　　　　　　　　　　　　　　　　　　　　　　　　　　　　　　　　　  　  ）</a:t>
            </a:r>
            <a:endParaRPr lang="en-US" altLang="ja-JP" sz="1000" b="1"/>
          </a:p>
          <a:p>
            <a:pPr marL="0" indent="0">
              <a:buNone/>
            </a:pPr>
            <a:r>
              <a:rPr lang="ja-JP" altLang="en-US" sz="1000" b="1"/>
              <a:t>　　　　 　　　　  ⇒　理由（　　　　　　　　　　　　　　　　　　　　　　　 　　　　　　　　　　　　　　　　　　　　　　　　 　　）</a:t>
            </a:r>
            <a:endParaRPr lang="en-US" altLang="ja-JP" sz="1000" b="1"/>
          </a:p>
          <a:p>
            <a:pPr marL="0" indent="0">
              <a:lnSpc>
                <a:spcPct val="150000"/>
              </a:lnSpc>
              <a:buNone/>
            </a:pPr>
            <a:r>
              <a:rPr lang="en-US" altLang="ja-JP" sz="1000" b="1"/>
              <a:t>Q.</a:t>
            </a:r>
            <a:r>
              <a:rPr lang="ja-JP" altLang="en-US" sz="1000" b="1"/>
              <a:t> 水分は十分にとれているか？</a:t>
            </a:r>
            <a:endParaRPr lang="en-US" altLang="ja-JP" sz="1000" b="1"/>
          </a:p>
          <a:p>
            <a:pPr marL="0" indent="0">
              <a:buNone/>
            </a:pPr>
            <a:r>
              <a:rPr lang="ja-JP" altLang="en-US" sz="1000" b="1"/>
              <a:t>　　□ はい </a:t>
            </a:r>
            <a:endParaRPr lang="en-US" altLang="ja-JP" sz="1000" b="1"/>
          </a:p>
          <a:p>
            <a:pPr marL="0" indent="0">
              <a:buNone/>
            </a:pPr>
            <a:r>
              <a:rPr lang="ja-JP" altLang="en-US" sz="1000" b="1"/>
              <a:t>　　□ いいえ  ⇒  １日どの程度（　　　　　　　　　　　　           　　　                        　　　　　　　　　　　　　　　　　　）</a:t>
            </a:r>
            <a:endParaRPr lang="en-US" altLang="ja-JP" sz="1000" b="1"/>
          </a:p>
          <a:p>
            <a:pPr marL="0" indent="0">
              <a:lnSpc>
                <a:spcPct val="150000"/>
              </a:lnSpc>
              <a:buNone/>
            </a:pPr>
            <a:r>
              <a:rPr lang="en-US" altLang="ja-JP" sz="1000" b="1"/>
              <a:t>Q. </a:t>
            </a:r>
            <a:r>
              <a:rPr lang="ja-JP" altLang="en-US" sz="1000" b="1"/>
              <a:t>菓子類などで空腹を満たしていないか？</a:t>
            </a:r>
            <a:endParaRPr lang="en-US" altLang="ja-JP" sz="1000" b="1"/>
          </a:p>
          <a:p>
            <a:pPr marL="0" indent="0">
              <a:buNone/>
            </a:pPr>
            <a:r>
              <a:rPr lang="ja-JP" altLang="en-US" sz="1000" b="1"/>
              <a:t>　　□ はい  　⇒ 内容・量（　　　　　　　　　　　　　　　　　　　　　　　　　　　　　　　　  　　　　　　　　　　　　　　　　）</a:t>
            </a:r>
            <a:endParaRPr lang="en-US" altLang="ja-JP" sz="1000" b="1"/>
          </a:p>
          <a:p>
            <a:pPr marL="0" indent="0">
              <a:buNone/>
            </a:pPr>
            <a:r>
              <a:rPr lang="ja-JP" altLang="en-US" sz="1000" b="1"/>
              <a:t>　　　　　　    　⇒ 理由（　　　　　　　　　　　　　　　　　　   　　　　　　　　　　　　　　　     　　　　　　　　　　　　　 　　）</a:t>
            </a:r>
            <a:endParaRPr lang="en-US" altLang="ja-JP" sz="1000" b="1"/>
          </a:p>
          <a:p>
            <a:pPr marL="0" indent="0">
              <a:buNone/>
            </a:pPr>
            <a:r>
              <a:rPr lang="ja-JP" altLang="en-US" sz="1000" b="1"/>
              <a:t>      □ いいえ</a:t>
            </a:r>
            <a:endParaRPr lang="en-US" altLang="ja-JP" sz="1000" b="1"/>
          </a:p>
          <a:p>
            <a:pPr marL="0" indent="0">
              <a:lnSpc>
                <a:spcPct val="150000"/>
              </a:lnSpc>
              <a:buNone/>
            </a:pPr>
            <a:r>
              <a:rPr lang="ja-JP" altLang="en-US" sz="1000" b="1"/>
              <a:t>　参考助言内容等</a:t>
            </a:r>
            <a:endParaRPr lang="en-US" altLang="ja-JP" sz="1000" b="1"/>
          </a:p>
          <a:p>
            <a:pPr marL="0" indent="0">
              <a:buNone/>
            </a:pPr>
            <a:r>
              <a:rPr lang="ja-JP" altLang="en-US" sz="1000" b="1"/>
              <a:t>◆ 常に菓子類など食べ物を自由に摂取できる環境になっている場合は、疾患発症リスクが高くなるので</a:t>
            </a:r>
            <a:endParaRPr lang="en-US" altLang="ja-JP" sz="1000" b="1"/>
          </a:p>
          <a:p>
            <a:pPr marL="0" indent="0">
              <a:buNone/>
            </a:pPr>
            <a:r>
              <a:rPr lang="ja-JP" altLang="en-US" sz="1000" b="1"/>
              <a:t>　　環境の見直しの必要性を関連団体等、関連職種等と共有し改善へと繋げていく。</a:t>
            </a:r>
            <a:endParaRPr lang="en-US" altLang="ja-JP" sz="1000" b="1"/>
          </a:p>
          <a:p>
            <a:pPr marL="0" indent="0">
              <a:lnSpc>
                <a:spcPct val="150000"/>
              </a:lnSpc>
              <a:buNone/>
            </a:pPr>
            <a:r>
              <a:rPr lang="en-US" altLang="ja-JP" sz="1000" b="1">
                <a:effectLst/>
                <a:cs typeface="Times New Roman" panose="02020603050405020304" pitchFamily="18" charset="0"/>
              </a:rPr>
              <a:t>Q.</a:t>
            </a:r>
            <a:r>
              <a:rPr lang="ja-JP" altLang="en-US" sz="1000" b="1">
                <a:effectLst/>
                <a:cs typeface="Times New Roman" panose="02020603050405020304" pitchFamily="18" charset="0"/>
              </a:rPr>
              <a:t>食後の歯磨きは行っているか？</a:t>
            </a:r>
            <a:endParaRPr lang="en-US" altLang="ja-JP" sz="1000" b="1">
              <a:effectLst/>
              <a:cs typeface="Times New Roman" panose="02020603050405020304" pitchFamily="18" charset="0"/>
            </a:endParaRPr>
          </a:p>
          <a:p>
            <a:pPr marL="0" indent="0">
              <a:buNone/>
            </a:pPr>
            <a:r>
              <a:rPr lang="ja-JP" altLang="en-US" sz="1000" b="1">
                <a:cs typeface="Times New Roman" panose="02020603050405020304" pitchFamily="18" charset="0"/>
              </a:rPr>
              <a:t>　　□はい　　　　　</a:t>
            </a:r>
            <a:endParaRPr lang="en-US" altLang="ja-JP" sz="1000" b="1">
              <a:cs typeface="Times New Roman" panose="02020603050405020304" pitchFamily="18" charset="0"/>
            </a:endParaRPr>
          </a:p>
          <a:p>
            <a:pPr marL="0" indent="0">
              <a:buNone/>
            </a:pPr>
            <a:r>
              <a:rPr lang="ja-JP" altLang="en-US" sz="1000" b="1">
                <a:cs typeface="Times New Roman" panose="02020603050405020304" pitchFamily="18" charset="0"/>
              </a:rPr>
              <a:t>　　□いいえ　⇒　理由　（　　　　　　　　　　　　　　　　　　　　　　　　　　　　　　　　　　　　　　　　　　　　　　　　　）</a:t>
            </a:r>
            <a:endParaRPr lang="en-US" altLang="ja-JP" sz="1000" b="1">
              <a:cs typeface="Times New Roman" panose="02020603050405020304" pitchFamily="18" charset="0"/>
            </a:endParaRPr>
          </a:p>
          <a:p>
            <a:pPr marL="0" indent="0">
              <a:buNone/>
            </a:pPr>
            <a:endParaRPr lang="en-US" altLang="ja-JP" sz="1000" b="1">
              <a:effectLst/>
              <a:cs typeface="Times New Roman" panose="02020603050405020304" pitchFamily="18" charset="0"/>
            </a:endParaRPr>
          </a:p>
          <a:p>
            <a:pPr marL="0" indent="0">
              <a:buNone/>
            </a:pPr>
            <a:r>
              <a:rPr lang="ja-JP" altLang="en-US" sz="1000" b="1">
                <a:effectLst/>
                <a:cs typeface="Times New Roman" panose="02020603050405020304" pitchFamily="18" charset="0"/>
              </a:rPr>
              <a:t>  参考助言内容等</a:t>
            </a:r>
            <a:endParaRPr lang="en-US" altLang="ja-JP" sz="1000" b="1">
              <a:effectLst/>
              <a:cs typeface="Times New Roman" panose="02020603050405020304" pitchFamily="18" charset="0"/>
            </a:endParaRPr>
          </a:p>
          <a:p>
            <a:pPr marL="0" indent="0">
              <a:buNone/>
            </a:pPr>
            <a:r>
              <a:rPr lang="ja-JP" altLang="en-US" sz="1000" b="1">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1000" b="1">
                <a:effectLst/>
                <a:latin typeface="游明朝" panose="02020400000000000000" pitchFamily="18" charset="-128"/>
                <a:ea typeface="ＭＳ ゴシック" panose="020B0609070205080204" pitchFamily="49" charset="-128"/>
                <a:cs typeface="Times New Roman" panose="02020603050405020304" pitchFamily="18" charset="0"/>
              </a:rPr>
              <a:t>エネルギー、栄養が不足している場合は提供食や備蓄食から、児に合った食事の与え方</a:t>
            </a:r>
            <a:r>
              <a:rPr lang="ja-JP" altLang="en-US" sz="1000" b="1">
                <a:effectLst/>
                <a:latin typeface="游明朝" panose="02020400000000000000" pitchFamily="18" charset="-128"/>
                <a:ea typeface="ＭＳ ゴシック" panose="020B0609070205080204" pitchFamily="49" charset="-128"/>
                <a:cs typeface="Times New Roman" panose="02020603050405020304" pitchFamily="18" charset="0"/>
              </a:rPr>
              <a:t>等を</a:t>
            </a:r>
            <a:endParaRPr lang="en-US" altLang="ja-JP" sz="1000" b="1">
              <a:effectLst/>
              <a:latin typeface="游明朝" panose="02020400000000000000" pitchFamily="18" charset="-128"/>
              <a:ea typeface="ＭＳ ゴシック" panose="020B0609070205080204" pitchFamily="49" charset="-128"/>
              <a:cs typeface="Times New Roman" panose="02020603050405020304" pitchFamily="18" charset="0"/>
            </a:endParaRPr>
          </a:p>
          <a:p>
            <a:pPr marL="0" indent="0">
              <a:buNone/>
            </a:pPr>
            <a:r>
              <a:rPr lang="ja-JP" altLang="en-US" sz="1000" b="1">
                <a:latin typeface="游明朝" panose="02020400000000000000" pitchFamily="18" charset="-128"/>
                <a:ea typeface="ＭＳ ゴシック" panose="020B0609070205080204" pitchFamily="49" charset="-128"/>
                <a:cs typeface="Times New Roman" panose="02020603050405020304" pitchFamily="18" charset="0"/>
              </a:rPr>
              <a:t>  　伝えると役立てられると思います</a:t>
            </a:r>
            <a:r>
              <a:rPr lang="ja-JP" altLang="en-US" sz="1000" b="1">
                <a:effectLst/>
                <a:latin typeface="游明朝" panose="02020400000000000000" pitchFamily="18" charset="-128"/>
                <a:ea typeface="ＭＳ ゴシック" panose="020B0609070205080204" pitchFamily="49" charset="-128"/>
                <a:cs typeface="Times New Roman" panose="02020603050405020304" pitchFamily="18" charset="0"/>
              </a:rPr>
              <a:t>。</a:t>
            </a:r>
            <a:endParaRPr lang="en-US" altLang="ja-JP" sz="1000" b="1">
              <a:effectLst/>
              <a:latin typeface="游明朝" panose="02020400000000000000" pitchFamily="18" charset="-128"/>
              <a:ea typeface="ＭＳ ゴシック" panose="020B0609070205080204" pitchFamily="49" charset="-128"/>
              <a:cs typeface="Times New Roman" panose="02020603050405020304" pitchFamily="18" charset="0"/>
            </a:endParaRPr>
          </a:p>
          <a:p>
            <a:pPr marL="0" indent="0">
              <a:buNone/>
            </a:pPr>
            <a:r>
              <a:rPr lang="ja-JP" altLang="en-US" sz="1000" b="1" kern="100">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1000" b="1" kern="100">
                <a:effectLst/>
                <a:latin typeface="游明朝" panose="02020400000000000000" pitchFamily="18" charset="-128"/>
                <a:ea typeface="ＭＳ ゴシック" panose="020B0609070205080204" pitchFamily="49" charset="-128"/>
                <a:cs typeface="Times New Roman" panose="02020603050405020304" pitchFamily="18" charset="0"/>
              </a:rPr>
              <a:t>食事制限がある児に対しては、かかりつけ医又は医師の指示のもと避難生活での食事の取り方に</a:t>
            </a:r>
            <a:endParaRPr lang="en-US" altLang="ja-JP" sz="1000" b="1" kern="100">
              <a:effectLst/>
              <a:latin typeface="游明朝" panose="02020400000000000000" pitchFamily="18" charset="-128"/>
              <a:ea typeface="ＭＳ ゴシック" panose="020B0609070205080204" pitchFamily="49" charset="-128"/>
              <a:cs typeface="Times New Roman" panose="02020603050405020304" pitchFamily="18" charset="0"/>
            </a:endParaRPr>
          </a:p>
          <a:p>
            <a:pPr marL="0" indent="0">
              <a:buNone/>
            </a:pPr>
            <a:r>
              <a:rPr lang="ja-JP" altLang="en-US" sz="1000" b="1" kern="100">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1000" b="1" kern="100">
                <a:effectLst/>
                <a:latin typeface="游明朝" panose="02020400000000000000" pitchFamily="18" charset="-128"/>
                <a:ea typeface="ＭＳ ゴシック" panose="020B0609070205080204" pitchFamily="49" charset="-128"/>
                <a:cs typeface="Times New Roman" panose="02020603050405020304" pitchFamily="18" charset="0"/>
              </a:rPr>
              <a:t>ついて助言</a:t>
            </a:r>
            <a:r>
              <a:rPr lang="ja-JP" altLang="en-US" sz="1000" b="1" kern="100">
                <a:effectLst/>
                <a:latin typeface="游明朝" panose="02020400000000000000" pitchFamily="18" charset="-128"/>
                <a:ea typeface="ＭＳ ゴシック" panose="020B0609070205080204" pitchFamily="49" charset="-128"/>
                <a:cs typeface="Times New Roman" panose="02020603050405020304" pitchFamily="18" charset="0"/>
              </a:rPr>
              <a:t>が必要なこともあります。</a:t>
            </a:r>
            <a:endParaRPr lang="en-US" altLang="ja-JP" sz="1050" b="1"/>
          </a:p>
        </p:txBody>
      </p:sp>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600" b="1">
                <a:solidFill>
                  <a:schemeClr val="bg1"/>
                </a:solidFill>
                <a:latin typeface="+mn-ea"/>
                <a:ea typeface="+mn-ea"/>
              </a:rPr>
              <a:t>　　　○○栄養士会　　　　　　　　　　　　　　　　　　　　　　　　（ﾌｪｰｽﾞ目安０～４）</a:t>
            </a:r>
            <a:endParaRPr lang="en-US" altLang="ja-JP" sz="16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１８－７－①　幼児</a:t>
            </a:r>
            <a:r>
              <a:rPr lang="ja-JP" altLang="en-US" sz="2000" b="1">
                <a:solidFill>
                  <a:schemeClr val="bg1"/>
                </a:solidFill>
                <a:latin typeface="+mn-ea"/>
                <a:ea typeface="+mn-ea"/>
              </a:rPr>
              <a:t>（要配慮者）</a:t>
            </a:r>
            <a:endParaRPr lang="ja-JP" altLang="en-US" sz="3200" b="1">
              <a:solidFill>
                <a:schemeClr val="bg1"/>
              </a:solidFill>
              <a:latin typeface="+mn-ea"/>
              <a:ea typeface="+mn-ea"/>
            </a:endParaRPr>
          </a:p>
        </p:txBody>
      </p:sp>
      <p:sp>
        <p:nvSpPr>
          <p:cNvPr id="2" name="タイトル 1">
            <a:extLst>
              <a:ext uri="{FF2B5EF4-FFF2-40B4-BE49-F238E27FC236}">
                <a16:creationId xmlns:a16="http://schemas.microsoft.com/office/drawing/2014/main" id="{87DB855C-C1D1-4833-9564-982D38E52D72}"/>
              </a:ext>
            </a:extLst>
          </p:cNvPr>
          <p:cNvSpPr>
            <a:spLocks noGrp="1"/>
          </p:cNvSpPr>
          <p:nvPr>
            <p:ph type="title"/>
          </p:nvPr>
        </p:nvSpPr>
        <p:spPr>
          <a:xfrm>
            <a:off x="620688" y="1934574"/>
            <a:ext cx="5894412" cy="301467"/>
          </a:xfrm>
        </p:spPr>
        <p:txBody>
          <a:bodyPr>
            <a:normAutofit/>
          </a:bodyPr>
          <a:lstStyle/>
          <a:p>
            <a:pPr algn="l"/>
            <a:r>
              <a:rPr lang="ja-JP" altLang="en-US" sz="1100"/>
              <a:t>個別調査時・・・該当する□に☑して下さい。</a:t>
            </a:r>
          </a:p>
        </p:txBody>
      </p:sp>
      <p:sp>
        <p:nvSpPr>
          <p:cNvPr id="4" name="矢印: 下 3">
            <a:extLst>
              <a:ext uri="{FF2B5EF4-FFF2-40B4-BE49-F238E27FC236}">
                <a16:creationId xmlns:a16="http://schemas.microsoft.com/office/drawing/2014/main" id="{7232BB2C-EC99-4D4F-9B12-F4EB87A4A368}"/>
              </a:ext>
            </a:extLst>
          </p:cNvPr>
          <p:cNvSpPr/>
          <p:nvPr/>
        </p:nvSpPr>
        <p:spPr>
          <a:xfrm>
            <a:off x="3324027" y="7676122"/>
            <a:ext cx="203324" cy="1496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8" name="表 7">
            <a:extLst>
              <a:ext uri="{FF2B5EF4-FFF2-40B4-BE49-F238E27FC236}">
                <a16:creationId xmlns:a16="http://schemas.microsoft.com/office/drawing/2014/main" id="{D00CF648-F45B-4799-B0C9-DDC9B90B2B2A}"/>
              </a:ext>
            </a:extLst>
          </p:cNvPr>
          <p:cNvGraphicFramePr>
            <a:graphicFrameLocks noGrp="1"/>
          </p:cNvGraphicFramePr>
          <p:nvPr>
            <p:extLst>
              <p:ext uri="{D42A27DB-BD31-4B8C-83A1-F6EECF244321}">
                <p14:modId xmlns:p14="http://schemas.microsoft.com/office/powerpoint/2010/main" val="2187049688"/>
              </p:ext>
            </p:extLst>
          </p:nvPr>
        </p:nvGraphicFramePr>
        <p:xfrm>
          <a:off x="548680" y="913766"/>
          <a:ext cx="6053986" cy="993938"/>
        </p:xfrm>
        <a:graphic>
          <a:graphicData uri="http://schemas.openxmlformats.org/drawingml/2006/table">
            <a:tbl>
              <a:tblPr firstRow="1" bandRow="1">
                <a:tableStyleId>{5C22544A-7EE6-4342-B048-85BDC9FD1C3A}</a:tableStyleId>
              </a:tblPr>
              <a:tblGrid>
                <a:gridCol w="851141">
                  <a:extLst>
                    <a:ext uri="{9D8B030D-6E8A-4147-A177-3AD203B41FA5}">
                      <a16:colId xmlns:a16="http://schemas.microsoft.com/office/drawing/2014/main" val="1790532664"/>
                    </a:ext>
                  </a:extLst>
                </a:gridCol>
                <a:gridCol w="3790644">
                  <a:extLst>
                    <a:ext uri="{9D8B030D-6E8A-4147-A177-3AD203B41FA5}">
                      <a16:colId xmlns:a16="http://schemas.microsoft.com/office/drawing/2014/main" val="2483362435"/>
                    </a:ext>
                  </a:extLst>
                </a:gridCol>
                <a:gridCol w="1412201">
                  <a:extLst>
                    <a:ext uri="{9D8B030D-6E8A-4147-A177-3AD203B41FA5}">
                      <a16:colId xmlns:a16="http://schemas.microsoft.com/office/drawing/2014/main" val="1697234052"/>
                    </a:ext>
                  </a:extLst>
                </a:gridCol>
              </a:tblGrid>
              <a:tr h="216024">
                <a:tc>
                  <a:txBody>
                    <a:bodyPr/>
                    <a:lstStyle/>
                    <a:p>
                      <a:pPr algn="ctr"/>
                      <a:r>
                        <a:rPr kumimoji="1" lang="ja-JP" altLang="en-US" sz="12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2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2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719618">
                <a:tc>
                  <a:txBody>
                    <a:bodyPr/>
                    <a:lstStyle/>
                    <a:p>
                      <a:pPr algn="ctr"/>
                      <a:r>
                        <a:rPr kumimoji="1" lang="ja-JP" altLang="en-US" sz="1200"/>
                        <a:t>避難所</a:t>
                      </a:r>
                      <a:endParaRPr kumimoji="1" lang="en-US" altLang="ja-JP" sz="1200"/>
                    </a:p>
                    <a:p>
                      <a:pPr algn="ctr"/>
                      <a:r>
                        <a:rPr kumimoji="1" lang="ja-JP" altLang="en-US" sz="1200"/>
                        <a:t>在宅避難</a:t>
                      </a:r>
                      <a:endParaRPr kumimoji="1" lang="en-US" altLang="ja-JP" sz="1200"/>
                    </a:p>
                    <a:p>
                      <a:pPr algn="ctr"/>
                      <a:r>
                        <a:rPr kumimoji="1" lang="ja-JP" altLang="en-US" sz="1200"/>
                        <a:t>車中避難</a:t>
                      </a:r>
                      <a:endParaRPr kumimoji="1" lang="en-US" altLang="ja-JP" sz="1200"/>
                    </a:p>
                  </a:txBody>
                  <a:tcPr/>
                </a:tc>
                <a:tc>
                  <a:txBody>
                    <a:bodyPr/>
                    <a:lstStyle/>
                    <a:p>
                      <a:r>
                        <a:rPr kumimoji="1" lang="ja-JP" altLang="en-US" sz="1200">
                          <a:solidFill>
                            <a:schemeClr val="tx1"/>
                          </a:solidFill>
                        </a:rPr>
                        <a:t>≪個別調査≫</a:t>
                      </a:r>
                      <a:endParaRPr kumimoji="1" lang="en-US" altLang="ja-JP" sz="1200">
                        <a:solidFill>
                          <a:schemeClr val="tx1"/>
                        </a:solidFill>
                      </a:endParaRPr>
                    </a:p>
                    <a:p>
                      <a:r>
                        <a:rPr kumimoji="1" lang="ja-JP" altLang="en-US" sz="1200">
                          <a:solidFill>
                            <a:schemeClr val="tx1"/>
                          </a:solidFill>
                        </a:rPr>
                        <a:t>・食事環境、摂取状況、栄養状態等からアセスメントを</a:t>
                      </a:r>
                      <a:endParaRPr kumimoji="1" lang="en-US" altLang="ja-JP" sz="1200">
                        <a:solidFill>
                          <a:schemeClr val="tx1"/>
                        </a:solidFill>
                      </a:endParaRPr>
                    </a:p>
                    <a:p>
                      <a:r>
                        <a:rPr kumimoji="1" lang="ja-JP" altLang="en-US" sz="1200">
                          <a:solidFill>
                            <a:schemeClr val="tx1"/>
                          </a:solidFill>
                        </a:rPr>
                        <a:t>　行い、課題解決に繋げる。</a:t>
                      </a:r>
                      <a:endParaRPr kumimoji="1" lang="en-US" altLang="ja-JP" sz="1200">
                        <a:solidFill>
                          <a:schemeClr val="tx1"/>
                        </a:solidFill>
                      </a:endParaRPr>
                    </a:p>
                  </a:txBody>
                  <a:tcPr/>
                </a:tc>
                <a:tc>
                  <a:txBody>
                    <a:bodyPr/>
                    <a:lstStyle/>
                    <a:p>
                      <a:r>
                        <a:rPr kumimoji="1" lang="ja-JP" altLang="en-US" sz="1200"/>
                        <a:t>行政</a:t>
                      </a:r>
                      <a:endParaRPr kumimoji="1" lang="en-US" altLang="ja-JP" sz="1200"/>
                    </a:p>
                    <a:p>
                      <a:r>
                        <a:rPr kumimoji="1" lang="ja-JP" altLang="en-US" sz="1200"/>
                        <a:t>他災害関連団体</a:t>
                      </a:r>
                      <a:endParaRPr kumimoji="1" lang="en-US" altLang="ja-JP" sz="1200"/>
                    </a:p>
                    <a:p>
                      <a:r>
                        <a:rPr kumimoji="1" lang="en-US" altLang="ja-JP" sz="1200"/>
                        <a:t>※</a:t>
                      </a:r>
                      <a:r>
                        <a:rPr kumimoji="1" lang="ja-JP" altLang="en-US" sz="1200"/>
                        <a:t>下記：赤枠白字</a:t>
                      </a:r>
                      <a:endParaRPr kumimoji="1" lang="en-US" altLang="ja-JP" sz="1200"/>
                    </a:p>
                  </a:txBody>
                  <a:tcPr/>
                </a:tc>
                <a:extLst>
                  <a:ext uri="{0D108BD9-81ED-4DB2-BD59-A6C34878D82A}">
                    <a16:rowId xmlns:a16="http://schemas.microsoft.com/office/drawing/2014/main" val="299991385"/>
                  </a:ext>
                </a:extLst>
              </a:tr>
            </a:tbl>
          </a:graphicData>
        </a:graphic>
      </p:graphicFrame>
      <p:sp>
        <p:nvSpPr>
          <p:cNvPr id="9" name="タイトル 1">
            <a:extLst>
              <a:ext uri="{FF2B5EF4-FFF2-40B4-BE49-F238E27FC236}">
                <a16:creationId xmlns:a16="http://schemas.microsoft.com/office/drawing/2014/main" id="{5B6E838C-5E5C-472F-A7BD-C73F44210A9A}"/>
              </a:ext>
            </a:extLst>
          </p:cNvPr>
          <p:cNvSpPr txBox="1">
            <a:spLocks/>
          </p:cNvSpPr>
          <p:nvPr/>
        </p:nvSpPr>
        <p:spPr>
          <a:xfrm>
            <a:off x="620688" y="7812360"/>
            <a:ext cx="5904656" cy="413056"/>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900" b="1"/>
              <a:t>準備された様式または日本栄養士会の様式</a:t>
            </a:r>
            <a:r>
              <a:rPr lang="en-US" altLang="ja-JP" sz="900" b="1"/>
              <a:t>【</a:t>
            </a:r>
            <a:r>
              <a:rPr lang="ja-JP" altLang="en-US" sz="900" b="1">
                <a:solidFill>
                  <a:srgbClr val="FF0000"/>
                </a:solidFill>
              </a:rPr>
              <a:t>避難所食事状況調査票（避難所にいる要配慮者のその他）</a:t>
            </a:r>
            <a:r>
              <a:rPr lang="en-US" altLang="ja-JP" sz="900" b="1"/>
              <a:t>】</a:t>
            </a:r>
            <a:r>
              <a:rPr lang="ja-JP" altLang="en-US" sz="900" b="1"/>
              <a:t>に記入</a:t>
            </a:r>
          </a:p>
        </p:txBody>
      </p:sp>
      <p:sp>
        <p:nvSpPr>
          <p:cNvPr id="11" name="テキスト ボックス 10">
            <a:extLst>
              <a:ext uri="{FF2B5EF4-FFF2-40B4-BE49-F238E27FC236}">
                <a16:creationId xmlns:a16="http://schemas.microsoft.com/office/drawing/2014/main" id="{E6AD08AD-8058-4665-921E-4D0A8389D8CE}"/>
              </a:ext>
            </a:extLst>
          </p:cNvPr>
          <p:cNvSpPr txBox="1"/>
          <p:nvPr/>
        </p:nvSpPr>
        <p:spPr>
          <a:xfrm>
            <a:off x="548680" y="8136250"/>
            <a:ext cx="6053984" cy="900246"/>
          </a:xfrm>
          <a:prstGeom prst="rect">
            <a:avLst/>
          </a:prstGeom>
          <a:solidFill>
            <a:srgbClr val="FF0000"/>
          </a:solidFill>
        </p:spPr>
        <p:txBody>
          <a:bodyPr wrap="square">
            <a:spAutoFit/>
          </a:bodyPr>
          <a:lstStyle/>
          <a:p>
            <a:r>
              <a:rPr lang="ja-JP" altLang="en-US" sz="1050" b="1">
                <a:solidFill>
                  <a:schemeClr val="bg1"/>
                </a:solidFill>
              </a:rPr>
              <a:t>≪繋げていく参考項目例≫</a:t>
            </a:r>
            <a:endParaRPr lang="en-US" altLang="ja-JP" sz="1050" b="1">
              <a:solidFill>
                <a:schemeClr val="bg1"/>
              </a:solidFill>
            </a:endParaRPr>
          </a:p>
          <a:p>
            <a:pPr marL="0" indent="0">
              <a:buFont typeface="Arial" panose="020B0604020202020204" pitchFamily="34" charset="0"/>
              <a:buNone/>
            </a:pPr>
            <a:r>
              <a:rPr lang="ja-JP" altLang="en-US" sz="1050" b="1">
                <a:solidFill>
                  <a:schemeClr val="bg1"/>
                </a:solidFill>
              </a:rPr>
              <a:t>関連カード・・・</a:t>
            </a:r>
            <a:r>
              <a:rPr lang="en-US" altLang="ja-JP" sz="1050" b="1">
                <a:solidFill>
                  <a:schemeClr val="bg1"/>
                </a:solidFill>
              </a:rPr>
              <a:t>9</a:t>
            </a:r>
            <a:r>
              <a:rPr lang="ja-JP" altLang="en-US" sz="1050" b="1">
                <a:solidFill>
                  <a:schemeClr val="bg1"/>
                </a:solidFill>
              </a:rPr>
              <a:t>（特殊栄養食品</a:t>
            </a:r>
            <a:r>
              <a:rPr lang="en-US" altLang="ja-JP" sz="1050" b="1">
                <a:solidFill>
                  <a:schemeClr val="bg1"/>
                </a:solidFill>
              </a:rPr>
              <a:t>St</a:t>
            </a:r>
            <a:r>
              <a:rPr lang="ja-JP" altLang="en-US" sz="1050" b="1">
                <a:solidFill>
                  <a:schemeClr val="bg1"/>
                </a:solidFill>
              </a:rPr>
              <a:t>）、</a:t>
            </a:r>
            <a:r>
              <a:rPr lang="en-US" altLang="ja-JP" sz="1050" b="1">
                <a:solidFill>
                  <a:schemeClr val="bg1"/>
                </a:solidFill>
              </a:rPr>
              <a:t>12</a:t>
            </a:r>
            <a:r>
              <a:rPr lang="ja-JP" altLang="en-US" sz="1050" b="1">
                <a:solidFill>
                  <a:schemeClr val="bg1"/>
                </a:solidFill>
              </a:rPr>
              <a:t>（活動拠点・現地統括）、</a:t>
            </a:r>
            <a:r>
              <a:rPr lang="en-US" altLang="ja-JP" sz="1050" b="1">
                <a:solidFill>
                  <a:schemeClr val="bg1"/>
                </a:solidFill>
              </a:rPr>
              <a:t>13</a:t>
            </a:r>
            <a:r>
              <a:rPr lang="ja-JP" altLang="en-US" sz="1050" b="1">
                <a:solidFill>
                  <a:schemeClr val="bg1"/>
                </a:solidFill>
              </a:rPr>
              <a:t>（後方支援）、</a:t>
            </a:r>
            <a:r>
              <a:rPr lang="en-US" altLang="ja-JP" sz="1050" b="1">
                <a:solidFill>
                  <a:schemeClr val="bg1"/>
                </a:solidFill>
              </a:rPr>
              <a:t>14</a:t>
            </a:r>
            <a:r>
              <a:rPr lang="ja-JP" altLang="en-US" sz="1050" b="1">
                <a:solidFill>
                  <a:schemeClr val="bg1"/>
                </a:solidFill>
              </a:rPr>
              <a:t>（活動引き継ぎ）、</a:t>
            </a:r>
            <a:endParaRPr lang="en-US" altLang="ja-JP" sz="1050" b="1">
              <a:solidFill>
                <a:schemeClr val="bg1"/>
              </a:solidFill>
            </a:endParaRPr>
          </a:p>
          <a:p>
            <a:pPr marL="0" indent="0">
              <a:buFont typeface="Arial" panose="020B0604020202020204" pitchFamily="34" charset="0"/>
              <a:buNone/>
            </a:pPr>
            <a:r>
              <a:rPr lang="ja-JP" altLang="en-US" sz="1050" b="1">
                <a:solidFill>
                  <a:schemeClr val="bg1"/>
                </a:solidFill>
              </a:rPr>
              <a:t>　　　　　　　　　</a:t>
            </a:r>
            <a:r>
              <a:rPr lang="en-US" altLang="ja-JP" sz="1050" b="1">
                <a:solidFill>
                  <a:schemeClr val="bg1"/>
                </a:solidFill>
              </a:rPr>
              <a:t>16</a:t>
            </a:r>
            <a:r>
              <a:rPr lang="ja-JP" altLang="en-US" sz="1050" b="1">
                <a:solidFill>
                  <a:schemeClr val="bg1"/>
                </a:solidFill>
              </a:rPr>
              <a:t>（提供食の把握）、</a:t>
            </a:r>
            <a:r>
              <a:rPr lang="en-US" altLang="ja-JP" sz="1050" b="1">
                <a:solidFill>
                  <a:schemeClr val="bg1"/>
                </a:solidFill>
              </a:rPr>
              <a:t>17</a:t>
            </a:r>
            <a:r>
              <a:rPr lang="ja-JP" altLang="en-US" sz="1050" b="1">
                <a:solidFill>
                  <a:schemeClr val="bg1"/>
                </a:solidFill>
              </a:rPr>
              <a:t>（提供食の支援）、</a:t>
            </a:r>
            <a:r>
              <a:rPr lang="en-US" altLang="ja-JP" sz="1050" b="1">
                <a:solidFill>
                  <a:schemeClr val="bg1"/>
                </a:solidFill>
              </a:rPr>
              <a:t>19</a:t>
            </a:r>
            <a:r>
              <a:rPr lang="ja-JP" altLang="en-US" sz="1050" b="1">
                <a:solidFill>
                  <a:schemeClr val="bg1"/>
                </a:solidFill>
              </a:rPr>
              <a:t>（被災者の支援）</a:t>
            </a:r>
            <a:endParaRPr lang="en-US" altLang="ja-JP" sz="1050" b="1">
              <a:solidFill>
                <a:schemeClr val="bg1"/>
              </a:solidFill>
            </a:endParaRPr>
          </a:p>
          <a:p>
            <a:r>
              <a:rPr lang="ja-JP" altLang="en-US" sz="1050" b="1">
                <a:solidFill>
                  <a:schemeClr val="bg1"/>
                </a:solidFill>
              </a:rPr>
              <a:t>関連（関係）機関等・・・医療機関、行政、特殊栄養食品</a:t>
            </a:r>
            <a:r>
              <a:rPr lang="en-US" altLang="ja-JP" sz="1050" b="1">
                <a:solidFill>
                  <a:schemeClr val="bg1"/>
                </a:solidFill>
              </a:rPr>
              <a:t>St</a:t>
            </a:r>
            <a:r>
              <a:rPr lang="ja-JP" altLang="en-US" sz="1050" b="1">
                <a:solidFill>
                  <a:schemeClr val="bg1"/>
                </a:solidFill>
              </a:rPr>
              <a:t>、等　</a:t>
            </a:r>
            <a:endParaRPr lang="en-US" altLang="ja-JP" sz="1050" b="1">
              <a:solidFill>
                <a:schemeClr val="bg1"/>
              </a:solidFill>
            </a:endParaRPr>
          </a:p>
          <a:p>
            <a:r>
              <a:rPr lang="ja-JP" altLang="en-US" sz="1050" b="1">
                <a:solidFill>
                  <a:schemeClr val="bg1"/>
                </a:solidFill>
              </a:rPr>
              <a:t>関連職種等・・・医師、歯科医師、保健師、管理栄養士、歯科衛生士等</a:t>
            </a:r>
            <a:endParaRPr lang="en-US" altLang="ja-JP" sz="1050" b="1">
              <a:solidFill>
                <a:schemeClr val="bg1"/>
              </a:solidFill>
            </a:endParaRPr>
          </a:p>
        </p:txBody>
      </p:sp>
      <p:sp>
        <p:nvSpPr>
          <p:cNvPr id="10" name="コンテンツ プレースホルダー 2">
            <a:extLst>
              <a:ext uri="{FF2B5EF4-FFF2-40B4-BE49-F238E27FC236}">
                <a16:creationId xmlns:a16="http://schemas.microsoft.com/office/drawing/2014/main" id="{E47ED716-1734-4C75-BED5-44653E6AAE2F}"/>
              </a:ext>
            </a:extLst>
          </p:cNvPr>
          <p:cNvSpPr txBox="1">
            <a:spLocks/>
          </p:cNvSpPr>
          <p:nvPr/>
        </p:nvSpPr>
        <p:spPr>
          <a:xfrm>
            <a:off x="3140968" y="2843808"/>
            <a:ext cx="864096" cy="216024"/>
          </a:xfrm>
          <a:prstGeom prst="rect">
            <a:avLst/>
          </a:prstGeom>
          <a:solidFill>
            <a:srgbClr val="0070C0"/>
          </a:solidFill>
          <a:ln>
            <a:noFill/>
          </a:ln>
        </p:spPr>
        <p:txBody>
          <a:bodyPr vert="horz" lIns="91440" tIns="45720" rIns="91440" bIns="45720" rtlCol="0" anchor="ctr">
            <a:normAutofit/>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700">
                <a:solidFill>
                  <a:schemeClr val="bg1"/>
                </a:solidFill>
              </a:rPr>
              <a:t>カード番号</a:t>
            </a:r>
            <a:r>
              <a:rPr lang="en-US" altLang="ja-JP" sz="700">
                <a:solidFill>
                  <a:schemeClr val="bg1"/>
                </a:solidFill>
              </a:rPr>
              <a:t>18-7-</a:t>
            </a:r>
            <a:r>
              <a:rPr lang="ja-JP" altLang="en-US" sz="700">
                <a:solidFill>
                  <a:schemeClr val="bg1"/>
                </a:solidFill>
              </a:rPr>
              <a:t>②</a:t>
            </a:r>
          </a:p>
        </p:txBody>
      </p:sp>
    </p:spTree>
    <p:extLst>
      <p:ext uri="{BB962C8B-B14F-4D97-AF65-F5344CB8AC3E}">
        <p14:creationId xmlns:p14="http://schemas.microsoft.com/office/powerpoint/2010/main" val="6541270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063D8232-BB0E-4005-9970-853D0C379B79}"/>
              </a:ext>
            </a:extLst>
          </p:cNvPr>
          <p:cNvSpPr/>
          <p:nvPr/>
        </p:nvSpPr>
        <p:spPr>
          <a:xfrm>
            <a:off x="548680" y="5292080"/>
            <a:ext cx="6072619" cy="2463800"/>
          </a:xfrm>
          <a:prstGeom prst="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D15F4568-6FD1-4185-AB94-60AD2904774B}"/>
              </a:ext>
            </a:extLst>
          </p:cNvPr>
          <p:cNvSpPr>
            <a:spLocks noGrp="1"/>
          </p:cNvSpPr>
          <p:nvPr>
            <p:ph type="sldNum" sz="quarter" idx="12"/>
          </p:nvPr>
        </p:nvSpPr>
        <p:spPr/>
        <p:txBody>
          <a:bodyPr/>
          <a:lstStyle/>
          <a:p>
            <a:fld id="{3E9909A6-4EAC-4A41-9026-7208EDC9FC7A}" type="slidenum">
              <a:rPr kumimoji="1" lang="ja-JP" altLang="en-US" smtClean="0"/>
              <a:t>38</a:t>
            </a:fld>
            <a:endParaRPr kumimoji="1" lang="ja-JP" altLang="en-US"/>
          </a:p>
        </p:txBody>
      </p:sp>
      <p:sp>
        <p:nvSpPr>
          <p:cNvPr id="3" name="コンテンツ プレースホルダー 2">
            <a:extLst>
              <a:ext uri="{FF2B5EF4-FFF2-40B4-BE49-F238E27FC236}">
                <a16:creationId xmlns:a16="http://schemas.microsoft.com/office/drawing/2014/main" id="{F8E3084B-10F4-4508-B17E-EE54FDED83B3}"/>
              </a:ext>
            </a:extLst>
          </p:cNvPr>
          <p:cNvSpPr txBox="1">
            <a:spLocks/>
          </p:cNvSpPr>
          <p:nvPr/>
        </p:nvSpPr>
        <p:spPr>
          <a:xfrm>
            <a:off x="548681" y="2137964"/>
            <a:ext cx="6072619" cy="5671874"/>
          </a:xfrm>
          <a:prstGeom prst="rect">
            <a:avLst/>
          </a:prstGeom>
          <a:ln>
            <a:solidFill>
              <a:schemeClr val="tx1"/>
            </a:solidFill>
          </a:ln>
        </p:spPr>
        <p:txBody>
          <a:bodyPr>
            <a:normAutofit fontScale="92500" lnSpcReduction="1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1050" b="1"/>
              <a:t>（食物アレルギー疾患児）</a:t>
            </a:r>
            <a:endParaRPr lang="en-US" altLang="ja-JP" sz="1050" b="1"/>
          </a:p>
          <a:p>
            <a:pPr marL="0" indent="0">
              <a:lnSpc>
                <a:spcPct val="170000"/>
              </a:lnSpc>
              <a:buNone/>
            </a:pPr>
            <a:r>
              <a:rPr lang="en-US" altLang="ja-JP" sz="1050" b="1"/>
              <a:t> Q.</a:t>
            </a:r>
            <a:r>
              <a:rPr lang="ja-JP" altLang="en-US" sz="1050" b="1"/>
              <a:t> アレルギー原因食品および除去の程度は？　</a:t>
            </a:r>
          </a:p>
          <a:p>
            <a:pPr marL="0" indent="0">
              <a:buNone/>
            </a:pPr>
            <a:r>
              <a:rPr lang="ja-JP" altLang="en-US" sz="1050" b="1"/>
              <a:t>　 　・ 原因食品　（　　　　　　　　　　　　　　　　　）　除去程度（　　　 　　　　　　　　　　　 　　　　　　   ）</a:t>
            </a:r>
            <a:endParaRPr lang="en-US" altLang="ja-JP" sz="1050" b="1"/>
          </a:p>
          <a:p>
            <a:pPr marL="0" indent="0">
              <a:buNone/>
            </a:pPr>
            <a:r>
              <a:rPr lang="ja-JP" altLang="en-US" sz="1050" b="1"/>
              <a:t>・ 原因食品　（　　　　　　　　　　　　　　　　　）　除去程度（　 　　　　　　　　　　　　　 　　　　　　   ）</a:t>
            </a:r>
            <a:endParaRPr lang="en-US" altLang="ja-JP" sz="1050" b="1"/>
          </a:p>
          <a:p>
            <a:pPr marL="0" indent="0">
              <a:buNone/>
            </a:pPr>
            <a:r>
              <a:rPr lang="ja-JP" altLang="en-US" sz="1050" b="1"/>
              <a:t>　　 ・ 原因食品　（　　　　　　　　　　　　　　　　　）　除去程度（　　　　　　　　　　　　　  　　　　　  ）</a:t>
            </a:r>
            <a:endParaRPr lang="en-US" altLang="ja-JP" sz="1050" b="1"/>
          </a:p>
          <a:p>
            <a:pPr marL="0" indent="0">
              <a:lnSpc>
                <a:spcPct val="160000"/>
              </a:lnSpc>
              <a:buNone/>
            </a:pPr>
            <a:r>
              <a:rPr lang="en-US" altLang="ja-JP" sz="1050" b="1"/>
              <a:t> Q.</a:t>
            </a:r>
            <a:r>
              <a:rPr lang="ja-JP" altLang="en-US" sz="1050" b="1"/>
              <a:t> 提供される食事は食べることができるか？　</a:t>
            </a:r>
            <a:endParaRPr lang="en-US" altLang="ja-JP" sz="1050" b="1"/>
          </a:p>
          <a:p>
            <a:pPr marL="0" indent="0">
              <a:buNone/>
            </a:pPr>
            <a:r>
              <a:rPr lang="ja-JP" altLang="en-US" sz="1050" b="1"/>
              <a:t> 　　□ はい　　 ⇒　直近で食べたものは何か？⇒　（　　　　　　　　　　　　　　　　　　　　　　　　　　）</a:t>
            </a:r>
            <a:endParaRPr lang="en-US" altLang="ja-JP" sz="1050" b="1"/>
          </a:p>
          <a:p>
            <a:pPr marL="0" indent="0">
              <a:buNone/>
            </a:pPr>
            <a:r>
              <a:rPr lang="ja-JP" altLang="en-US" sz="1050" b="1"/>
              <a:t> 　　□ いいえ　⇒   いつ頃から　（　　　　　　　　　　　　　　　　　　　　　　  　  　　　　　　　　　　　　　  ）</a:t>
            </a:r>
            <a:endParaRPr lang="en-US" altLang="ja-JP" sz="1050" b="1"/>
          </a:p>
          <a:p>
            <a:pPr marL="0" indent="0">
              <a:buNone/>
            </a:pPr>
            <a:r>
              <a:rPr lang="ja-JP" altLang="en-US" sz="1050" b="1"/>
              <a:t> 　　　　 　　　　  ⇒ 提供される食事以外で食べているものは？ </a:t>
            </a:r>
            <a:endParaRPr lang="en-US" altLang="ja-JP" sz="1050" b="1"/>
          </a:p>
          <a:p>
            <a:pPr marL="0" indent="0">
              <a:buNone/>
            </a:pPr>
            <a:r>
              <a:rPr lang="ja-JP" altLang="en-US" sz="1050" b="1"/>
              <a:t>（　　　　　　　　　　　　　　　　　　　　　　　　　　　　　　　　　　　　　　　　　　               　　）</a:t>
            </a:r>
            <a:endParaRPr lang="en-US" altLang="ja-JP" sz="1050" b="1"/>
          </a:p>
          <a:p>
            <a:pPr marL="0" indent="0">
              <a:lnSpc>
                <a:spcPct val="160000"/>
              </a:lnSpc>
              <a:buNone/>
            </a:pPr>
            <a:r>
              <a:rPr lang="en-US" altLang="ja-JP" sz="1050" b="1"/>
              <a:t> Q.</a:t>
            </a:r>
            <a:r>
              <a:rPr lang="ja-JP" altLang="en-US" sz="1050" b="1"/>
              <a:t> 水分は十分にとれているか？</a:t>
            </a:r>
            <a:endParaRPr lang="en-US" altLang="ja-JP" sz="1050" b="1"/>
          </a:p>
          <a:p>
            <a:pPr marL="0" indent="0">
              <a:buNone/>
            </a:pPr>
            <a:r>
              <a:rPr lang="ja-JP" altLang="en-US" sz="1050" b="1"/>
              <a:t> 　　□ はい </a:t>
            </a:r>
            <a:endParaRPr lang="en-US" altLang="ja-JP" sz="1050" b="1"/>
          </a:p>
          <a:p>
            <a:pPr marL="0" indent="0">
              <a:buNone/>
            </a:pPr>
            <a:r>
              <a:rPr lang="ja-JP" altLang="en-US" sz="1050" b="1"/>
              <a:t> 　　□ いいえ  ⇒  １日どの程度（　　　　　　　　　　　　           　　　　　　　　　　　　　　　　　　　　　　　）</a:t>
            </a:r>
            <a:endParaRPr lang="en-US" altLang="ja-JP" sz="1050" b="1"/>
          </a:p>
          <a:p>
            <a:pPr marL="0" indent="0">
              <a:lnSpc>
                <a:spcPct val="160000"/>
              </a:lnSpc>
              <a:buNone/>
            </a:pPr>
            <a:r>
              <a:rPr lang="en-US" altLang="ja-JP" sz="1050" b="1">
                <a:effectLst/>
                <a:cs typeface="Times New Roman" panose="02020603050405020304" pitchFamily="18" charset="0"/>
              </a:rPr>
              <a:t> Q.</a:t>
            </a:r>
            <a:r>
              <a:rPr lang="ja-JP" altLang="en-US" sz="1050" b="1">
                <a:effectLst/>
                <a:cs typeface="Times New Roman" panose="02020603050405020304" pitchFamily="18" charset="0"/>
              </a:rPr>
              <a:t>食後の歯磨きは行っているか？</a:t>
            </a:r>
            <a:endParaRPr lang="en-US" altLang="ja-JP" sz="1050" b="1">
              <a:effectLst/>
              <a:cs typeface="Times New Roman" panose="02020603050405020304" pitchFamily="18" charset="0"/>
            </a:endParaRPr>
          </a:p>
          <a:p>
            <a:pPr marL="0" indent="0">
              <a:buNone/>
            </a:pPr>
            <a:r>
              <a:rPr lang="ja-JP" altLang="en-US" sz="1050" b="1">
                <a:cs typeface="Times New Roman" panose="02020603050405020304" pitchFamily="18" charset="0"/>
              </a:rPr>
              <a:t> 　　□はい　　　　　</a:t>
            </a:r>
            <a:endParaRPr lang="en-US" altLang="ja-JP" sz="1050" b="1">
              <a:cs typeface="Times New Roman" panose="02020603050405020304" pitchFamily="18" charset="0"/>
            </a:endParaRPr>
          </a:p>
          <a:p>
            <a:pPr marL="0" indent="0">
              <a:lnSpc>
                <a:spcPct val="110000"/>
              </a:lnSpc>
              <a:buNone/>
            </a:pPr>
            <a:r>
              <a:rPr lang="ja-JP" altLang="en-US" sz="1050" b="1">
                <a:cs typeface="Times New Roman" panose="02020603050405020304" pitchFamily="18" charset="0"/>
              </a:rPr>
              <a:t> 　　□いいえ　⇒　理由　（　　　　　　　　　　　　　　　　　　　　　　　　　　　　　　　　　　　　　　　　　　　）</a:t>
            </a:r>
            <a:endParaRPr lang="en-US" altLang="ja-JP" sz="1050" b="1">
              <a:cs typeface="Times New Roman" panose="02020603050405020304" pitchFamily="18" charset="0"/>
            </a:endParaRPr>
          </a:p>
          <a:p>
            <a:pPr marL="0" indent="0">
              <a:lnSpc>
                <a:spcPct val="110000"/>
              </a:lnSpc>
              <a:buNone/>
            </a:pPr>
            <a:endParaRPr lang="en-US" altLang="ja-JP" sz="1050" b="1">
              <a:cs typeface="Times New Roman" panose="02020603050405020304" pitchFamily="18" charset="0"/>
            </a:endParaRPr>
          </a:p>
          <a:p>
            <a:pPr marL="0" indent="0">
              <a:lnSpc>
                <a:spcPct val="110000"/>
              </a:lnSpc>
              <a:buNone/>
            </a:pPr>
            <a:r>
              <a:rPr lang="ja-JP" altLang="en-US" sz="1050" b="1">
                <a:effectLst/>
                <a:latin typeface="游明朝" panose="02020400000000000000" pitchFamily="18" charset="-128"/>
                <a:ea typeface="ＭＳ ゴシック" panose="020B0609070205080204" pitchFamily="49" charset="-128"/>
                <a:cs typeface="Times New Roman" panose="02020603050405020304" pitchFamily="18" charset="0"/>
              </a:rPr>
              <a:t>参考助言内容等</a:t>
            </a:r>
            <a:endParaRPr lang="en-US" altLang="ja-JP" sz="1050" b="1">
              <a:effectLst/>
              <a:latin typeface="游明朝" panose="02020400000000000000" pitchFamily="18" charset="-128"/>
              <a:ea typeface="ＭＳ ゴシック" panose="020B0609070205080204" pitchFamily="49" charset="-128"/>
              <a:cs typeface="Times New Roman" panose="02020603050405020304" pitchFamily="18" charset="0"/>
            </a:endParaRPr>
          </a:p>
          <a:p>
            <a:pPr marL="0" indent="0">
              <a:lnSpc>
                <a:spcPct val="110000"/>
              </a:lnSpc>
              <a:buNone/>
            </a:pPr>
            <a:r>
              <a:rPr lang="ja-JP" altLang="en-US" sz="1050" b="1">
                <a:latin typeface="游明朝" panose="02020400000000000000" pitchFamily="18" charset="-128"/>
                <a:ea typeface="ＭＳ ゴシック" panose="020B0609070205080204" pitchFamily="49" charset="-128"/>
                <a:cs typeface="Times New Roman" panose="02020603050405020304" pitchFamily="18" charset="0"/>
              </a:rPr>
              <a:t>◆</a:t>
            </a:r>
            <a:r>
              <a:rPr lang="ja-JP" altLang="ja-JP" sz="1050" b="1">
                <a:effectLst/>
                <a:latin typeface="游明朝" panose="02020400000000000000" pitchFamily="18" charset="-128"/>
                <a:ea typeface="ＭＳ ゴシック" panose="020B0609070205080204" pitchFamily="49" charset="-128"/>
                <a:cs typeface="Times New Roman" panose="02020603050405020304" pitchFamily="18" charset="0"/>
              </a:rPr>
              <a:t>加工食品に含まれるアレルギー表示の</a:t>
            </a:r>
            <a:r>
              <a:rPr lang="ja-JP" altLang="en-US" sz="1050" b="1">
                <a:effectLst/>
                <a:latin typeface="游明朝" panose="02020400000000000000" pitchFamily="18" charset="-128"/>
                <a:ea typeface="ＭＳ ゴシック" panose="020B0609070205080204" pitchFamily="49" charset="-128"/>
                <a:cs typeface="Times New Roman" panose="02020603050405020304" pitchFamily="18" charset="0"/>
              </a:rPr>
              <a:t>見方や</a:t>
            </a:r>
            <a:r>
              <a:rPr lang="ja-JP" altLang="ja-JP" sz="1050" b="1">
                <a:effectLst/>
                <a:latin typeface="游明朝" panose="02020400000000000000" pitchFamily="18" charset="-128"/>
                <a:ea typeface="ＭＳ ゴシック" panose="020B0609070205080204" pitchFamily="49" charset="-128"/>
                <a:cs typeface="Times New Roman" panose="02020603050405020304" pitchFamily="18" charset="0"/>
              </a:rPr>
              <a:t>活用について</a:t>
            </a:r>
            <a:r>
              <a:rPr lang="ja-JP" altLang="en-US" sz="1050" b="1">
                <a:effectLst/>
                <a:latin typeface="游明朝" panose="02020400000000000000" pitchFamily="18" charset="-128"/>
                <a:ea typeface="ＭＳ ゴシック" panose="020B0609070205080204" pitchFamily="49" charset="-128"/>
                <a:cs typeface="Times New Roman" panose="02020603050405020304" pitchFamily="18" charset="0"/>
              </a:rPr>
              <a:t>伝えると役立てられると思います。 </a:t>
            </a:r>
            <a:endParaRPr lang="en-US" altLang="ja-JP" sz="1050" b="1" kern="100">
              <a:effectLst/>
              <a:latin typeface="+mn-ea"/>
              <a:cs typeface="Times New Roman" panose="02020603050405020304" pitchFamily="18" charset="0"/>
            </a:endParaRPr>
          </a:p>
          <a:p>
            <a:pPr marL="0" indent="0">
              <a:lnSpc>
                <a:spcPct val="120000"/>
              </a:lnSpc>
              <a:buNone/>
            </a:pPr>
            <a:r>
              <a:rPr lang="ja-JP" altLang="en-US" sz="1050" b="1" kern="100">
                <a:latin typeface="+mn-ea"/>
                <a:cs typeface="Times New Roman" panose="02020603050405020304" pitchFamily="18" charset="0"/>
              </a:rPr>
              <a:t>◆</a:t>
            </a:r>
            <a:r>
              <a:rPr lang="ja-JP" altLang="ja-JP" sz="1050" b="1" kern="100">
                <a:effectLst/>
                <a:latin typeface="+mn-ea"/>
                <a:cs typeface="Times New Roman" panose="02020603050405020304" pitchFamily="18" charset="0"/>
              </a:rPr>
              <a:t>避難所等でアレルギー対応食品が</a:t>
            </a:r>
            <a:r>
              <a:rPr lang="ja-JP" altLang="en-US" sz="1050" b="1" kern="100">
                <a:effectLst/>
                <a:latin typeface="+mn-ea"/>
                <a:cs typeface="Times New Roman" panose="02020603050405020304" pitchFamily="18" charset="0"/>
              </a:rPr>
              <a:t>ある</a:t>
            </a:r>
            <a:r>
              <a:rPr lang="ja-JP" altLang="ja-JP" sz="1050" b="1" kern="100">
                <a:effectLst/>
                <a:latin typeface="+mn-ea"/>
                <a:cs typeface="Times New Roman" panose="02020603050405020304" pitchFamily="18" charset="0"/>
              </a:rPr>
              <a:t>場合は、そのことを</a:t>
            </a:r>
            <a:r>
              <a:rPr lang="ja-JP" altLang="en-US" sz="1050" b="1" kern="100">
                <a:latin typeface="+mn-ea"/>
                <a:cs typeface="Times New Roman" panose="02020603050405020304" pitchFamily="18" charset="0"/>
              </a:rPr>
              <a:t>伝えると不安を軽減できるでしょう。</a:t>
            </a:r>
            <a:endParaRPr lang="en-US" altLang="ja-JP" sz="1200" b="1"/>
          </a:p>
          <a:p>
            <a:pPr marL="0" indent="0">
              <a:lnSpc>
                <a:spcPct val="110000"/>
              </a:lnSpc>
              <a:buNone/>
            </a:pPr>
            <a:r>
              <a:rPr lang="ja-JP" altLang="en-US" sz="1050" b="1" kern="100">
                <a:latin typeface="+mn-ea"/>
                <a:cs typeface="Times New Roman" panose="02020603050405020304" pitchFamily="18" charset="0"/>
              </a:rPr>
              <a:t>◆ </a:t>
            </a:r>
            <a:r>
              <a:rPr lang="ja-JP" altLang="ja-JP" sz="1050" b="1" kern="100">
                <a:effectLst/>
                <a:latin typeface="+mn-ea"/>
                <a:cs typeface="Times New Roman" panose="02020603050405020304" pitchFamily="18" charset="0"/>
              </a:rPr>
              <a:t>食事の摂取状況を把握し、アレルギー原因食品が除去食事を摂取することで、栄養摂取量が不足す</a:t>
            </a:r>
            <a:r>
              <a:rPr lang="ja-JP" altLang="en-US" sz="1050" b="1" kern="100">
                <a:effectLst/>
                <a:latin typeface="+mn-ea"/>
                <a:cs typeface="Times New Roman" panose="02020603050405020304" pitchFamily="18" charset="0"/>
              </a:rPr>
              <a:t>る　</a:t>
            </a:r>
          </a:p>
          <a:p>
            <a:pPr marL="0" indent="0">
              <a:lnSpc>
                <a:spcPct val="110000"/>
              </a:lnSpc>
              <a:buNone/>
            </a:pPr>
            <a:r>
              <a:rPr lang="ja-JP" altLang="en-US" sz="1050" b="1" kern="100">
                <a:effectLst/>
                <a:latin typeface="+mn-ea"/>
                <a:cs typeface="Times New Roman" panose="02020603050405020304" pitchFamily="18" charset="0"/>
              </a:rPr>
              <a:t>　　</a:t>
            </a:r>
            <a:r>
              <a:rPr lang="ja-JP" altLang="ja-JP" sz="1050" b="1" kern="100">
                <a:effectLst/>
                <a:latin typeface="+mn-ea"/>
                <a:cs typeface="Times New Roman" panose="02020603050405020304" pitchFamily="18" charset="0"/>
              </a:rPr>
              <a:t>可能性がある場合は代替食品等の</a:t>
            </a:r>
            <a:r>
              <a:rPr lang="ja-JP" altLang="en-US" sz="1050" b="1" kern="100">
                <a:latin typeface="+mn-ea"/>
                <a:cs typeface="Times New Roman" panose="02020603050405020304" pitchFamily="18" charset="0"/>
              </a:rPr>
              <a:t>食べ方を伝えると役立てられると思います</a:t>
            </a:r>
            <a:r>
              <a:rPr lang="ja-JP" altLang="en-US" sz="1050" b="1" kern="100">
                <a:effectLst/>
                <a:latin typeface="+mn-ea"/>
                <a:cs typeface="Times New Roman" panose="02020603050405020304" pitchFamily="18" charset="0"/>
              </a:rPr>
              <a:t>。</a:t>
            </a:r>
            <a:endParaRPr lang="en-US" altLang="ja-JP" sz="1050" b="1" kern="100">
              <a:effectLst/>
              <a:latin typeface="+mn-ea"/>
              <a:cs typeface="Times New Roman" panose="02020603050405020304" pitchFamily="18" charset="0"/>
            </a:endParaRPr>
          </a:p>
          <a:p>
            <a:pPr marL="0" indent="0">
              <a:lnSpc>
                <a:spcPct val="110000"/>
              </a:lnSpc>
              <a:spcBef>
                <a:spcPts val="300"/>
              </a:spcBef>
              <a:buNone/>
            </a:pPr>
            <a:r>
              <a:rPr lang="ja-JP" altLang="en-US" sz="1050" b="1"/>
              <a:t>◆  誤食を防ぐため、以下の事を保護者に伝えることも重要です。</a:t>
            </a:r>
            <a:endParaRPr lang="en-US" altLang="ja-JP" sz="1050" b="1"/>
          </a:p>
          <a:p>
            <a:pPr indent="0" algn="l">
              <a:lnSpc>
                <a:spcPct val="120000"/>
              </a:lnSpc>
              <a:buNone/>
            </a:pPr>
            <a:r>
              <a:rPr lang="ja-JP" altLang="en-US" sz="1050" b="1">
                <a:latin typeface="+mn-ea"/>
              </a:rPr>
              <a:t>・配布された物やもらった物は、保護者確認後に食べることで子供が守られるます。</a:t>
            </a:r>
            <a:endParaRPr lang="en-US" altLang="ja-JP" sz="1050" b="1">
              <a:latin typeface="+mn-ea"/>
            </a:endParaRPr>
          </a:p>
          <a:p>
            <a:pPr indent="0" algn="l">
              <a:lnSpc>
                <a:spcPct val="120000"/>
              </a:lnSpc>
              <a:buNone/>
            </a:pPr>
            <a:r>
              <a:rPr lang="ja-JP" altLang="en-US" sz="1050" b="1">
                <a:latin typeface="+mn-ea"/>
              </a:rPr>
              <a:t>　声掛け例：「もらった物は、どんなものが入っているか一緒に見てみようね。」</a:t>
            </a:r>
            <a:endParaRPr lang="en-US" altLang="ja-JP" sz="1050" b="1">
              <a:latin typeface="+mn-ea"/>
            </a:endParaRPr>
          </a:p>
          <a:p>
            <a:pPr marL="0" indent="0" algn="l">
              <a:lnSpc>
                <a:spcPct val="120000"/>
              </a:lnSpc>
              <a:buNone/>
            </a:pPr>
            <a:r>
              <a:rPr lang="ja-JP" altLang="en-US" sz="1050" b="1" kern="100">
                <a:effectLst/>
                <a:latin typeface="+mn-ea"/>
                <a:cs typeface="Times New Roman" panose="02020603050405020304" pitchFamily="18" charset="0"/>
              </a:rPr>
              <a:t> 　その他</a:t>
            </a:r>
            <a:endParaRPr lang="en-US" altLang="ja-JP" sz="1050" b="1" kern="100">
              <a:effectLst/>
              <a:latin typeface="+mn-ea"/>
              <a:cs typeface="Times New Roman" panose="02020603050405020304" pitchFamily="18" charset="0"/>
            </a:endParaRPr>
          </a:p>
          <a:p>
            <a:pPr marL="0" indent="0" algn="l">
              <a:lnSpc>
                <a:spcPct val="120000"/>
              </a:lnSpc>
              <a:buNone/>
            </a:pPr>
            <a:r>
              <a:rPr lang="ja-JP" altLang="en-US" sz="1050" b="1" kern="100">
                <a:latin typeface="+mn-ea"/>
                <a:cs typeface="Times New Roman" panose="02020603050405020304" pitchFamily="18" charset="0"/>
              </a:rPr>
              <a:t>◆</a:t>
            </a:r>
            <a:r>
              <a:rPr lang="ja-JP" altLang="ja-JP" sz="1050" b="1" kern="100">
                <a:effectLst/>
                <a:latin typeface="+mn-ea"/>
                <a:cs typeface="Times New Roman" panose="02020603050405020304" pitchFamily="18" charset="0"/>
              </a:rPr>
              <a:t>避難所等で提供される食事について、アレルギー原因食品が含まれているのか確認</a:t>
            </a:r>
            <a:r>
              <a:rPr lang="ja-JP" altLang="en-US" sz="1050" b="1" kern="100">
                <a:effectLst/>
                <a:latin typeface="+mn-ea"/>
                <a:cs typeface="Times New Roman" panose="02020603050405020304" pitchFamily="18" charset="0"/>
              </a:rPr>
              <a:t>しておくと役立つ</a:t>
            </a:r>
            <a:endParaRPr lang="en-US" altLang="ja-JP" sz="1050" b="1" kern="100">
              <a:effectLst/>
              <a:latin typeface="+mn-ea"/>
              <a:cs typeface="Times New Roman" panose="02020603050405020304" pitchFamily="18" charset="0"/>
            </a:endParaRPr>
          </a:p>
          <a:p>
            <a:pPr marL="0" indent="0" algn="l">
              <a:lnSpc>
                <a:spcPct val="120000"/>
              </a:lnSpc>
              <a:buNone/>
            </a:pPr>
            <a:r>
              <a:rPr lang="ja-JP" altLang="en-US" sz="1050" b="1" kern="100">
                <a:effectLst/>
                <a:latin typeface="+mn-ea"/>
                <a:cs typeface="Times New Roman" panose="02020603050405020304" pitchFamily="18" charset="0"/>
              </a:rPr>
              <a:t>　　と思います。</a:t>
            </a:r>
            <a:endParaRPr lang="ja-JP" altLang="ja-JP" sz="1050" b="1" kern="100">
              <a:effectLst/>
              <a:latin typeface="+mn-ea"/>
              <a:cs typeface="Times New Roman" panose="02020603050405020304" pitchFamily="18" charset="0"/>
            </a:endParaRPr>
          </a:p>
          <a:p>
            <a:pPr marL="0" indent="0" algn="l">
              <a:lnSpc>
                <a:spcPct val="120000"/>
              </a:lnSpc>
              <a:buNone/>
            </a:pPr>
            <a:r>
              <a:rPr lang="ja-JP" altLang="en-US" sz="1050" b="1" kern="100">
                <a:latin typeface="+mn-ea"/>
                <a:cs typeface="Times New Roman" panose="02020603050405020304" pitchFamily="18" charset="0"/>
              </a:rPr>
              <a:t>◆</a:t>
            </a:r>
            <a:r>
              <a:rPr lang="ja-JP" altLang="en-US" sz="1050" b="1" kern="100">
                <a:effectLst/>
                <a:latin typeface="+mn-ea"/>
                <a:cs typeface="Times New Roman" panose="02020603050405020304" pitchFamily="18" charset="0"/>
              </a:rPr>
              <a:t>加工</a:t>
            </a:r>
            <a:r>
              <a:rPr lang="ja-JP" altLang="ja-JP" sz="1050" b="1" kern="100">
                <a:effectLst/>
                <a:latin typeface="+mn-ea"/>
                <a:cs typeface="Times New Roman" panose="02020603050405020304" pitchFamily="18" charset="0"/>
              </a:rPr>
              <a:t>食品について、特定原材料以外のアレルギー原因食品が</a:t>
            </a:r>
            <a:r>
              <a:rPr lang="ja-JP" altLang="en-US" sz="1050" b="1" kern="100">
                <a:effectLst/>
                <a:latin typeface="+mn-ea"/>
                <a:cs typeface="Times New Roman" panose="02020603050405020304" pitchFamily="18" charset="0"/>
              </a:rPr>
              <a:t>含まれていることがあるので、注意し</a:t>
            </a:r>
            <a:endParaRPr lang="en-US" altLang="ja-JP" sz="1050" b="1" kern="100">
              <a:effectLst/>
              <a:latin typeface="+mn-ea"/>
              <a:cs typeface="Times New Roman" panose="02020603050405020304" pitchFamily="18" charset="0"/>
            </a:endParaRPr>
          </a:p>
          <a:p>
            <a:pPr marL="0" indent="0" algn="l">
              <a:lnSpc>
                <a:spcPct val="120000"/>
              </a:lnSpc>
              <a:buNone/>
            </a:pPr>
            <a:r>
              <a:rPr lang="ja-JP" altLang="en-US" sz="1050" b="1" kern="100">
                <a:effectLst/>
                <a:latin typeface="+mn-ea"/>
                <a:cs typeface="Times New Roman" panose="02020603050405020304" pitchFamily="18" charset="0"/>
              </a:rPr>
              <a:t>　　ましょう。</a:t>
            </a:r>
            <a:endParaRPr lang="en-US" altLang="ja-JP" sz="1050" b="1">
              <a:latin typeface="+mn-ea"/>
            </a:endParaRPr>
          </a:p>
        </p:txBody>
      </p:sp>
      <p:sp>
        <p:nvSpPr>
          <p:cNvPr id="4" name="タイトル 1">
            <a:extLst>
              <a:ext uri="{FF2B5EF4-FFF2-40B4-BE49-F238E27FC236}">
                <a16:creationId xmlns:a16="http://schemas.microsoft.com/office/drawing/2014/main" id="{80624F66-B79D-4889-ACA0-E9E276A5A012}"/>
              </a:ext>
            </a:extLst>
          </p:cNvPr>
          <p:cNvSpPr txBox="1">
            <a:spLocks/>
          </p:cNvSpPr>
          <p:nvPr/>
        </p:nvSpPr>
        <p:spPr>
          <a:xfrm>
            <a:off x="511108" y="1849132"/>
            <a:ext cx="5835784" cy="274596"/>
          </a:xfrm>
          <a:prstGeom prst="rect">
            <a:avLst/>
          </a:prstGeom>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100"/>
              <a:t>個別調査時・・・該当する□に☑して下さい。</a:t>
            </a:r>
          </a:p>
        </p:txBody>
      </p:sp>
      <p:sp>
        <p:nvSpPr>
          <p:cNvPr id="5" name="タイトル 3">
            <a:extLst>
              <a:ext uri="{FF2B5EF4-FFF2-40B4-BE49-F238E27FC236}">
                <a16:creationId xmlns:a16="http://schemas.microsoft.com/office/drawing/2014/main" id="{FA24802F-003A-41B7-A690-58655DC76C62}"/>
              </a:ext>
            </a:extLst>
          </p:cNvPr>
          <p:cNvSpPr txBox="1">
            <a:spLocks/>
          </p:cNvSpPr>
          <p:nvPr/>
        </p:nvSpPr>
        <p:spPr>
          <a:xfrm>
            <a:off x="1" y="0"/>
            <a:ext cx="6858000" cy="836740"/>
          </a:xfrm>
          <a:prstGeom prst="rect">
            <a:avLst/>
          </a:prstGeom>
          <a:solidFill>
            <a:srgbClr val="002060"/>
          </a:solidFill>
        </p:spPr>
        <p:txBody>
          <a:bodyPr>
            <a:normAutofit fontScale="925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600" b="1">
                <a:solidFill>
                  <a:schemeClr val="bg1"/>
                </a:solidFill>
                <a:latin typeface="+mn-ea"/>
                <a:ea typeface="+mn-ea"/>
              </a:rPr>
              <a:t>　　　○○栄養士会　　　　　　　　　　　　　　　　　　　　　　　　　　　　（ﾌｪｰｽﾞ目安０～４）</a:t>
            </a:r>
            <a:endParaRPr lang="en-US" altLang="ja-JP" sz="16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１８－７－②　幼児</a:t>
            </a:r>
            <a:r>
              <a:rPr lang="ja-JP" altLang="en-US" sz="2000" b="1">
                <a:solidFill>
                  <a:schemeClr val="bg1"/>
                </a:solidFill>
                <a:latin typeface="+mn-ea"/>
                <a:ea typeface="+mn-ea"/>
              </a:rPr>
              <a:t>（要配慮者）</a:t>
            </a:r>
            <a:endParaRPr lang="ja-JP" altLang="en-US" sz="3200" b="1">
              <a:solidFill>
                <a:schemeClr val="bg1"/>
              </a:solidFill>
              <a:latin typeface="+mn-ea"/>
              <a:ea typeface="+mn-ea"/>
            </a:endParaRPr>
          </a:p>
        </p:txBody>
      </p:sp>
      <p:sp>
        <p:nvSpPr>
          <p:cNvPr id="6" name="テキスト ボックス 5">
            <a:extLst>
              <a:ext uri="{FF2B5EF4-FFF2-40B4-BE49-F238E27FC236}">
                <a16:creationId xmlns:a16="http://schemas.microsoft.com/office/drawing/2014/main" id="{DAF33CED-E276-43D0-8CF6-EE3600FAD387}"/>
              </a:ext>
            </a:extLst>
          </p:cNvPr>
          <p:cNvSpPr txBox="1"/>
          <p:nvPr/>
        </p:nvSpPr>
        <p:spPr>
          <a:xfrm>
            <a:off x="548679" y="8208258"/>
            <a:ext cx="6117935" cy="861774"/>
          </a:xfrm>
          <a:prstGeom prst="rect">
            <a:avLst/>
          </a:prstGeom>
          <a:solidFill>
            <a:srgbClr val="FF0000"/>
          </a:solidFill>
        </p:spPr>
        <p:txBody>
          <a:bodyPr wrap="square">
            <a:spAutoFit/>
          </a:bodyPr>
          <a:lstStyle/>
          <a:p>
            <a:r>
              <a:rPr lang="ja-JP" altLang="en-US" sz="1000" b="1">
                <a:solidFill>
                  <a:schemeClr val="bg1"/>
                </a:solidFill>
              </a:rPr>
              <a:t>≪繋げていく参考項目例≫</a:t>
            </a:r>
            <a:endParaRPr lang="en-US" altLang="ja-JP" sz="1000" b="1">
              <a:solidFill>
                <a:schemeClr val="bg1"/>
              </a:solidFill>
            </a:endParaRPr>
          </a:p>
          <a:p>
            <a:pPr marL="0" indent="0">
              <a:buFont typeface="Arial" panose="020B0604020202020204" pitchFamily="34" charset="0"/>
              <a:buNone/>
            </a:pPr>
            <a:r>
              <a:rPr lang="ja-JP" altLang="en-US" sz="1000" b="1">
                <a:solidFill>
                  <a:schemeClr val="bg1"/>
                </a:solidFill>
              </a:rPr>
              <a:t>関連カード・・・</a:t>
            </a:r>
            <a:r>
              <a:rPr lang="en-US" altLang="ja-JP" sz="1000" b="1">
                <a:solidFill>
                  <a:schemeClr val="bg1"/>
                </a:solidFill>
              </a:rPr>
              <a:t>9</a:t>
            </a:r>
            <a:r>
              <a:rPr lang="ja-JP" altLang="en-US" sz="1000" b="1">
                <a:solidFill>
                  <a:schemeClr val="bg1"/>
                </a:solidFill>
              </a:rPr>
              <a:t>（特殊栄養食品</a:t>
            </a:r>
            <a:r>
              <a:rPr lang="en-US" altLang="ja-JP" sz="1000" b="1">
                <a:solidFill>
                  <a:schemeClr val="bg1"/>
                </a:solidFill>
              </a:rPr>
              <a:t>St</a:t>
            </a:r>
            <a:r>
              <a:rPr lang="ja-JP" altLang="en-US" sz="1000" b="1">
                <a:solidFill>
                  <a:schemeClr val="bg1"/>
                </a:solidFill>
              </a:rPr>
              <a:t>）、</a:t>
            </a:r>
            <a:r>
              <a:rPr lang="en-US" altLang="ja-JP" sz="1000" b="1">
                <a:solidFill>
                  <a:schemeClr val="bg1"/>
                </a:solidFill>
              </a:rPr>
              <a:t>12</a:t>
            </a:r>
            <a:r>
              <a:rPr lang="ja-JP" altLang="en-US" sz="1000" b="1">
                <a:solidFill>
                  <a:schemeClr val="bg1"/>
                </a:solidFill>
              </a:rPr>
              <a:t>（活動拠点・現地統括）、</a:t>
            </a:r>
            <a:r>
              <a:rPr lang="en-US" altLang="ja-JP" sz="1000" b="1">
                <a:solidFill>
                  <a:schemeClr val="bg1"/>
                </a:solidFill>
              </a:rPr>
              <a:t>13</a:t>
            </a:r>
            <a:r>
              <a:rPr lang="ja-JP" altLang="en-US" sz="1000" b="1">
                <a:solidFill>
                  <a:schemeClr val="bg1"/>
                </a:solidFill>
              </a:rPr>
              <a:t>（後方支援）、</a:t>
            </a:r>
            <a:r>
              <a:rPr lang="en-US" altLang="ja-JP" sz="1000" b="1">
                <a:solidFill>
                  <a:schemeClr val="bg1"/>
                </a:solidFill>
              </a:rPr>
              <a:t>14</a:t>
            </a:r>
            <a:r>
              <a:rPr lang="ja-JP" altLang="en-US" sz="1000" b="1">
                <a:solidFill>
                  <a:schemeClr val="bg1"/>
                </a:solidFill>
              </a:rPr>
              <a:t>（活動引き継ぎ）、</a:t>
            </a:r>
            <a:endParaRPr lang="en-US" altLang="ja-JP" sz="1000" b="1">
              <a:solidFill>
                <a:schemeClr val="bg1"/>
              </a:solidFill>
            </a:endParaRPr>
          </a:p>
          <a:p>
            <a:pPr marL="0" indent="0">
              <a:buFont typeface="Arial" panose="020B0604020202020204" pitchFamily="34" charset="0"/>
              <a:buNone/>
            </a:pPr>
            <a:r>
              <a:rPr lang="ja-JP" altLang="en-US" sz="1000" b="1">
                <a:solidFill>
                  <a:schemeClr val="bg1"/>
                </a:solidFill>
              </a:rPr>
              <a:t>　　　　　　　　　</a:t>
            </a:r>
            <a:r>
              <a:rPr lang="en-US" altLang="ja-JP" sz="1000" b="1">
                <a:solidFill>
                  <a:schemeClr val="bg1"/>
                </a:solidFill>
              </a:rPr>
              <a:t>16</a:t>
            </a:r>
            <a:r>
              <a:rPr lang="ja-JP" altLang="en-US" sz="1000" b="1">
                <a:solidFill>
                  <a:schemeClr val="bg1"/>
                </a:solidFill>
              </a:rPr>
              <a:t>（提供食の把握）、</a:t>
            </a:r>
            <a:r>
              <a:rPr lang="en-US" altLang="ja-JP" sz="1000" b="1">
                <a:solidFill>
                  <a:schemeClr val="bg1"/>
                </a:solidFill>
              </a:rPr>
              <a:t>17</a:t>
            </a:r>
            <a:r>
              <a:rPr lang="ja-JP" altLang="en-US" sz="1000" b="1">
                <a:solidFill>
                  <a:schemeClr val="bg1"/>
                </a:solidFill>
              </a:rPr>
              <a:t>（提供食の支援）、</a:t>
            </a:r>
            <a:r>
              <a:rPr lang="en-US" altLang="ja-JP" sz="1000" b="1">
                <a:solidFill>
                  <a:schemeClr val="bg1"/>
                </a:solidFill>
              </a:rPr>
              <a:t>19</a:t>
            </a:r>
            <a:r>
              <a:rPr lang="ja-JP" altLang="en-US" sz="1000" b="1">
                <a:solidFill>
                  <a:schemeClr val="bg1"/>
                </a:solidFill>
              </a:rPr>
              <a:t>（被災者の支援）</a:t>
            </a:r>
            <a:endParaRPr lang="en-US" altLang="ja-JP" sz="1000" b="1">
              <a:solidFill>
                <a:schemeClr val="bg1"/>
              </a:solidFill>
            </a:endParaRPr>
          </a:p>
          <a:p>
            <a:r>
              <a:rPr lang="ja-JP" altLang="en-US" sz="1000" b="1">
                <a:solidFill>
                  <a:schemeClr val="bg1"/>
                </a:solidFill>
              </a:rPr>
              <a:t>関連（関係）機関等・・・医療機関、行政、特殊栄養食品</a:t>
            </a:r>
            <a:r>
              <a:rPr lang="en-US" altLang="ja-JP" sz="1000" b="1">
                <a:solidFill>
                  <a:schemeClr val="bg1"/>
                </a:solidFill>
              </a:rPr>
              <a:t>St</a:t>
            </a:r>
            <a:r>
              <a:rPr lang="ja-JP" altLang="en-US" sz="1000" b="1">
                <a:solidFill>
                  <a:schemeClr val="bg1"/>
                </a:solidFill>
              </a:rPr>
              <a:t>、等　</a:t>
            </a:r>
            <a:endParaRPr lang="en-US" altLang="ja-JP" sz="1000" b="1">
              <a:solidFill>
                <a:schemeClr val="bg1"/>
              </a:solidFill>
            </a:endParaRPr>
          </a:p>
          <a:p>
            <a:r>
              <a:rPr lang="ja-JP" altLang="en-US" sz="1000" b="1">
                <a:solidFill>
                  <a:schemeClr val="bg1"/>
                </a:solidFill>
              </a:rPr>
              <a:t>関連職種等・・・医師、歯科医師、保健師、管理栄養士、歯科衛生士等</a:t>
            </a:r>
            <a:endParaRPr lang="en-US" altLang="ja-JP" sz="1000" b="1">
              <a:solidFill>
                <a:schemeClr val="bg1"/>
              </a:solidFill>
            </a:endParaRPr>
          </a:p>
        </p:txBody>
      </p:sp>
      <p:graphicFrame>
        <p:nvGraphicFramePr>
          <p:cNvPr id="7" name="表 6">
            <a:extLst>
              <a:ext uri="{FF2B5EF4-FFF2-40B4-BE49-F238E27FC236}">
                <a16:creationId xmlns:a16="http://schemas.microsoft.com/office/drawing/2014/main" id="{0E3195B2-DE39-4B5E-9FFA-449A20133938}"/>
              </a:ext>
            </a:extLst>
          </p:cNvPr>
          <p:cNvGraphicFramePr>
            <a:graphicFrameLocks noGrp="1"/>
          </p:cNvGraphicFramePr>
          <p:nvPr>
            <p:extLst>
              <p:ext uri="{D42A27DB-BD31-4B8C-83A1-F6EECF244321}">
                <p14:modId xmlns:p14="http://schemas.microsoft.com/office/powerpoint/2010/main" val="188946410"/>
              </p:ext>
            </p:extLst>
          </p:nvPr>
        </p:nvGraphicFramePr>
        <p:xfrm>
          <a:off x="548681" y="869941"/>
          <a:ext cx="6072619" cy="967128"/>
        </p:xfrm>
        <a:graphic>
          <a:graphicData uri="http://schemas.openxmlformats.org/drawingml/2006/table">
            <a:tbl>
              <a:tblPr firstRow="1" bandRow="1">
                <a:tableStyleId>{5C22544A-7EE6-4342-B048-85BDC9FD1C3A}</a:tableStyleId>
              </a:tblPr>
              <a:tblGrid>
                <a:gridCol w="970122">
                  <a:extLst>
                    <a:ext uri="{9D8B030D-6E8A-4147-A177-3AD203B41FA5}">
                      <a16:colId xmlns:a16="http://schemas.microsoft.com/office/drawing/2014/main" val="1790532664"/>
                    </a:ext>
                  </a:extLst>
                </a:gridCol>
                <a:gridCol w="3667742">
                  <a:extLst>
                    <a:ext uri="{9D8B030D-6E8A-4147-A177-3AD203B41FA5}">
                      <a16:colId xmlns:a16="http://schemas.microsoft.com/office/drawing/2014/main" val="2483362435"/>
                    </a:ext>
                  </a:extLst>
                </a:gridCol>
                <a:gridCol w="1434755">
                  <a:extLst>
                    <a:ext uri="{9D8B030D-6E8A-4147-A177-3AD203B41FA5}">
                      <a16:colId xmlns:a16="http://schemas.microsoft.com/office/drawing/2014/main" val="1697234052"/>
                    </a:ext>
                  </a:extLst>
                </a:gridCol>
              </a:tblGrid>
              <a:tr h="229406">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708048">
                <a:tc>
                  <a:txBody>
                    <a:bodyPr/>
                    <a:lstStyle/>
                    <a:p>
                      <a:pPr algn="l"/>
                      <a:r>
                        <a:rPr kumimoji="1" lang="ja-JP" altLang="en-US" sz="1100"/>
                        <a:t>避難所</a:t>
                      </a:r>
                      <a:endParaRPr kumimoji="1" lang="en-US" altLang="ja-JP" sz="1100"/>
                    </a:p>
                    <a:p>
                      <a:pPr algn="l"/>
                      <a:r>
                        <a:rPr kumimoji="1" lang="ja-JP" altLang="en-US" sz="1100"/>
                        <a:t>在宅避難</a:t>
                      </a:r>
                      <a:endParaRPr kumimoji="1" lang="en-US" altLang="ja-JP" sz="1100"/>
                    </a:p>
                    <a:p>
                      <a:pPr algn="l"/>
                      <a:r>
                        <a:rPr kumimoji="1" lang="ja-JP" altLang="en-US" sz="1100"/>
                        <a:t>車中避難</a:t>
                      </a:r>
                      <a:endParaRPr kumimoji="1" lang="en-US" altLang="ja-JP" sz="1100"/>
                    </a:p>
                  </a:txBody>
                  <a:tcPr/>
                </a:tc>
                <a:tc>
                  <a:txBody>
                    <a:bodyPr/>
                    <a:lstStyle/>
                    <a:p>
                      <a:r>
                        <a:rPr kumimoji="1" lang="ja-JP" altLang="en-US" sz="1100">
                          <a:solidFill>
                            <a:schemeClr val="tx1"/>
                          </a:solidFill>
                        </a:rPr>
                        <a:t>≪個別調査≫</a:t>
                      </a:r>
                      <a:endParaRPr kumimoji="1" lang="en-US" altLang="ja-JP" sz="1100">
                        <a:solidFill>
                          <a:schemeClr val="tx1"/>
                        </a:solidFill>
                      </a:endParaRPr>
                    </a:p>
                    <a:p>
                      <a:r>
                        <a:rPr kumimoji="1" lang="ja-JP" altLang="en-US" sz="1100">
                          <a:solidFill>
                            <a:schemeClr val="tx1"/>
                          </a:solidFill>
                        </a:rPr>
                        <a:t>・食事環境、摂取状況、栄養状態等からアセスメントを</a:t>
                      </a:r>
                      <a:endParaRPr kumimoji="1" lang="en-US" altLang="ja-JP" sz="1100">
                        <a:solidFill>
                          <a:schemeClr val="tx1"/>
                        </a:solidFill>
                      </a:endParaRPr>
                    </a:p>
                    <a:p>
                      <a:r>
                        <a:rPr kumimoji="1" lang="ja-JP" altLang="en-US" sz="1100">
                          <a:solidFill>
                            <a:schemeClr val="tx1"/>
                          </a:solidFill>
                        </a:rPr>
                        <a:t>　行い、アレルギー対応に繋げる。</a:t>
                      </a:r>
                      <a:endParaRPr kumimoji="1" lang="en-US" altLang="ja-JP" sz="1100">
                        <a:solidFill>
                          <a:schemeClr val="tx1"/>
                        </a:solidFill>
                      </a:endParaRPr>
                    </a:p>
                  </a:txBody>
                  <a:tcPr/>
                </a:tc>
                <a:tc>
                  <a:txBody>
                    <a:bodyPr/>
                    <a:lstStyle/>
                    <a:p>
                      <a:r>
                        <a:rPr kumimoji="1" lang="ja-JP" altLang="en-US" sz="1100"/>
                        <a:t>行政</a:t>
                      </a:r>
                      <a:endParaRPr kumimoji="1" lang="en-US" altLang="ja-JP" sz="1100"/>
                    </a:p>
                    <a:p>
                      <a:r>
                        <a:rPr kumimoji="1" lang="ja-JP" altLang="en-US" sz="1100"/>
                        <a:t>他災害関連団体</a:t>
                      </a:r>
                      <a:endParaRPr kumimoji="1" lang="en-US" altLang="ja-JP" sz="1100"/>
                    </a:p>
                    <a:p>
                      <a:r>
                        <a:rPr kumimoji="1" lang="en-US" altLang="ja-JP" sz="1100"/>
                        <a:t>※</a:t>
                      </a:r>
                      <a:r>
                        <a:rPr kumimoji="1" lang="ja-JP" altLang="en-US" sz="1100"/>
                        <a:t>下記：赤枠白字</a:t>
                      </a:r>
                      <a:endParaRPr kumimoji="1" lang="en-US" altLang="ja-JP" sz="1100"/>
                    </a:p>
                  </a:txBody>
                  <a:tcPr/>
                </a:tc>
                <a:extLst>
                  <a:ext uri="{0D108BD9-81ED-4DB2-BD59-A6C34878D82A}">
                    <a16:rowId xmlns:a16="http://schemas.microsoft.com/office/drawing/2014/main" val="299991385"/>
                  </a:ext>
                </a:extLst>
              </a:tr>
            </a:tbl>
          </a:graphicData>
        </a:graphic>
      </p:graphicFrame>
      <p:sp>
        <p:nvSpPr>
          <p:cNvPr id="8" name="矢印: 下 7">
            <a:extLst>
              <a:ext uri="{FF2B5EF4-FFF2-40B4-BE49-F238E27FC236}">
                <a16:creationId xmlns:a16="http://schemas.microsoft.com/office/drawing/2014/main" id="{9C64AA18-FCA5-48B9-92B6-4A9572C2D173}"/>
              </a:ext>
            </a:extLst>
          </p:cNvPr>
          <p:cNvSpPr/>
          <p:nvPr/>
        </p:nvSpPr>
        <p:spPr>
          <a:xfrm>
            <a:off x="3248980" y="7884368"/>
            <a:ext cx="180020" cy="1178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タイトル 1">
            <a:extLst>
              <a:ext uri="{FF2B5EF4-FFF2-40B4-BE49-F238E27FC236}">
                <a16:creationId xmlns:a16="http://schemas.microsoft.com/office/drawing/2014/main" id="{D50D7670-D346-4336-B6BB-6AD041F23981}"/>
              </a:ext>
            </a:extLst>
          </p:cNvPr>
          <p:cNvSpPr txBox="1">
            <a:spLocks/>
          </p:cNvSpPr>
          <p:nvPr/>
        </p:nvSpPr>
        <p:spPr>
          <a:xfrm>
            <a:off x="511108" y="7956376"/>
            <a:ext cx="6072619" cy="288032"/>
          </a:xfrm>
          <a:prstGeom prst="rect">
            <a:avLst/>
          </a:prstGeom>
        </p:spPr>
        <p:txBody>
          <a:bodyPr vert="horz" lIns="91440" tIns="45720" rIns="91440" bIns="45720" rtlCol="0" anchor="ctr">
            <a:no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900" b="1"/>
              <a:t>準備された様式または日本栄養士会の様式</a:t>
            </a:r>
            <a:r>
              <a:rPr lang="en-US" altLang="ja-JP" sz="900" b="1"/>
              <a:t>【</a:t>
            </a:r>
            <a:r>
              <a:rPr lang="ja-JP" altLang="en-US" sz="900" b="1">
                <a:solidFill>
                  <a:srgbClr val="FF0000"/>
                </a:solidFill>
              </a:rPr>
              <a:t>避難所食事状況調査票（避難所にいる要配慮者のその他）</a:t>
            </a:r>
            <a:r>
              <a:rPr lang="en-US" altLang="ja-JP" sz="900" b="1"/>
              <a:t>】</a:t>
            </a:r>
            <a:r>
              <a:rPr lang="ja-JP" altLang="en-US" sz="900" b="1"/>
              <a:t>に記入</a:t>
            </a:r>
          </a:p>
        </p:txBody>
      </p:sp>
      <p:sp>
        <p:nvSpPr>
          <p:cNvPr id="11" name="テキスト ボックス 10">
            <a:extLst>
              <a:ext uri="{FF2B5EF4-FFF2-40B4-BE49-F238E27FC236}">
                <a16:creationId xmlns:a16="http://schemas.microsoft.com/office/drawing/2014/main" id="{846CE1E1-F76A-4BD5-929A-84EF0168E86B}"/>
              </a:ext>
            </a:extLst>
          </p:cNvPr>
          <p:cNvSpPr txBox="1"/>
          <p:nvPr/>
        </p:nvSpPr>
        <p:spPr>
          <a:xfrm>
            <a:off x="1714500" y="4062754"/>
            <a:ext cx="3462866" cy="993092"/>
          </a:xfrm>
          <a:prstGeom prst="rect">
            <a:avLst/>
          </a:prstGeom>
          <a:noFill/>
        </p:spPr>
        <p:txBody>
          <a:bodyPr wrap="square">
            <a:spAutoFit/>
          </a:bodyPr>
          <a:lstStyle/>
          <a:p>
            <a:pPr marL="0" indent="0">
              <a:lnSpc>
                <a:spcPct val="110000"/>
              </a:lnSpc>
              <a:buNone/>
            </a:pPr>
            <a:endParaRPr lang="en-US" altLang="ja-JP" sz="1800" b="1">
              <a:cs typeface="Times New Roman" panose="02020603050405020304" pitchFamily="18" charset="0"/>
            </a:endParaRPr>
          </a:p>
          <a:p>
            <a:pPr marL="0" indent="0">
              <a:lnSpc>
                <a:spcPct val="110000"/>
              </a:lnSpc>
              <a:buNone/>
            </a:pPr>
            <a:endParaRPr lang="en-US" altLang="ja-JP" sz="1800" b="1">
              <a:effectLst/>
              <a:latin typeface="游明朝" panose="02020400000000000000" pitchFamily="18" charset="-128"/>
              <a:ea typeface="ＭＳ ゴシック" panose="020B0609070205080204" pitchFamily="49" charset="-128"/>
              <a:cs typeface="Times New Roman" panose="02020603050405020304" pitchFamily="18" charset="0"/>
            </a:endParaRPr>
          </a:p>
          <a:p>
            <a:pPr marL="0" indent="0">
              <a:lnSpc>
                <a:spcPct val="110000"/>
              </a:lnSpc>
              <a:buNone/>
            </a:pPr>
            <a:endParaRPr lang="en-US" altLang="ja-JP" sz="1800" b="1">
              <a:effectLst/>
              <a:latin typeface="游明朝" panose="02020400000000000000" pitchFamily="18" charset="-128"/>
              <a:ea typeface="ＭＳ ゴシック" panose="020B0609070205080204" pitchFamily="49" charset="-128"/>
              <a:cs typeface="Times New Roman" panose="02020603050405020304" pitchFamily="18" charset="0"/>
            </a:endParaRPr>
          </a:p>
        </p:txBody>
      </p:sp>
    </p:spTree>
    <p:extLst>
      <p:ext uri="{BB962C8B-B14F-4D97-AF65-F5344CB8AC3E}">
        <p14:creationId xmlns:p14="http://schemas.microsoft.com/office/powerpoint/2010/main" val="37723800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600" b="1">
                <a:solidFill>
                  <a:schemeClr val="bg1"/>
                </a:solidFill>
                <a:latin typeface="+mn-ea"/>
                <a:ea typeface="+mn-ea"/>
              </a:rPr>
              <a:t>　　　○○栄養士会　　　　　　　　　　　　　　　　　　　　　　　　（ﾌｪｰｽﾞ目安０～４）</a:t>
            </a:r>
            <a:endParaRPr lang="en-US" altLang="ja-JP" sz="16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　　　　１８－８－①　高齢者</a:t>
            </a:r>
            <a:r>
              <a:rPr lang="ja-JP" altLang="en-US" sz="2000" b="1">
                <a:solidFill>
                  <a:schemeClr val="bg1"/>
                </a:solidFill>
                <a:latin typeface="+mn-ea"/>
                <a:ea typeface="+mn-ea"/>
              </a:rPr>
              <a:t>（要配慮者）</a:t>
            </a:r>
            <a:endParaRPr lang="ja-JP" altLang="en-US" sz="3200" b="1">
              <a:solidFill>
                <a:schemeClr val="bg1"/>
              </a:solidFill>
              <a:latin typeface="+mn-ea"/>
              <a:ea typeface="+mn-ea"/>
            </a:endParaRPr>
          </a:p>
        </p:txBody>
      </p:sp>
      <p:sp>
        <p:nvSpPr>
          <p:cNvPr id="2" name="タイトル 1">
            <a:extLst>
              <a:ext uri="{FF2B5EF4-FFF2-40B4-BE49-F238E27FC236}">
                <a16:creationId xmlns:a16="http://schemas.microsoft.com/office/drawing/2014/main" id="{87DB855C-C1D1-4833-9564-982D38E52D72}"/>
              </a:ext>
            </a:extLst>
          </p:cNvPr>
          <p:cNvSpPr>
            <a:spLocks noGrp="1"/>
          </p:cNvSpPr>
          <p:nvPr>
            <p:ph type="title"/>
          </p:nvPr>
        </p:nvSpPr>
        <p:spPr>
          <a:xfrm>
            <a:off x="533164" y="1772996"/>
            <a:ext cx="6017940" cy="278724"/>
          </a:xfrm>
        </p:spPr>
        <p:txBody>
          <a:bodyPr>
            <a:normAutofit/>
          </a:bodyPr>
          <a:lstStyle/>
          <a:p>
            <a:pPr algn="l"/>
            <a:r>
              <a:rPr lang="ja-JP" altLang="en-US" sz="1100"/>
              <a:t>個別調査時・・・該当する□に☑して下さい。</a:t>
            </a:r>
          </a:p>
        </p:txBody>
      </p:sp>
      <p:sp>
        <p:nvSpPr>
          <p:cNvPr id="3" name="コンテンツ プレースホルダー 2">
            <a:extLst>
              <a:ext uri="{FF2B5EF4-FFF2-40B4-BE49-F238E27FC236}">
                <a16:creationId xmlns:a16="http://schemas.microsoft.com/office/drawing/2014/main" id="{0205BAA9-B0F3-4165-8355-1F3DAE782F39}"/>
              </a:ext>
            </a:extLst>
          </p:cNvPr>
          <p:cNvSpPr>
            <a:spLocks noGrp="1"/>
          </p:cNvSpPr>
          <p:nvPr>
            <p:ph idx="1"/>
          </p:nvPr>
        </p:nvSpPr>
        <p:spPr>
          <a:xfrm>
            <a:off x="533163" y="2191006"/>
            <a:ext cx="6064189" cy="4973282"/>
          </a:xfrm>
          <a:ln>
            <a:solidFill>
              <a:schemeClr val="tx1"/>
            </a:solidFill>
          </a:ln>
        </p:spPr>
        <p:txBody>
          <a:bodyPr>
            <a:normAutofit/>
          </a:bodyPr>
          <a:lstStyle/>
          <a:p>
            <a:pPr marL="0" indent="0">
              <a:buNone/>
            </a:pPr>
            <a:r>
              <a:rPr lang="ja-JP" altLang="en-US" sz="1100" b="1"/>
              <a:t>≪食事環境≫</a:t>
            </a:r>
            <a:endParaRPr lang="en-US" altLang="ja-JP" sz="1100" b="1"/>
          </a:p>
          <a:p>
            <a:pPr marL="0" indent="0">
              <a:buNone/>
            </a:pPr>
            <a:r>
              <a:rPr lang="en-US" altLang="ja-JP" sz="1100" b="1"/>
              <a:t>Q.</a:t>
            </a:r>
            <a:r>
              <a:rPr lang="ja-JP" altLang="en-US" sz="1100" b="1"/>
              <a:t>食事を食べる場所はどこですか？</a:t>
            </a:r>
            <a:r>
              <a:rPr lang="ja-JP" altLang="en-US" sz="800" b="1"/>
              <a:t>（考えられること：避難所場所の把握、等々）</a:t>
            </a:r>
            <a:endParaRPr lang="en-US" altLang="ja-JP" sz="600" b="1"/>
          </a:p>
          <a:p>
            <a:pPr marL="0" indent="0">
              <a:buNone/>
            </a:pPr>
            <a:r>
              <a:rPr lang="ja-JP" altLang="en-US" sz="1100" b="1"/>
              <a:t>　　□ 避難所内（　　　　　　　　　　　　　）</a:t>
            </a:r>
            <a:endParaRPr lang="en-US" altLang="ja-JP" sz="1100" b="1"/>
          </a:p>
          <a:p>
            <a:pPr marL="0" indent="0">
              <a:buNone/>
            </a:pPr>
            <a:r>
              <a:rPr lang="ja-JP" altLang="en-US" sz="1100" b="1"/>
              <a:t>　　□ 自宅　　　　</a:t>
            </a:r>
            <a:endParaRPr lang="en-US" altLang="ja-JP" sz="1100" b="1"/>
          </a:p>
          <a:p>
            <a:pPr marL="0" indent="0">
              <a:buNone/>
            </a:pPr>
            <a:r>
              <a:rPr lang="ja-JP" altLang="en-US" sz="1100" b="1"/>
              <a:t>　　□ その他（　　　　　　　　　　　　　　　　　　　　　）</a:t>
            </a:r>
            <a:endParaRPr lang="en-US" altLang="ja-JP" sz="1100" b="1"/>
          </a:p>
          <a:p>
            <a:pPr marL="0" indent="0">
              <a:buNone/>
            </a:pPr>
            <a:endParaRPr lang="en-US" altLang="ja-JP" sz="1100" b="1"/>
          </a:p>
          <a:p>
            <a:pPr marL="0" indent="0">
              <a:buNone/>
            </a:pPr>
            <a:r>
              <a:rPr lang="en-US" altLang="ja-JP" sz="1100" b="1"/>
              <a:t>Q.</a:t>
            </a:r>
            <a:r>
              <a:rPr lang="ja-JP" altLang="en-US" sz="1100" b="1"/>
              <a:t>食事は誰と食べられていますか？</a:t>
            </a:r>
            <a:r>
              <a:rPr lang="ja-JP" altLang="en-US" sz="800" b="1"/>
              <a:t>（考えられること：独居、等々）</a:t>
            </a:r>
            <a:endParaRPr lang="en-US" altLang="ja-JP" sz="600" b="1"/>
          </a:p>
          <a:p>
            <a:pPr marL="0" indent="0">
              <a:buNone/>
            </a:pPr>
            <a:r>
              <a:rPr lang="ja-JP" altLang="en-US" sz="1100" b="1"/>
              <a:t>　　□ 家族（　　　　　　　　人）　　</a:t>
            </a:r>
            <a:endParaRPr lang="en-US" altLang="ja-JP" sz="1100" b="1"/>
          </a:p>
          <a:p>
            <a:pPr marL="0" indent="0">
              <a:buNone/>
            </a:pPr>
            <a:r>
              <a:rPr lang="ja-JP" altLang="en-US" sz="1100" b="1"/>
              <a:t>　　□ 一人　　　</a:t>
            </a:r>
            <a:endParaRPr lang="en-US" altLang="ja-JP" sz="1100" b="1"/>
          </a:p>
          <a:p>
            <a:pPr marL="0" indent="0">
              <a:buNone/>
            </a:pPr>
            <a:r>
              <a:rPr lang="ja-JP" altLang="en-US" sz="1100" b="1"/>
              <a:t>　　□ その他（　　　　　　　　　　　　　　　　　　　　　　　　　　　　　　　　　　　　　　　　　　　　　　　　　　　）</a:t>
            </a:r>
            <a:endParaRPr lang="en-US" altLang="ja-JP" sz="1100" b="1"/>
          </a:p>
          <a:p>
            <a:pPr marL="0" indent="0">
              <a:buNone/>
            </a:pPr>
            <a:endParaRPr lang="en-US" altLang="ja-JP" sz="1100" b="1"/>
          </a:p>
          <a:p>
            <a:pPr marL="0" indent="0">
              <a:buNone/>
            </a:pPr>
            <a:r>
              <a:rPr lang="ja-JP" altLang="en-US" sz="1100" b="1"/>
              <a:t>≪口腔≫</a:t>
            </a:r>
            <a:endParaRPr lang="en-US" altLang="ja-JP" sz="1100" b="1"/>
          </a:p>
          <a:p>
            <a:pPr marL="0" indent="0">
              <a:buNone/>
            </a:pPr>
            <a:r>
              <a:rPr lang="en-US" altLang="ja-JP" sz="1100" b="1"/>
              <a:t>Q.</a:t>
            </a:r>
            <a:r>
              <a:rPr lang="ja-JP" altLang="en-US" sz="1100" b="1"/>
              <a:t> 歯は磨けていますか？</a:t>
            </a:r>
            <a:r>
              <a:rPr lang="ja-JP" altLang="en-US" sz="800" b="1"/>
              <a:t>（考えられる問題点：口腔内不衛生、う歯、誤嚥性肺炎のリスク、等々）</a:t>
            </a:r>
            <a:endParaRPr lang="en-US" altLang="ja-JP" sz="1400" b="1"/>
          </a:p>
          <a:p>
            <a:pPr marL="0" indent="0">
              <a:buNone/>
            </a:pPr>
            <a:r>
              <a:rPr lang="ja-JP" altLang="en-US" sz="1100" b="1"/>
              <a:t>　　□ はい</a:t>
            </a:r>
            <a:endParaRPr lang="en-US" altLang="ja-JP" sz="1100" b="1"/>
          </a:p>
          <a:p>
            <a:pPr marL="0" indent="0">
              <a:buNone/>
            </a:pPr>
            <a:r>
              <a:rPr lang="ja-JP" altLang="en-US" sz="1100" b="1"/>
              <a:t>　　□ いいえ ⇒　いつから（　　　　　　　　　　　　　　　　　　　　　　　　　　　　　　　　　　　　　　　　　　）</a:t>
            </a:r>
            <a:endParaRPr lang="en-US" altLang="ja-JP" sz="1100" b="1"/>
          </a:p>
          <a:p>
            <a:pPr marL="0" indent="0">
              <a:buNone/>
            </a:pPr>
            <a:endParaRPr lang="en-US" altLang="ja-JP" sz="1100" b="1"/>
          </a:p>
          <a:p>
            <a:pPr marL="0" indent="0">
              <a:buNone/>
            </a:pPr>
            <a:r>
              <a:rPr lang="en-US" altLang="ja-JP" sz="1100" b="1"/>
              <a:t>Q.</a:t>
            </a:r>
            <a:r>
              <a:rPr lang="ja-JP" altLang="en-US" sz="1100" b="1"/>
              <a:t>義歯はありますか？　</a:t>
            </a:r>
            <a:r>
              <a:rPr lang="ja-JP" altLang="en-US" sz="600" b="1"/>
              <a:t>（考えられる問題点：食事摂取量の低下、咀嚼困難、等々）</a:t>
            </a:r>
            <a:endParaRPr lang="en-US" altLang="ja-JP" sz="600" b="1"/>
          </a:p>
          <a:p>
            <a:pPr marL="0" indent="0">
              <a:buNone/>
            </a:pPr>
            <a:r>
              <a:rPr lang="ja-JP" altLang="en-US" sz="1100" b="1"/>
              <a:t>　　□ ある　⇒（□ 総義歯　□ 部分　□ 合っていない）</a:t>
            </a:r>
            <a:endParaRPr lang="en-US" altLang="ja-JP" sz="1100" b="1"/>
          </a:p>
          <a:p>
            <a:pPr marL="0" indent="0">
              <a:buNone/>
            </a:pPr>
            <a:r>
              <a:rPr lang="ja-JP" altLang="en-US" sz="1100" b="1"/>
              <a:t>　　□ ない　⇒（□ 持ってくるのを忘れた　□ 自歯）</a:t>
            </a:r>
            <a:endParaRPr lang="en-US" altLang="ja-JP" sz="1100" b="1"/>
          </a:p>
          <a:p>
            <a:pPr marL="0" indent="0">
              <a:buNone/>
            </a:pPr>
            <a:endParaRPr lang="en-US" altLang="ja-JP" sz="1100" b="1"/>
          </a:p>
          <a:p>
            <a:pPr marL="0" indent="0">
              <a:buNone/>
            </a:pPr>
            <a:r>
              <a:rPr lang="en-US" altLang="ja-JP" sz="1100" b="1"/>
              <a:t>Q.</a:t>
            </a:r>
            <a:r>
              <a:rPr lang="ja-JP" altLang="en-US" sz="1100" b="1"/>
              <a:t>かみづらい食べものはありますか？</a:t>
            </a:r>
            <a:r>
              <a:rPr lang="ja-JP" altLang="en-US" sz="800" b="1"/>
              <a:t>（咀嚼機能低下、口腔内不衛生、う歯、義歯の不一致、等々）</a:t>
            </a:r>
            <a:endParaRPr lang="en-US" altLang="ja-JP" sz="600" b="1"/>
          </a:p>
          <a:p>
            <a:pPr marL="0" indent="0">
              <a:buNone/>
            </a:pPr>
            <a:r>
              <a:rPr lang="ja-JP" altLang="en-US" sz="1100" b="1"/>
              <a:t>　　□ ない</a:t>
            </a:r>
            <a:endParaRPr lang="en-US" altLang="ja-JP" sz="1100" b="1"/>
          </a:p>
          <a:p>
            <a:pPr marL="0" indent="0">
              <a:buNone/>
            </a:pPr>
            <a:r>
              <a:rPr lang="ja-JP" altLang="en-US" sz="1100" b="1"/>
              <a:t>　　□ ある　⇒　どんなもの　（　　　　　　　　　　　　　　　　　　　　　　　　　　　　　　　　　　　　　　　　　）</a:t>
            </a:r>
            <a:endParaRPr lang="en-US" altLang="ja-JP" sz="1100" b="1"/>
          </a:p>
          <a:p>
            <a:pPr marL="0" indent="0">
              <a:buNone/>
            </a:pPr>
            <a:r>
              <a:rPr lang="ja-JP" altLang="en-US" sz="1100" b="1"/>
              <a:t>　　　　　　　　　　理由：（　　　　　　　　　　　　　　　　　　　　　　　　　　　　　　　　　　　　　　　　　　　　　）</a:t>
            </a:r>
            <a:endParaRPr lang="en-US" altLang="ja-JP" sz="1100" b="1"/>
          </a:p>
          <a:p>
            <a:pPr marL="0" indent="0">
              <a:buNone/>
            </a:pPr>
            <a:endParaRPr lang="en-US" altLang="ja-JP" sz="1100" b="1"/>
          </a:p>
        </p:txBody>
      </p:sp>
      <p:sp>
        <p:nvSpPr>
          <p:cNvPr id="4" name="矢印: 下 3">
            <a:extLst>
              <a:ext uri="{FF2B5EF4-FFF2-40B4-BE49-F238E27FC236}">
                <a16:creationId xmlns:a16="http://schemas.microsoft.com/office/drawing/2014/main" id="{7232BB2C-EC99-4D4F-9B12-F4EB87A4A368}"/>
              </a:ext>
            </a:extLst>
          </p:cNvPr>
          <p:cNvSpPr/>
          <p:nvPr/>
        </p:nvSpPr>
        <p:spPr>
          <a:xfrm>
            <a:off x="3342236" y="7219253"/>
            <a:ext cx="173528" cy="23196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2" name="表 11">
            <a:extLst>
              <a:ext uri="{FF2B5EF4-FFF2-40B4-BE49-F238E27FC236}">
                <a16:creationId xmlns:a16="http://schemas.microsoft.com/office/drawing/2014/main" id="{BC3E0BBE-9B11-4F09-A5C8-7039B27CF197}"/>
              </a:ext>
            </a:extLst>
          </p:cNvPr>
          <p:cNvGraphicFramePr>
            <a:graphicFrameLocks noGrp="1"/>
          </p:cNvGraphicFramePr>
          <p:nvPr>
            <p:extLst>
              <p:ext uri="{D42A27DB-BD31-4B8C-83A1-F6EECF244321}">
                <p14:modId xmlns:p14="http://schemas.microsoft.com/office/powerpoint/2010/main" val="283296932"/>
              </p:ext>
            </p:extLst>
          </p:nvPr>
        </p:nvGraphicFramePr>
        <p:xfrm>
          <a:off x="533165" y="895484"/>
          <a:ext cx="6064189" cy="897454"/>
        </p:xfrm>
        <a:graphic>
          <a:graphicData uri="http://schemas.openxmlformats.org/drawingml/2006/table">
            <a:tbl>
              <a:tblPr firstRow="1" bandRow="1">
                <a:tableStyleId>{5C22544A-7EE6-4342-B048-85BDC9FD1C3A}</a:tableStyleId>
              </a:tblPr>
              <a:tblGrid>
                <a:gridCol w="1347598">
                  <a:extLst>
                    <a:ext uri="{9D8B030D-6E8A-4147-A177-3AD203B41FA5}">
                      <a16:colId xmlns:a16="http://schemas.microsoft.com/office/drawing/2014/main" val="1790532664"/>
                    </a:ext>
                  </a:extLst>
                </a:gridCol>
                <a:gridCol w="3436373">
                  <a:extLst>
                    <a:ext uri="{9D8B030D-6E8A-4147-A177-3AD203B41FA5}">
                      <a16:colId xmlns:a16="http://schemas.microsoft.com/office/drawing/2014/main" val="2483362435"/>
                    </a:ext>
                  </a:extLst>
                </a:gridCol>
                <a:gridCol w="1280218">
                  <a:extLst>
                    <a:ext uri="{9D8B030D-6E8A-4147-A177-3AD203B41FA5}">
                      <a16:colId xmlns:a16="http://schemas.microsoft.com/office/drawing/2014/main" val="1697234052"/>
                    </a:ext>
                  </a:extLst>
                </a:gridCol>
              </a:tblGrid>
              <a:tr h="229830">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638374">
                <a:tc>
                  <a:txBody>
                    <a:bodyPr/>
                    <a:lstStyle/>
                    <a:p>
                      <a:pPr algn="ctr"/>
                      <a:r>
                        <a:rPr kumimoji="1" lang="ja-JP" altLang="en-US" sz="1100"/>
                        <a:t>避難所</a:t>
                      </a:r>
                      <a:endParaRPr kumimoji="1" lang="en-US" altLang="ja-JP" sz="1100"/>
                    </a:p>
                    <a:p>
                      <a:pPr algn="ctr"/>
                      <a:r>
                        <a:rPr kumimoji="1" lang="ja-JP" altLang="en-US" sz="1100"/>
                        <a:t>在宅避難</a:t>
                      </a:r>
                      <a:endParaRPr kumimoji="1" lang="en-US" altLang="ja-JP" sz="1100"/>
                    </a:p>
                    <a:p>
                      <a:pPr algn="ctr"/>
                      <a:r>
                        <a:rPr kumimoji="1" lang="ja-JP" altLang="en-US" sz="1100"/>
                        <a:t>車中避難</a:t>
                      </a:r>
                    </a:p>
                  </a:txBody>
                  <a:tcPr/>
                </a:tc>
                <a:tc>
                  <a:txBody>
                    <a:bodyPr/>
                    <a:lstStyle/>
                    <a:p>
                      <a:r>
                        <a:rPr kumimoji="1" lang="ja-JP" altLang="en-US" sz="1100"/>
                        <a:t>≪個別調査≫　高齢者：</a:t>
                      </a:r>
                      <a:r>
                        <a:rPr kumimoji="1" lang="en-US" altLang="ja-JP" sz="1100">
                          <a:solidFill>
                            <a:schemeClr val="tx1"/>
                          </a:solidFill>
                        </a:rPr>
                        <a:t>65</a:t>
                      </a:r>
                      <a:r>
                        <a:rPr kumimoji="1" lang="ja-JP" altLang="en-US" sz="1100">
                          <a:solidFill>
                            <a:schemeClr val="tx1"/>
                          </a:solidFill>
                        </a:rPr>
                        <a:t>歳以上</a:t>
                      </a:r>
                      <a:r>
                        <a:rPr kumimoji="1" lang="ja-JP" altLang="en-US" sz="500">
                          <a:solidFill>
                            <a:schemeClr val="tx1"/>
                          </a:solidFill>
                        </a:rPr>
                        <a:t>（</a:t>
                      </a:r>
                      <a:r>
                        <a:rPr kumimoji="1" lang="ja-JP" altLang="en-US" sz="500" b="0" i="0" kern="1200">
                          <a:solidFill>
                            <a:schemeClr val="dk1"/>
                          </a:solidFill>
                          <a:effectLst/>
                          <a:latin typeface="+mj-ea"/>
                          <a:ea typeface="+mj-ea"/>
                          <a:cs typeface="+mn-cs"/>
                        </a:rPr>
                        <a:t>国連の世界保健機関</a:t>
                      </a:r>
                      <a:r>
                        <a:rPr kumimoji="1" lang="en-US" altLang="ja-JP" sz="500" b="0" i="0" kern="1200">
                          <a:solidFill>
                            <a:schemeClr val="dk1"/>
                          </a:solidFill>
                          <a:effectLst/>
                          <a:latin typeface="+mj-ea"/>
                          <a:ea typeface="+mj-ea"/>
                          <a:cs typeface="+mn-cs"/>
                        </a:rPr>
                        <a:t>(WHO)</a:t>
                      </a:r>
                      <a:r>
                        <a:rPr kumimoji="1" lang="ja-JP" altLang="en-US" sz="500" b="0" i="0" kern="1200">
                          <a:solidFill>
                            <a:schemeClr val="dk1"/>
                          </a:solidFill>
                          <a:effectLst/>
                          <a:latin typeface="+mj-ea"/>
                          <a:ea typeface="+mj-ea"/>
                          <a:cs typeface="+mn-cs"/>
                        </a:rPr>
                        <a:t>の定義）</a:t>
                      </a:r>
                      <a:endParaRPr kumimoji="1" lang="en-US" altLang="ja-JP" sz="1100">
                        <a:latin typeface="+mj-ea"/>
                        <a:ea typeface="+mj-ea"/>
                      </a:endParaRPr>
                    </a:p>
                    <a:p>
                      <a:r>
                        <a:rPr kumimoji="1" lang="ja-JP" altLang="en-US" sz="1100"/>
                        <a:t>・食事環境、摂取状況、身体状況、等の現状把握を</a:t>
                      </a:r>
                      <a:endParaRPr kumimoji="1" lang="en-US" altLang="ja-JP" sz="1100"/>
                    </a:p>
                    <a:p>
                      <a:r>
                        <a:rPr kumimoji="1" lang="ja-JP" altLang="en-US" sz="1100"/>
                        <a:t>　行い、栄養状態の課題解決に繋げる。</a:t>
                      </a:r>
                      <a:endParaRPr kumimoji="1" lang="en-US" altLang="ja-JP" sz="1100"/>
                    </a:p>
                  </a:txBody>
                  <a:tcPr/>
                </a:tc>
                <a:tc>
                  <a:txBody>
                    <a:bodyPr/>
                    <a:lstStyle/>
                    <a:p>
                      <a:r>
                        <a:rPr kumimoji="1" lang="ja-JP" altLang="en-US" sz="1100"/>
                        <a:t>行政</a:t>
                      </a:r>
                      <a:endParaRPr kumimoji="1" lang="en-US" altLang="ja-JP" sz="1100"/>
                    </a:p>
                    <a:p>
                      <a:r>
                        <a:rPr kumimoji="1" lang="ja-JP" altLang="en-US" sz="1100"/>
                        <a:t>他災害関連団体</a:t>
                      </a:r>
                      <a:endParaRPr kumimoji="1" lang="en-US" altLang="ja-JP" sz="1100"/>
                    </a:p>
                    <a:p>
                      <a:r>
                        <a:rPr kumimoji="1" lang="en-US" altLang="ja-JP" sz="1100"/>
                        <a:t>※</a:t>
                      </a:r>
                      <a:r>
                        <a:rPr kumimoji="1" lang="ja-JP" altLang="en-US" sz="1100"/>
                        <a:t>下記：赤枠白字</a:t>
                      </a:r>
                      <a:endParaRPr kumimoji="1" lang="en-US" altLang="ja-JP" sz="1100"/>
                    </a:p>
                  </a:txBody>
                  <a:tcPr/>
                </a:tc>
                <a:extLst>
                  <a:ext uri="{0D108BD9-81ED-4DB2-BD59-A6C34878D82A}">
                    <a16:rowId xmlns:a16="http://schemas.microsoft.com/office/drawing/2014/main" val="299991385"/>
                  </a:ext>
                </a:extLst>
              </a:tr>
            </a:tbl>
          </a:graphicData>
        </a:graphic>
      </p:graphicFrame>
      <p:sp>
        <p:nvSpPr>
          <p:cNvPr id="9" name="タイトル 1">
            <a:extLst>
              <a:ext uri="{FF2B5EF4-FFF2-40B4-BE49-F238E27FC236}">
                <a16:creationId xmlns:a16="http://schemas.microsoft.com/office/drawing/2014/main" id="{6428268E-4E9C-4711-A5A3-C97B1F77E35F}"/>
              </a:ext>
            </a:extLst>
          </p:cNvPr>
          <p:cNvSpPr txBox="1">
            <a:spLocks/>
          </p:cNvSpPr>
          <p:nvPr/>
        </p:nvSpPr>
        <p:spPr>
          <a:xfrm>
            <a:off x="2535445" y="7506187"/>
            <a:ext cx="1787110" cy="360040"/>
          </a:xfrm>
          <a:prstGeom prst="rect">
            <a:avLst/>
          </a:prstGeom>
          <a:solidFill>
            <a:srgbClr val="0070C0"/>
          </a:solidFill>
          <a:ln w="12700">
            <a:solidFill>
              <a:schemeClr val="accent1"/>
            </a:solidFill>
          </a:ln>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1400" b="1">
                <a:solidFill>
                  <a:schemeClr val="bg1"/>
                </a:solidFill>
              </a:rPr>
              <a:t>カード番号</a:t>
            </a:r>
            <a:r>
              <a:rPr lang="en-US" altLang="ja-JP" sz="1400" b="1">
                <a:solidFill>
                  <a:schemeClr val="bg1"/>
                </a:solidFill>
              </a:rPr>
              <a:t>18-8-</a:t>
            </a:r>
            <a:r>
              <a:rPr lang="ja-JP" altLang="en-US" sz="1400" b="1">
                <a:solidFill>
                  <a:schemeClr val="bg1"/>
                </a:solidFill>
              </a:rPr>
              <a:t>②</a:t>
            </a:r>
          </a:p>
        </p:txBody>
      </p:sp>
    </p:spTree>
    <p:extLst>
      <p:ext uri="{BB962C8B-B14F-4D97-AF65-F5344CB8AC3E}">
        <p14:creationId xmlns:p14="http://schemas.microsoft.com/office/powerpoint/2010/main" val="1221957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9" name="Rectangle 9">
            <a:extLst>
              <a:ext uri="{FF2B5EF4-FFF2-40B4-BE49-F238E27FC236}">
                <a16:creationId xmlns:a16="http://schemas.microsoft.com/office/drawing/2014/main" id="{6381F1F4-D155-43B5-B98A-351918927CA4}"/>
              </a:ext>
            </a:extLst>
          </p:cNvPr>
          <p:cNvSpPr>
            <a:spLocks noChangeArrowheads="1"/>
          </p:cNvSpPr>
          <p:nvPr/>
        </p:nvSpPr>
        <p:spPr bwMode="auto">
          <a:xfrm>
            <a:off x="552910" y="1354531"/>
            <a:ext cx="6311865" cy="74209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ja-JP" altLang="ja-JP" sz="2215" u="sng">
                <a:latin typeface="ＤＦ平成ゴシック体W5" pitchFamily="49" charset="0"/>
                <a:ea typeface="ＭＳ Ｐゴシック" panose="020B0600070205080204" pitchFamily="50" charset="-128"/>
                <a:cs typeface="ＤＦ平成ゴシック体W5" pitchFamily="49" charset="0"/>
              </a:rPr>
              <a:t>県庁等災害対策本部等組織体制</a:t>
            </a:r>
          </a:p>
          <a:p>
            <a:pPr eaLnBrk="1">
              <a:lnSpc>
                <a:spcPct val="93000"/>
              </a:lnSpc>
              <a:buClrTx/>
              <a:buFontTx/>
              <a:buNone/>
            </a:pPr>
            <a:endParaRPr lang="en-US" altLang="ja-JP" sz="2215" u="sng">
              <a:latin typeface="ＤＦ平成ゴシック体W5" pitchFamily="49" charset="0"/>
              <a:cs typeface="ＤＦ平成ゴシック体W5" pitchFamily="49" charset="0"/>
            </a:endParaRPr>
          </a:p>
          <a:p>
            <a:pPr eaLnBrk="1">
              <a:lnSpc>
                <a:spcPct val="93000"/>
              </a:lnSpc>
              <a:buClrTx/>
              <a:buFontTx/>
              <a:buNone/>
            </a:pPr>
            <a:endParaRPr lang="en-US" altLang="ja-JP" sz="2215" u="sng">
              <a:latin typeface="ＤＦ平成ゴシック体W5" pitchFamily="49" charset="0"/>
              <a:cs typeface="ＤＦ平成ゴシック体W5" pitchFamily="49" charset="0"/>
            </a:endParaRPr>
          </a:p>
          <a:p>
            <a:pPr eaLnBrk="1">
              <a:lnSpc>
                <a:spcPct val="93000"/>
              </a:lnSpc>
              <a:buClrTx/>
              <a:buFontTx/>
              <a:buNone/>
            </a:pPr>
            <a:endParaRPr lang="en-US" altLang="ja-JP" sz="1846" u="sng">
              <a:latin typeface="ＤＦ平成ゴシック体W5" pitchFamily="49" charset="0"/>
              <a:cs typeface="ＤＦ平成ゴシック体W5" pitchFamily="49" charset="0"/>
            </a:endParaRPr>
          </a:p>
          <a:p>
            <a:pPr eaLnBrk="1">
              <a:lnSpc>
                <a:spcPct val="93000"/>
              </a:lnSpc>
              <a:buClrTx/>
              <a:buFontTx/>
              <a:buNone/>
            </a:pPr>
            <a:r>
              <a:rPr lang="ja-JP" altLang="ja-JP" sz="1846">
                <a:latin typeface="ＤＦ平成ゴシック体W5" pitchFamily="49" charset="0"/>
                <a:ea typeface="ＭＳ Ｐゴシック" panose="020B0600070205080204" pitchFamily="50" charset="-128"/>
                <a:cs typeface="ＤＦ平成ゴシック体W5" pitchFamily="49" charset="0"/>
              </a:rPr>
              <a:t>     </a:t>
            </a:r>
            <a:r>
              <a:rPr lang="ja-JP" altLang="ja-JP" sz="1661">
                <a:latin typeface="ＤＦ平成ゴシック体W5" pitchFamily="49" charset="0"/>
                <a:ea typeface="ＭＳ Ｐゴシック" panose="020B0600070205080204" pitchFamily="50" charset="-128"/>
                <a:cs typeface="ＤＦ平成ゴシック体W5" pitchFamily="49" charset="0"/>
              </a:rPr>
              <a:t>平時より県庁等の災害対策本部体制等を把握しておくこと</a:t>
            </a:r>
          </a:p>
          <a:p>
            <a:pPr eaLnBrk="1">
              <a:lnSpc>
                <a:spcPct val="93000"/>
              </a:lnSpc>
              <a:buClrTx/>
              <a:buFontTx/>
              <a:buNone/>
            </a:pPr>
            <a:r>
              <a:rPr lang="en-US" altLang="ja-JP" sz="1477">
                <a:latin typeface="ＤＦ平成ゴシック体W5" pitchFamily="49" charset="0"/>
                <a:cs typeface="ＤＦ平成ゴシック体W5" pitchFamily="49" charset="0"/>
              </a:rPr>
              <a:t>      (</a:t>
            </a:r>
            <a:r>
              <a:rPr lang="ja-JP" altLang="ja-JP" sz="1477">
                <a:latin typeface="ＤＦ平成ゴシック体W5" pitchFamily="49" charset="0"/>
                <a:ea typeface="ＭＳ Ｐゴシック" panose="020B0600070205080204" pitchFamily="50" charset="-128"/>
                <a:cs typeface="ＤＦ平成ゴシック体W5" pitchFamily="49" charset="0"/>
              </a:rPr>
              <a:t>参考資料　通知　平成</a:t>
            </a:r>
            <a:r>
              <a:rPr lang="en-US" altLang="ja-JP" sz="1477">
                <a:latin typeface="ＤＦ平成ゴシック体W5" pitchFamily="49" charset="0"/>
                <a:cs typeface="ＤＦ平成ゴシック体W5" pitchFamily="49" charset="0"/>
              </a:rPr>
              <a:t>29</a:t>
            </a:r>
            <a:r>
              <a:rPr lang="ja-JP" altLang="ja-JP" sz="1477">
                <a:latin typeface="ＤＦ平成ゴシック体W5" pitchFamily="49" charset="0"/>
                <a:ea typeface="ＭＳ Ｐゴシック" panose="020B0600070205080204" pitchFamily="50" charset="-128"/>
                <a:cs typeface="ＤＦ平成ゴシック体W5" pitchFamily="49" charset="0"/>
              </a:rPr>
              <a:t>年</a:t>
            </a:r>
            <a:r>
              <a:rPr lang="en-US" altLang="ja-JP" sz="1477">
                <a:latin typeface="ＤＦ平成ゴシック体W5" pitchFamily="49" charset="0"/>
                <a:cs typeface="ＤＦ平成ゴシック体W5" pitchFamily="49" charset="0"/>
              </a:rPr>
              <a:t>7</a:t>
            </a:r>
            <a:r>
              <a:rPr lang="ja-JP" altLang="ja-JP" sz="1477">
                <a:latin typeface="ＤＦ平成ゴシック体W5" pitchFamily="49" charset="0"/>
                <a:ea typeface="ＭＳ Ｐゴシック" panose="020B0600070205080204" pitchFamily="50" charset="-128"/>
                <a:cs typeface="ＤＦ平成ゴシック体W5" pitchFamily="49" charset="0"/>
              </a:rPr>
              <a:t>月</a:t>
            </a:r>
            <a:r>
              <a:rPr lang="en-US" altLang="ja-JP" sz="1477">
                <a:latin typeface="ＤＦ平成ゴシック体W5" pitchFamily="49" charset="0"/>
                <a:cs typeface="ＤＦ平成ゴシック体W5" pitchFamily="49" charset="0"/>
              </a:rPr>
              <a:t>5</a:t>
            </a:r>
            <a:r>
              <a:rPr lang="ja-JP" altLang="ja-JP" sz="1477">
                <a:latin typeface="ＤＦ平成ゴシック体W5" pitchFamily="49" charset="0"/>
                <a:ea typeface="ＭＳ Ｐゴシック" panose="020B0600070205080204" pitchFamily="50" charset="-128"/>
                <a:cs typeface="ＤＦ平成ゴシック体W5" pitchFamily="49" charset="0"/>
              </a:rPr>
              <a:t>日　各都道府県知事宛</a:t>
            </a:r>
          </a:p>
          <a:p>
            <a:pPr eaLnBrk="1">
              <a:lnSpc>
                <a:spcPct val="93000"/>
              </a:lnSpc>
              <a:buClrTx/>
              <a:buFontTx/>
              <a:buNone/>
            </a:pPr>
            <a:r>
              <a:rPr lang="ja-JP" altLang="ja-JP" sz="1477">
                <a:latin typeface="ＤＦ平成ゴシック体W5" pitchFamily="49" charset="0"/>
                <a:ea typeface="ＭＳ Ｐゴシック" panose="020B0600070205080204" pitchFamily="50" charset="-128"/>
                <a:cs typeface="ＤＦ平成ゴシック体W5" pitchFamily="49" charset="0"/>
              </a:rPr>
              <a:t>            大規模災害時の保健医療活動に係る体制の整備について</a:t>
            </a:r>
            <a:r>
              <a:rPr lang="en-US" altLang="ja-JP" sz="1477">
                <a:latin typeface="ＤＦ平成ゴシック体W5" pitchFamily="49" charset="0"/>
                <a:cs typeface="ＤＦ平成ゴシック体W5" pitchFamily="49" charset="0"/>
              </a:rPr>
              <a:t>)</a:t>
            </a:r>
          </a:p>
          <a:p>
            <a:pPr eaLnBrk="1">
              <a:lnSpc>
                <a:spcPct val="93000"/>
              </a:lnSpc>
              <a:buClrTx/>
              <a:buFontTx/>
              <a:buNone/>
            </a:pPr>
            <a:endParaRPr lang="en-US" altLang="ja-JP" sz="1846" u="sng">
              <a:latin typeface="ＤＦ平成ゴシック体W5" pitchFamily="49" charset="0"/>
              <a:cs typeface="ＤＦ平成ゴシック体W5" pitchFamily="49" charset="0"/>
            </a:endParaRPr>
          </a:p>
          <a:p>
            <a:pPr eaLnBrk="1">
              <a:lnSpc>
                <a:spcPct val="93000"/>
              </a:lnSpc>
              <a:buClrTx/>
              <a:buFontTx/>
              <a:buNone/>
            </a:pPr>
            <a:endParaRPr lang="en-US" altLang="ja-JP" sz="1846" u="sng">
              <a:latin typeface="ＤＦ平成ゴシック体W5" pitchFamily="49" charset="0"/>
              <a:cs typeface="ＤＦ平成ゴシック体W5" pitchFamily="49" charset="0"/>
            </a:endParaRPr>
          </a:p>
          <a:p>
            <a:pPr eaLnBrk="1">
              <a:lnSpc>
                <a:spcPct val="93000"/>
              </a:lnSpc>
              <a:buClrTx/>
              <a:buFontTx/>
              <a:buNone/>
            </a:pPr>
            <a:r>
              <a:rPr lang="ja-JP" altLang="ja-JP" sz="2215" u="sng">
                <a:latin typeface="ＤＦ平成ゴシック体W5" pitchFamily="49" charset="0"/>
                <a:ea typeface="ＭＳ Ｐゴシック" panose="020B0600070205080204" pitchFamily="50" charset="-128"/>
                <a:cs typeface="ＤＦ平成ゴシック体W5" pitchFamily="49" charset="0"/>
              </a:rPr>
              <a:t>県栄養士会災害対策本部組織図</a:t>
            </a:r>
          </a:p>
          <a:p>
            <a:pPr eaLnBrk="1">
              <a:lnSpc>
                <a:spcPct val="93000"/>
              </a:lnSpc>
              <a:buClrTx/>
              <a:buFontTx/>
              <a:buNone/>
            </a:pPr>
            <a:endParaRPr lang="en-US" altLang="ja-JP" sz="1846" u="sng">
              <a:latin typeface="ＤＦ平成ゴシック体W5" pitchFamily="49" charset="0"/>
              <a:cs typeface="ＤＦ平成ゴシック体W5" pitchFamily="49" charset="0"/>
            </a:endParaRPr>
          </a:p>
          <a:p>
            <a:pPr eaLnBrk="1">
              <a:lnSpc>
                <a:spcPct val="93000"/>
              </a:lnSpc>
              <a:buClrTx/>
              <a:buFontTx/>
              <a:buNone/>
            </a:pPr>
            <a:endParaRPr lang="en-US" altLang="ja-JP" sz="1846" u="sng">
              <a:latin typeface="ＤＦ平成ゴシック体W5" pitchFamily="49" charset="0"/>
              <a:cs typeface="ＤＦ平成ゴシック体W5" pitchFamily="49" charset="0"/>
            </a:endParaRPr>
          </a:p>
          <a:p>
            <a:pPr eaLnBrk="1">
              <a:lnSpc>
                <a:spcPct val="93000"/>
              </a:lnSpc>
              <a:buClrTx/>
              <a:buFontTx/>
              <a:buNone/>
            </a:pPr>
            <a:endParaRPr lang="en-US" altLang="ja-JP" sz="1846" u="sng">
              <a:latin typeface="ＤＦ平成ゴシック体W5" pitchFamily="49" charset="0"/>
              <a:cs typeface="ＤＦ平成ゴシック体W5" pitchFamily="49" charset="0"/>
            </a:endParaRPr>
          </a:p>
          <a:p>
            <a:pPr eaLnBrk="1">
              <a:lnSpc>
                <a:spcPct val="93000"/>
              </a:lnSpc>
              <a:buClrTx/>
              <a:buFontTx/>
              <a:buNone/>
            </a:pPr>
            <a:r>
              <a:rPr lang="ja-JP" altLang="ja-JP" sz="2215">
                <a:latin typeface="ＤＦ平成ゴシック体W5" pitchFamily="49" charset="0"/>
                <a:ea typeface="ＭＳ Ｐゴシック" panose="020B0600070205080204" pitchFamily="50" charset="-128"/>
                <a:cs typeface="ＤＦ平成ゴシック体W5" pitchFamily="49" charset="0"/>
              </a:rPr>
              <a:t>　　</a:t>
            </a:r>
            <a:r>
              <a:rPr lang="ja-JP" altLang="ja-JP" sz="1661">
                <a:latin typeface="ＤＦ平成ゴシック体W5" pitchFamily="49" charset="0"/>
                <a:ea typeface="ＭＳ Ｐゴシック" panose="020B0600070205080204" pitchFamily="50" charset="-128"/>
                <a:cs typeface="ＤＦ平成ゴシック体W5" pitchFamily="49" charset="0"/>
              </a:rPr>
              <a:t>　　　　　　　　　　　　　　　　　　　　　</a:t>
            </a:r>
            <a:r>
              <a:rPr lang="ja-JP" altLang="ja-JP" sz="1846">
                <a:latin typeface="ＤＦ平成ゴシック体W5" pitchFamily="49" charset="0"/>
                <a:ea typeface="ＭＳ Ｐゴシック" panose="020B0600070205080204" pitchFamily="50" charset="-128"/>
                <a:cs typeface="ＤＦ平成ゴシック体W5" pitchFamily="49" charset="0"/>
              </a:rPr>
              <a:t>　　　　</a:t>
            </a:r>
          </a:p>
        </p:txBody>
      </p:sp>
      <p:sp>
        <p:nvSpPr>
          <p:cNvPr id="5130" name="AutoShape 10">
            <a:extLst>
              <a:ext uri="{FF2B5EF4-FFF2-40B4-BE49-F238E27FC236}">
                <a16:creationId xmlns:a16="http://schemas.microsoft.com/office/drawing/2014/main" id="{FA0845B6-410F-495C-A88E-3319D182E656}"/>
              </a:ext>
            </a:extLst>
          </p:cNvPr>
          <p:cNvSpPr>
            <a:spLocks noChangeArrowheads="1"/>
          </p:cNvSpPr>
          <p:nvPr/>
        </p:nvSpPr>
        <p:spPr bwMode="auto">
          <a:xfrm>
            <a:off x="582215" y="1841694"/>
            <a:ext cx="5722875" cy="676899"/>
          </a:xfrm>
          <a:custGeom>
            <a:avLst/>
            <a:gdLst>
              <a:gd name="G0" fmla="+- 21600 0 0"/>
              <a:gd name="G1" fmla="+- 1 0 0"/>
              <a:gd name="G2" fmla="+- 65535 0 0"/>
              <a:gd name="G3" fmla="*/ 1 16385 2"/>
              <a:gd name="G4" fmla="*/ 1 7011 51200"/>
              <a:gd name="T0" fmla="*/ 6200775 w 6200775"/>
              <a:gd name="T1" fmla="*/ 366713 h 733425"/>
              <a:gd name="T2" fmla="*/ 3100388 w 6200775"/>
              <a:gd name="T3" fmla="*/ 733425 h 733425"/>
              <a:gd name="T4" fmla="*/ 0 w 6200775"/>
              <a:gd name="T5" fmla="*/ 366713 h 733425"/>
              <a:gd name="T6" fmla="*/ 3100388 w 6200775"/>
              <a:gd name="T7" fmla="*/ 0 h 733425"/>
              <a:gd name="T8" fmla="*/ 0 w 6200775"/>
              <a:gd name="T9" fmla="*/ 0 h 733425"/>
              <a:gd name="T10" fmla="*/ 6200775 w 6200775"/>
              <a:gd name="T11" fmla="*/ 733425 h 733425"/>
            </a:gdLst>
            <a:ahLst/>
            <a:cxnLst>
              <a:cxn ang="0">
                <a:pos x="T0" y="T1"/>
              </a:cxn>
              <a:cxn ang="0">
                <a:pos x="T2" y="T3"/>
              </a:cxn>
              <a:cxn ang="0">
                <a:pos x="T4" y="T5"/>
              </a:cxn>
              <a:cxn ang="0">
                <a:pos x="T6" y="T7"/>
              </a:cxn>
            </a:cxnLst>
            <a:rect l="T8" t="T9" r="T10" b="T11"/>
            <a:pathLst>
              <a:path w="6200775" h="733425">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3064" tIns="43193" rIns="83064" bIns="43193"/>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buClrTx/>
              <a:buFontTx/>
              <a:buNone/>
            </a:pPr>
            <a:r>
              <a:rPr lang="zh-CN" altLang="ja-JP" sz="1292">
                <a:ea typeface="宋体" panose="02010600030101010101" pitchFamily="2" charset="-122"/>
              </a:rPr>
              <a:t>東京都の例</a:t>
            </a:r>
          </a:p>
          <a:p>
            <a:pPr eaLnBrk="1">
              <a:buClrTx/>
              <a:buFontTx/>
              <a:buNone/>
            </a:pPr>
            <a:r>
              <a:rPr lang="en-US" altLang="ja-JP" sz="1292">
                <a:solidFill>
                  <a:srgbClr val="0000FF"/>
                </a:solidFill>
                <a:ea typeface="ＭＳ Ｐゴシック" panose="020B0600070205080204" pitchFamily="50" charset="-128"/>
              </a:rPr>
              <a:t>https://www.bousai.metro.tokyo.lg.jp/taisaku/torikumi/1000067/1000369.html</a:t>
            </a:r>
          </a:p>
          <a:p>
            <a:pPr eaLnBrk="1">
              <a:buClrTx/>
              <a:buFontTx/>
              <a:buNone/>
            </a:pPr>
            <a:endParaRPr lang="en-US" altLang="ja-JP" sz="1292">
              <a:solidFill>
                <a:srgbClr val="0000FF"/>
              </a:solidFill>
              <a:ea typeface="ＭＳ Ｐゴシック" panose="020B0600070205080204" pitchFamily="50" charset="-128"/>
            </a:endParaRPr>
          </a:p>
        </p:txBody>
      </p:sp>
      <p:pic>
        <p:nvPicPr>
          <p:cNvPr id="5131" name="Picture 11">
            <a:extLst>
              <a:ext uri="{FF2B5EF4-FFF2-40B4-BE49-F238E27FC236}">
                <a16:creationId xmlns:a16="http://schemas.microsoft.com/office/drawing/2014/main" id="{10AEEAC9-0E66-4EC1-9B4E-A76F423B02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3607" y="4265784"/>
            <a:ext cx="6273772" cy="4360286"/>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32" name="Rectangle 12">
            <a:extLst>
              <a:ext uri="{FF2B5EF4-FFF2-40B4-BE49-F238E27FC236}">
                <a16:creationId xmlns:a16="http://schemas.microsoft.com/office/drawing/2014/main" id="{4E210B72-4B8F-4F03-8235-7DF6191DA97E}"/>
              </a:ext>
            </a:extLst>
          </p:cNvPr>
          <p:cNvSpPr>
            <a:spLocks noChangeArrowheads="1"/>
          </p:cNvSpPr>
          <p:nvPr/>
        </p:nvSpPr>
        <p:spPr bwMode="auto">
          <a:xfrm>
            <a:off x="2722797" y="6363879"/>
            <a:ext cx="1037326" cy="398521"/>
          </a:xfrm>
          <a:prstGeom prst="rect">
            <a:avLst/>
          </a:prstGeom>
          <a:gradFill rotWithShape="0">
            <a:gsLst>
              <a:gs pos="0">
                <a:srgbClr val="A3A3E4"/>
              </a:gs>
              <a:gs pos="100000">
                <a:srgbClr val="8181DE"/>
              </a:gs>
            </a:gsLst>
            <a:lin ang="5400000" scaled="1"/>
          </a:gradFill>
          <a:ln w="648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algn="ctr" eaLnBrk="1">
              <a:lnSpc>
                <a:spcPct val="93000"/>
              </a:lnSpc>
              <a:buClrTx/>
              <a:buFontTx/>
              <a:buNone/>
            </a:pPr>
            <a:r>
              <a:rPr lang="ja-JP" altLang="ja-JP" sz="1477">
                <a:ea typeface="ＭＳ Ｐゴシック" panose="020B0600070205080204" pitchFamily="50" charset="-128"/>
              </a:rPr>
              <a:t>現地統括</a:t>
            </a:r>
          </a:p>
        </p:txBody>
      </p:sp>
      <p:sp>
        <p:nvSpPr>
          <p:cNvPr id="5133" name="AutoShape 13">
            <a:extLst>
              <a:ext uri="{FF2B5EF4-FFF2-40B4-BE49-F238E27FC236}">
                <a16:creationId xmlns:a16="http://schemas.microsoft.com/office/drawing/2014/main" id="{CF49DEF7-FB84-479B-8DBB-9FCED66513CC}"/>
              </a:ext>
            </a:extLst>
          </p:cNvPr>
          <p:cNvSpPr>
            <a:spLocks noChangeArrowheads="1"/>
          </p:cNvSpPr>
          <p:nvPr/>
        </p:nvSpPr>
        <p:spPr bwMode="auto">
          <a:xfrm>
            <a:off x="4293439" y="5065023"/>
            <a:ext cx="1730342" cy="550896"/>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ja-JP" altLang="ja-JP" sz="1661">
                <a:latin typeface="HG丸ｺﾞｼｯｸM-PRO" panose="020F0600000000000000" pitchFamily="50" charset="-128"/>
                <a:ea typeface="HG丸ｺﾞｼｯｸM-PRO" panose="020F0600000000000000" pitchFamily="50" charset="-128"/>
              </a:rPr>
              <a:t>県栄養士会会長</a:t>
            </a:r>
          </a:p>
        </p:txBody>
      </p:sp>
      <p:sp>
        <p:nvSpPr>
          <p:cNvPr id="5134" name="AutoShape 14">
            <a:extLst>
              <a:ext uri="{FF2B5EF4-FFF2-40B4-BE49-F238E27FC236}">
                <a16:creationId xmlns:a16="http://schemas.microsoft.com/office/drawing/2014/main" id="{6EFE571F-80B3-48EA-B6B5-85C62229E485}"/>
              </a:ext>
            </a:extLst>
          </p:cNvPr>
          <p:cNvSpPr>
            <a:spLocks noChangeArrowheads="1"/>
          </p:cNvSpPr>
          <p:nvPr/>
        </p:nvSpPr>
        <p:spPr bwMode="auto">
          <a:xfrm>
            <a:off x="1367533" y="6233481"/>
            <a:ext cx="991907" cy="332589"/>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algn="ctr" eaLnBrk="1">
              <a:lnSpc>
                <a:spcPct val="93000"/>
              </a:lnSpc>
              <a:buClrTx/>
              <a:buFontTx/>
              <a:buNone/>
            </a:pPr>
            <a:r>
              <a:rPr lang="ja-JP" altLang="ja-JP" sz="1661">
                <a:latin typeface="HG丸ｺﾞｼｯｸM-PRO" panose="020F0600000000000000" pitchFamily="50" charset="-128"/>
                <a:ea typeface="HG丸ｺﾞｼｯｸM-PRO" panose="020F0600000000000000" pitchFamily="50" charset="-128"/>
              </a:rPr>
              <a:t>三役等</a:t>
            </a:r>
          </a:p>
        </p:txBody>
      </p:sp>
      <p:sp>
        <p:nvSpPr>
          <p:cNvPr id="5135" name="AutoShape 15">
            <a:extLst>
              <a:ext uri="{FF2B5EF4-FFF2-40B4-BE49-F238E27FC236}">
                <a16:creationId xmlns:a16="http://schemas.microsoft.com/office/drawing/2014/main" id="{4E5DAD41-09F9-4A4C-930B-BA118BAD153F}"/>
              </a:ext>
            </a:extLst>
          </p:cNvPr>
          <p:cNvSpPr>
            <a:spLocks noChangeArrowheads="1"/>
          </p:cNvSpPr>
          <p:nvPr/>
        </p:nvSpPr>
        <p:spPr bwMode="auto">
          <a:xfrm>
            <a:off x="3780636" y="6363879"/>
            <a:ext cx="1730341" cy="411707"/>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en-US" altLang="ja-JP" sz="1477">
                <a:latin typeface="HG丸ｺﾞｼｯｸM-PRO" panose="020F0600000000000000" pitchFamily="50" charset="-128"/>
                <a:ea typeface="HG丸ｺﾞｼｯｸM-PRO" panose="020F0600000000000000" pitchFamily="50" charset="-128"/>
              </a:rPr>
              <a:t>JDA-DAT</a:t>
            </a:r>
            <a:r>
              <a:rPr lang="ja-JP" altLang="ja-JP" sz="1477">
                <a:latin typeface="HG丸ｺﾞｼｯｸM-PRO" panose="020F0600000000000000" pitchFamily="50" charset="-128"/>
                <a:ea typeface="HG丸ｺﾞｼｯｸM-PRO" panose="020F0600000000000000" pitchFamily="50" charset="-128"/>
              </a:rPr>
              <a:t>委員長</a:t>
            </a:r>
          </a:p>
        </p:txBody>
      </p:sp>
      <p:sp>
        <p:nvSpPr>
          <p:cNvPr id="5136" name="AutoShape 16">
            <a:extLst>
              <a:ext uri="{FF2B5EF4-FFF2-40B4-BE49-F238E27FC236}">
                <a16:creationId xmlns:a16="http://schemas.microsoft.com/office/drawing/2014/main" id="{205719BF-934C-4695-9F24-E1F0C6612BF8}"/>
              </a:ext>
            </a:extLst>
          </p:cNvPr>
          <p:cNvSpPr>
            <a:spLocks noChangeArrowheads="1"/>
          </p:cNvSpPr>
          <p:nvPr/>
        </p:nvSpPr>
        <p:spPr bwMode="auto">
          <a:xfrm>
            <a:off x="586609" y="7763097"/>
            <a:ext cx="1113514" cy="332589"/>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ja-JP" altLang="ja-JP" sz="1661">
                <a:latin typeface="HG丸ｺﾞｼｯｸM-PRO" panose="020F0600000000000000" pitchFamily="50" charset="-128"/>
                <a:ea typeface="HG丸ｺﾞｼｯｸM-PRO" panose="020F0600000000000000" pitchFamily="50" charset="-128"/>
              </a:rPr>
              <a:t>○〇さん</a:t>
            </a:r>
          </a:p>
        </p:txBody>
      </p:sp>
      <p:sp>
        <p:nvSpPr>
          <p:cNvPr id="5137" name="AutoShape 17">
            <a:extLst>
              <a:ext uri="{FF2B5EF4-FFF2-40B4-BE49-F238E27FC236}">
                <a16:creationId xmlns:a16="http://schemas.microsoft.com/office/drawing/2014/main" id="{861B6029-5880-4A1E-B5A4-0D55001B9567}"/>
              </a:ext>
            </a:extLst>
          </p:cNvPr>
          <p:cNvSpPr>
            <a:spLocks noChangeArrowheads="1"/>
          </p:cNvSpPr>
          <p:nvPr/>
        </p:nvSpPr>
        <p:spPr bwMode="auto">
          <a:xfrm>
            <a:off x="1883266" y="7763097"/>
            <a:ext cx="1113514" cy="332589"/>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ja-JP" altLang="ja-JP" sz="1661">
                <a:latin typeface="HG丸ｺﾞｼｯｸM-PRO" panose="020F0600000000000000" pitchFamily="50" charset="-128"/>
                <a:ea typeface="HG丸ｺﾞｼｯｸM-PRO" panose="020F0600000000000000" pitchFamily="50" charset="-128"/>
              </a:rPr>
              <a:t>○〇さん</a:t>
            </a:r>
          </a:p>
        </p:txBody>
      </p:sp>
      <p:sp>
        <p:nvSpPr>
          <p:cNvPr id="5138" name="AutoShape 18">
            <a:extLst>
              <a:ext uri="{FF2B5EF4-FFF2-40B4-BE49-F238E27FC236}">
                <a16:creationId xmlns:a16="http://schemas.microsoft.com/office/drawing/2014/main" id="{69233773-B901-428F-A691-E0BEEE90C66A}"/>
              </a:ext>
            </a:extLst>
          </p:cNvPr>
          <p:cNvSpPr>
            <a:spLocks noChangeArrowheads="1"/>
          </p:cNvSpPr>
          <p:nvPr/>
        </p:nvSpPr>
        <p:spPr bwMode="auto">
          <a:xfrm>
            <a:off x="3137434" y="7763097"/>
            <a:ext cx="1113514" cy="332589"/>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ja-JP" altLang="ja-JP" sz="1477">
                <a:latin typeface="HG丸ｺﾞｼｯｸM-PRO" panose="020F0600000000000000" pitchFamily="50" charset="-128"/>
                <a:ea typeface="HG丸ｺﾞｼｯｸM-PRO" panose="020F0600000000000000" pitchFamily="50" charset="-128"/>
              </a:rPr>
              <a:t>搬送・車両</a:t>
            </a:r>
          </a:p>
        </p:txBody>
      </p:sp>
      <p:sp>
        <p:nvSpPr>
          <p:cNvPr id="5139" name="AutoShape 19">
            <a:extLst>
              <a:ext uri="{FF2B5EF4-FFF2-40B4-BE49-F238E27FC236}">
                <a16:creationId xmlns:a16="http://schemas.microsoft.com/office/drawing/2014/main" id="{9500F456-7E1E-4717-962C-3E875F21F878}"/>
              </a:ext>
            </a:extLst>
          </p:cNvPr>
          <p:cNvSpPr>
            <a:spLocks noChangeArrowheads="1"/>
          </p:cNvSpPr>
          <p:nvPr/>
        </p:nvSpPr>
        <p:spPr bwMode="auto">
          <a:xfrm>
            <a:off x="4341787" y="7785074"/>
            <a:ext cx="1113514" cy="332589"/>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en-US" altLang="ja-JP" sz="1292">
                <a:latin typeface="HG丸ｺﾞｼｯｸM-PRO" panose="020F0600000000000000" pitchFamily="50" charset="-128"/>
                <a:ea typeface="HG丸ｺﾞｼｯｸM-PRO" panose="020F0600000000000000" pitchFamily="50" charset="-128"/>
              </a:rPr>
              <a:t>JDA-DAT</a:t>
            </a:r>
          </a:p>
        </p:txBody>
      </p:sp>
      <p:sp>
        <p:nvSpPr>
          <p:cNvPr id="5140" name="AutoShape 20">
            <a:extLst>
              <a:ext uri="{FF2B5EF4-FFF2-40B4-BE49-F238E27FC236}">
                <a16:creationId xmlns:a16="http://schemas.microsoft.com/office/drawing/2014/main" id="{6F2A51C4-20BD-4748-BC8E-F17B337B9829}"/>
              </a:ext>
            </a:extLst>
          </p:cNvPr>
          <p:cNvSpPr>
            <a:spLocks noChangeArrowheads="1"/>
          </p:cNvSpPr>
          <p:nvPr/>
        </p:nvSpPr>
        <p:spPr bwMode="auto">
          <a:xfrm>
            <a:off x="5547606" y="7773353"/>
            <a:ext cx="1112048" cy="332589"/>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ja-JP" altLang="ja-JP" sz="1661">
                <a:latin typeface="HG丸ｺﾞｼｯｸM-PRO" panose="020F0600000000000000" pitchFamily="50" charset="-128"/>
                <a:ea typeface="HG丸ｺﾞｼｯｸM-PRO" panose="020F0600000000000000" pitchFamily="50" charset="-128"/>
              </a:rPr>
              <a:t>資材整理</a:t>
            </a:r>
          </a:p>
        </p:txBody>
      </p:sp>
      <p:sp>
        <p:nvSpPr>
          <p:cNvPr id="5142" name="AutoShape 22">
            <a:extLst>
              <a:ext uri="{FF2B5EF4-FFF2-40B4-BE49-F238E27FC236}">
                <a16:creationId xmlns:a16="http://schemas.microsoft.com/office/drawing/2014/main" id="{CFCFED16-98F5-42C7-9087-D64988B4B5BA}"/>
              </a:ext>
            </a:extLst>
          </p:cNvPr>
          <p:cNvSpPr>
            <a:spLocks noChangeArrowheads="1"/>
          </p:cNvSpPr>
          <p:nvPr/>
        </p:nvSpPr>
        <p:spPr bwMode="auto">
          <a:xfrm>
            <a:off x="586609" y="8201177"/>
            <a:ext cx="1113514" cy="332589"/>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ja-JP" altLang="ja-JP" sz="1661">
                <a:latin typeface="HG丸ｺﾞｼｯｸM-PRO" panose="020F0600000000000000" pitchFamily="50" charset="-128"/>
                <a:ea typeface="HG丸ｺﾞｼｯｸM-PRO" panose="020F0600000000000000" pitchFamily="50" charset="-128"/>
              </a:rPr>
              <a:t>○〇さん</a:t>
            </a:r>
          </a:p>
        </p:txBody>
      </p:sp>
      <p:sp>
        <p:nvSpPr>
          <p:cNvPr id="5143" name="AutoShape 23">
            <a:extLst>
              <a:ext uri="{FF2B5EF4-FFF2-40B4-BE49-F238E27FC236}">
                <a16:creationId xmlns:a16="http://schemas.microsoft.com/office/drawing/2014/main" id="{5A19AC31-0FE3-4FD0-BF60-5867CCC81E4F}"/>
              </a:ext>
            </a:extLst>
          </p:cNvPr>
          <p:cNvSpPr>
            <a:spLocks noChangeArrowheads="1"/>
          </p:cNvSpPr>
          <p:nvPr/>
        </p:nvSpPr>
        <p:spPr bwMode="auto">
          <a:xfrm>
            <a:off x="3137434" y="8202642"/>
            <a:ext cx="1113514" cy="332589"/>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ja-JP" altLang="ja-JP" sz="1661">
                <a:latin typeface="HG丸ｺﾞｼｯｸM-PRO" panose="020F0600000000000000" pitchFamily="50" charset="-128"/>
                <a:ea typeface="HG丸ｺﾞｼｯｸM-PRO" panose="020F0600000000000000" pitchFamily="50" charset="-128"/>
              </a:rPr>
              <a:t>○〇さん</a:t>
            </a:r>
          </a:p>
        </p:txBody>
      </p:sp>
      <p:sp>
        <p:nvSpPr>
          <p:cNvPr id="5144" name="AutoShape 24">
            <a:extLst>
              <a:ext uri="{FF2B5EF4-FFF2-40B4-BE49-F238E27FC236}">
                <a16:creationId xmlns:a16="http://schemas.microsoft.com/office/drawing/2014/main" id="{86A24C4D-158A-46F3-AC4A-93BE80D4D41F}"/>
              </a:ext>
            </a:extLst>
          </p:cNvPr>
          <p:cNvSpPr>
            <a:spLocks noChangeArrowheads="1"/>
          </p:cNvSpPr>
          <p:nvPr/>
        </p:nvSpPr>
        <p:spPr bwMode="auto">
          <a:xfrm>
            <a:off x="5595955" y="8204107"/>
            <a:ext cx="1113514" cy="332589"/>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ja-JP" altLang="ja-JP" sz="1661">
                <a:latin typeface="HG丸ｺﾞｼｯｸM-PRO" panose="020F0600000000000000" pitchFamily="50" charset="-128"/>
                <a:ea typeface="HG丸ｺﾞｼｯｸM-PRO" panose="020F0600000000000000" pitchFamily="50" charset="-128"/>
              </a:rPr>
              <a:t>○〇さん</a:t>
            </a:r>
          </a:p>
        </p:txBody>
      </p:sp>
      <p:sp>
        <p:nvSpPr>
          <p:cNvPr id="5145" name="AutoShape 25">
            <a:extLst>
              <a:ext uri="{FF2B5EF4-FFF2-40B4-BE49-F238E27FC236}">
                <a16:creationId xmlns:a16="http://schemas.microsoft.com/office/drawing/2014/main" id="{D8616272-49EC-44C8-90D4-D2ADC5756994}"/>
              </a:ext>
            </a:extLst>
          </p:cNvPr>
          <p:cNvSpPr>
            <a:spLocks noChangeArrowheads="1"/>
          </p:cNvSpPr>
          <p:nvPr/>
        </p:nvSpPr>
        <p:spPr bwMode="auto">
          <a:xfrm>
            <a:off x="4382811" y="8205572"/>
            <a:ext cx="1113514" cy="332589"/>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ja-JP" altLang="ja-JP" sz="1661">
                <a:latin typeface="HG丸ｺﾞｼｯｸM-PRO" panose="020F0600000000000000" pitchFamily="50" charset="-128"/>
                <a:ea typeface="HG丸ｺﾞｼｯｸM-PRO" panose="020F0600000000000000" pitchFamily="50" charset="-128"/>
              </a:rPr>
              <a:t>○〇さん</a:t>
            </a:r>
          </a:p>
        </p:txBody>
      </p:sp>
      <p:sp>
        <p:nvSpPr>
          <p:cNvPr id="5146" name="AutoShape 26">
            <a:extLst>
              <a:ext uri="{FF2B5EF4-FFF2-40B4-BE49-F238E27FC236}">
                <a16:creationId xmlns:a16="http://schemas.microsoft.com/office/drawing/2014/main" id="{A3865BFB-7A80-4FB7-9833-FC4491CC7BD6}"/>
              </a:ext>
            </a:extLst>
          </p:cNvPr>
          <p:cNvSpPr>
            <a:spLocks noChangeArrowheads="1"/>
          </p:cNvSpPr>
          <p:nvPr/>
        </p:nvSpPr>
        <p:spPr bwMode="auto">
          <a:xfrm>
            <a:off x="1880335" y="8204107"/>
            <a:ext cx="1113514" cy="332589"/>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ja-JP" altLang="ja-JP" sz="1661">
                <a:latin typeface="HG丸ｺﾞｼｯｸM-PRO" panose="020F0600000000000000" pitchFamily="50" charset="-128"/>
                <a:ea typeface="HG丸ｺﾞｼｯｸM-PRO" panose="020F0600000000000000" pitchFamily="50" charset="-128"/>
              </a:rPr>
              <a:t>○〇さん</a:t>
            </a:r>
          </a:p>
        </p:txBody>
      </p:sp>
      <p:sp>
        <p:nvSpPr>
          <p:cNvPr id="5147" name="AutoShape 27">
            <a:extLst>
              <a:ext uri="{FF2B5EF4-FFF2-40B4-BE49-F238E27FC236}">
                <a16:creationId xmlns:a16="http://schemas.microsoft.com/office/drawing/2014/main" id="{817E5324-BFDC-4441-ABAA-DF5672A9743F}"/>
              </a:ext>
            </a:extLst>
          </p:cNvPr>
          <p:cNvSpPr>
            <a:spLocks noChangeArrowheads="1"/>
          </p:cNvSpPr>
          <p:nvPr/>
        </p:nvSpPr>
        <p:spPr bwMode="auto">
          <a:xfrm>
            <a:off x="5578374" y="6403438"/>
            <a:ext cx="1113514" cy="332589"/>
          </a:xfrm>
          <a:prstGeom prst="foldedCorner">
            <a:avLst>
              <a:gd name="adj" fmla="val 16667"/>
            </a:avLst>
          </a:prstGeom>
          <a:solidFill>
            <a:srgbClr val="FFFFFF"/>
          </a:solidFill>
          <a:ln w="9360" cap="sq">
            <a:solidFill>
              <a:srgbClr val="3333CC"/>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83064" tIns="43193" rIns="83064" bIns="43193"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DejaVu Sans" charset="0"/>
              </a:defRPr>
            </a:lvl9pPr>
          </a:lstStyle>
          <a:p>
            <a:pPr eaLnBrk="1">
              <a:lnSpc>
                <a:spcPct val="93000"/>
              </a:lnSpc>
              <a:buClrTx/>
              <a:buFontTx/>
              <a:buNone/>
            </a:pPr>
            <a:r>
              <a:rPr lang="ja-JP" altLang="ja-JP" sz="1661">
                <a:latin typeface="HG丸ｺﾞｼｯｸM-PRO" panose="020F0600000000000000" pitchFamily="50" charset="-128"/>
                <a:ea typeface="HG丸ｺﾞｼｯｸM-PRO" panose="020F0600000000000000" pitchFamily="50" charset="-128"/>
              </a:rPr>
              <a:t>○〇さん</a:t>
            </a:r>
          </a:p>
        </p:txBody>
      </p:sp>
      <p:sp>
        <p:nvSpPr>
          <p:cNvPr id="29" name="タイトル 3">
            <a:extLst>
              <a:ext uri="{FF2B5EF4-FFF2-40B4-BE49-F238E27FC236}">
                <a16:creationId xmlns:a16="http://schemas.microsoft.com/office/drawing/2014/main" id="{E1584657-5E06-ACEE-151E-E8486E755D03}"/>
              </a:ext>
            </a:extLst>
          </p:cNvPr>
          <p:cNvSpPr txBox="1">
            <a:spLocks/>
          </p:cNvSpPr>
          <p:nvPr/>
        </p:nvSpPr>
        <p:spPr>
          <a:xfrm>
            <a:off x="-1" y="0"/>
            <a:ext cx="6864775" cy="1115616"/>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marL="0" marR="0" lvl="0" indent="0" algn="l"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defRPr/>
            </a:pPr>
            <a:r>
              <a:rPr lang="ja-JP" altLang="en-US" sz="1800" b="1">
                <a:solidFill>
                  <a:schemeClr val="bg1"/>
                </a:solidFill>
                <a:latin typeface="+mn-ea"/>
                <a:ea typeface="+mn-ea"/>
              </a:rPr>
              <a:t>　　　〇〇栄養士会　　</a:t>
            </a:r>
            <a:r>
              <a:rPr kumimoji="1" lang="ja-JP" altLang="en-US" sz="2953" b="1" i="0" u="sng" strike="noStrike" kern="1200" cap="none" spc="0" normalizeH="0" baseline="0" noProof="0">
                <a:ln>
                  <a:noFill/>
                </a:ln>
                <a:solidFill>
                  <a:srgbClr val="FFFFFF"/>
                </a:solidFill>
                <a:effectLst/>
                <a:uLnTx/>
                <a:uFillTx/>
                <a:latin typeface="ＤＦ平成ゴシック体W5" pitchFamily="49" charset="0"/>
                <a:ea typeface="ＭＳ Ｐゴシック" panose="020B0600070205080204" pitchFamily="50" charset="-128"/>
                <a:cs typeface="ＤＦ平成ゴシック体W5" pitchFamily="49" charset="0"/>
              </a:rPr>
              <a:t> ３　</a:t>
            </a:r>
            <a:r>
              <a:rPr kumimoji="1" lang="ja-JP" altLang="ja-JP" sz="2953" b="1" i="0" u="sng" strike="noStrike" kern="1200" cap="none" spc="0" normalizeH="0" baseline="0" noProof="0">
                <a:ln>
                  <a:noFill/>
                </a:ln>
                <a:solidFill>
                  <a:srgbClr val="FFFFFF"/>
                </a:solidFill>
                <a:effectLst/>
                <a:uLnTx/>
                <a:uFillTx/>
                <a:latin typeface="ＤＦ平成ゴシック体W5" pitchFamily="49" charset="0"/>
                <a:ea typeface="ＭＳ Ｐゴシック" panose="020B0600070205080204" pitchFamily="50" charset="-128"/>
                <a:cs typeface="ＤＦ平成ゴシック体W5" pitchFamily="49" charset="0"/>
              </a:rPr>
              <a:t>災害対策本部</a:t>
            </a:r>
            <a:endParaRPr kumimoji="1" lang="ja-JP" altLang="en-US" sz="221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a:p>
            <a:r>
              <a:rPr kumimoji="1" lang="ja-JP" altLang="ja-JP" sz="2950" b="1" i="0" u="sng" strike="noStrike" kern="1200" cap="none" spc="0" normalizeH="0" baseline="0" noProof="0">
                <a:ln>
                  <a:noFill/>
                </a:ln>
                <a:solidFill>
                  <a:srgbClr val="FFFFFF"/>
                </a:solidFill>
                <a:effectLst/>
                <a:uLnTx/>
                <a:uFillTx/>
                <a:latin typeface="ＤＦ平成ゴシック体W5" pitchFamily="49" charset="0"/>
                <a:ea typeface="ＭＳ Ｐゴシック" panose="020B0600070205080204" pitchFamily="50" charset="-128"/>
                <a:cs typeface="ＤＦ平成ゴシック体W5" pitchFamily="49" charset="0"/>
              </a:rPr>
              <a:t>県栄</a:t>
            </a:r>
            <a:r>
              <a:rPr kumimoji="1" lang="ja-JP" altLang="ja-JP" sz="2953" b="1" i="0" u="sng" strike="noStrike" kern="1200" cap="none" spc="0" normalizeH="0" baseline="0" noProof="0">
                <a:ln>
                  <a:noFill/>
                </a:ln>
                <a:solidFill>
                  <a:srgbClr val="FFFFFF"/>
                </a:solidFill>
                <a:effectLst/>
                <a:uLnTx/>
                <a:uFillTx/>
                <a:latin typeface="ＤＦ平成ゴシック体W5" pitchFamily="49" charset="0"/>
                <a:ea typeface="ＭＳ Ｐゴシック" panose="020B0600070205080204" pitchFamily="50" charset="-128"/>
                <a:cs typeface="ＤＦ平成ゴシック体W5" pitchFamily="49" charset="0"/>
              </a:rPr>
              <a:t>災害対策本部等組織運営体制</a:t>
            </a:r>
            <a:endParaRPr lang="ja-JP" altLang="en-US" sz="3200" b="1">
              <a:solidFill>
                <a:schemeClr val="bg1"/>
              </a:solidFill>
              <a:latin typeface="+mn-ea"/>
              <a:ea typeface="+mn-ea"/>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600" b="1">
                <a:solidFill>
                  <a:schemeClr val="bg1"/>
                </a:solidFill>
                <a:latin typeface="+mn-ea"/>
                <a:ea typeface="+mn-ea"/>
              </a:rPr>
              <a:t>　　　○○栄養士会　　　　　　　　　　　　　　　　　　　　　　　　（ﾌｪｰｽﾞ目安０～４）</a:t>
            </a:r>
            <a:endParaRPr lang="en-US" altLang="ja-JP" sz="16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１８－８－②　高齢者</a:t>
            </a:r>
            <a:r>
              <a:rPr lang="ja-JP" altLang="en-US" sz="2000" b="1">
                <a:solidFill>
                  <a:schemeClr val="bg1"/>
                </a:solidFill>
                <a:latin typeface="+mn-ea"/>
                <a:ea typeface="+mn-ea"/>
              </a:rPr>
              <a:t>（要配慮者）</a:t>
            </a:r>
            <a:endParaRPr lang="ja-JP" altLang="en-US" sz="3200" b="1">
              <a:solidFill>
                <a:schemeClr val="bg1"/>
              </a:solidFill>
              <a:latin typeface="+mn-ea"/>
              <a:ea typeface="+mn-ea"/>
            </a:endParaRPr>
          </a:p>
        </p:txBody>
      </p:sp>
      <p:sp>
        <p:nvSpPr>
          <p:cNvPr id="2" name="タイトル 1">
            <a:extLst>
              <a:ext uri="{FF2B5EF4-FFF2-40B4-BE49-F238E27FC236}">
                <a16:creationId xmlns:a16="http://schemas.microsoft.com/office/drawing/2014/main" id="{87DB855C-C1D1-4833-9564-982D38E52D72}"/>
              </a:ext>
            </a:extLst>
          </p:cNvPr>
          <p:cNvSpPr>
            <a:spLocks noGrp="1"/>
          </p:cNvSpPr>
          <p:nvPr>
            <p:ph type="title"/>
          </p:nvPr>
        </p:nvSpPr>
        <p:spPr>
          <a:xfrm>
            <a:off x="533164" y="1763688"/>
            <a:ext cx="6017940" cy="278724"/>
          </a:xfrm>
        </p:spPr>
        <p:txBody>
          <a:bodyPr>
            <a:normAutofit/>
          </a:bodyPr>
          <a:lstStyle/>
          <a:p>
            <a:pPr algn="l"/>
            <a:r>
              <a:rPr lang="ja-JP" altLang="en-US" sz="1100"/>
              <a:t>個別調査時・・・該当する□に☑して下さい。</a:t>
            </a:r>
          </a:p>
        </p:txBody>
      </p:sp>
      <p:sp>
        <p:nvSpPr>
          <p:cNvPr id="3" name="コンテンツ プレースホルダー 2">
            <a:extLst>
              <a:ext uri="{FF2B5EF4-FFF2-40B4-BE49-F238E27FC236}">
                <a16:creationId xmlns:a16="http://schemas.microsoft.com/office/drawing/2014/main" id="{0205BAA9-B0F3-4165-8355-1F3DAE782F39}"/>
              </a:ext>
            </a:extLst>
          </p:cNvPr>
          <p:cNvSpPr>
            <a:spLocks noGrp="1"/>
          </p:cNvSpPr>
          <p:nvPr>
            <p:ph idx="1"/>
          </p:nvPr>
        </p:nvSpPr>
        <p:spPr>
          <a:xfrm>
            <a:off x="520996" y="2046990"/>
            <a:ext cx="6172200" cy="5333322"/>
          </a:xfrm>
          <a:ln>
            <a:solidFill>
              <a:schemeClr val="tx1"/>
            </a:solidFill>
          </a:ln>
        </p:spPr>
        <p:txBody>
          <a:bodyPr>
            <a:normAutofit/>
          </a:bodyPr>
          <a:lstStyle/>
          <a:p>
            <a:pPr marL="0" indent="0">
              <a:buNone/>
            </a:pPr>
            <a:r>
              <a:rPr lang="ja-JP" altLang="en-US" sz="1000" b="1"/>
              <a:t>≪摂取状況≫</a:t>
            </a:r>
            <a:endParaRPr lang="en-US" altLang="ja-JP" sz="1000" b="1"/>
          </a:p>
          <a:p>
            <a:pPr marL="0" indent="0">
              <a:buNone/>
            </a:pPr>
            <a:r>
              <a:rPr lang="en-US" altLang="ja-JP" sz="1000" b="1"/>
              <a:t>Q.</a:t>
            </a:r>
            <a:r>
              <a:rPr lang="ja-JP" altLang="en-US" sz="1000" b="1"/>
              <a:t> 食事は残さずに食べて（飲んで）いるか </a:t>
            </a:r>
            <a:r>
              <a:rPr lang="ja-JP" altLang="en-US" sz="800" b="1"/>
              <a:t>（考えられる問題点：低栄養・摂食嚥下障害、認知機能、メンタル、等々）　</a:t>
            </a:r>
            <a:endParaRPr lang="en-US" altLang="ja-JP" sz="800" b="1"/>
          </a:p>
          <a:p>
            <a:pPr marL="0" indent="0">
              <a:buNone/>
            </a:pPr>
            <a:r>
              <a:rPr lang="ja-JP" altLang="en-US" sz="1000" b="1"/>
              <a:t>　　□ はい　　 ⇒　直近で食べたもの（飲んだもの）は何か？　　　</a:t>
            </a:r>
            <a:endParaRPr lang="en-US" altLang="ja-JP" sz="1000" b="1"/>
          </a:p>
          <a:p>
            <a:pPr marL="0" indent="0">
              <a:buNone/>
            </a:pPr>
            <a:r>
              <a:rPr lang="ja-JP" altLang="en-US" sz="1000" b="1"/>
              <a:t>　　　　　　　　　　　（ □朝 □昼 □間 □夕 □夜　・・・　　　　　　　　　　　　　　　　         　　　　　　　　　　　）</a:t>
            </a:r>
            <a:endParaRPr lang="en-US" altLang="ja-JP" sz="1000" b="1"/>
          </a:p>
          <a:p>
            <a:pPr marL="0" indent="0">
              <a:buNone/>
            </a:pPr>
            <a:r>
              <a:rPr lang="ja-JP" altLang="en-US" sz="1000" b="1"/>
              <a:t>　　□ いいえ　⇒   いつ頃から（ 　　　　　　　　　　　　　　  　                                                                             ）</a:t>
            </a:r>
            <a:endParaRPr lang="en-US" altLang="ja-JP" sz="1000" b="1"/>
          </a:p>
          <a:p>
            <a:pPr marL="0" indent="0">
              <a:buNone/>
            </a:pPr>
            <a:r>
              <a:rPr lang="ja-JP" altLang="en-US" sz="1000" b="1"/>
              <a:t>　　　　 　　　　  ⇒　理由　（　　　　　　　　　　　　　　　　　　　　　　　　　　　　　　　　　　　　　　　　　　　　　 ）</a:t>
            </a:r>
            <a:endParaRPr lang="en-US" altLang="ja-JP" sz="1000" b="1"/>
          </a:p>
          <a:p>
            <a:pPr marL="0" indent="0">
              <a:buNone/>
            </a:pPr>
            <a:endParaRPr lang="en-US" altLang="ja-JP" sz="1000" b="1"/>
          </a:p>
          <a:p>
            <a:pPr marL="0" indent="0">
              <a:buNone/>
            </a:pPr>
            <a:r>
              <a:rPr lang="en-US" altLang="ja-JP" sz="1000" b="1"/>
              <a:t>Q.</a:t>
            </a:r>
            <a:r>
              <a:rPr lang="ja-JP" altLang="en-US" sz="1000" b="1"/>
              <a:t>呑み込むのが大変なことはありますか？（考えられる問題点：摂食嚥下障害、認知機能、メンタル、等々）　</a:t>
            </a:r>
            <a:endParaRPr lang="en-US" altLang="ja-JP" sz="1000" b="1"/>
          </a:p>
          <a:p>
            <a:pPr marL="0" indent="0">
              <a:buNone/>
            </a:pPr>
            <a:r>
              <a:rPr lang="ja-JP" altLang="en-US" sz="1000" b="1"/>
              <a:t>　　□ いいえ</a:t>
            </a:r>
            <a:endParaRPr lang="en-US" altLang="ja-JP" sz="1000" b="1"/>
          </a:p>
          <a:p>
            <a:pPr marL="0" indent="0">
              <a:buNone/>
            </a:pPr>
            <a:r>
              <a:rPr lang="ja-JP" altLang="en-US" sz="1000" b="1"/>
              <a:t>□ はい　⇒　どんな食べ物（飲み物）の時ですか？ （　　　　　　　　　　　　　　　　　　　　　　　　　　　）</a:t>
            </a:r>
            <a:endParaRPr lang="en-US" altLang="ja-JP" sz="1000" b="1"/>
          </a:p>
          <a:p>
            <a:pPr marL="0" indent="0">
              <a:buNone/>
            </a:pPr>
            <a:endParaRPr lang="en-US" altLang="ja-JP" sz="1000" b="1"/>
          </a:p>
          <a:p>
            <a:pPr marL="0" indent="0">
              <a:buNone/>
            </a:pPr>
            <a:r>
              <a:rPr lang="en-US" altLang="ja-JP" sz="1000" b="1"/>
              <a:t>Q.</a:t>
            </a:r>
            <a:r>
              <a:rPr lang="ja-JP" altLang="en-US" sz="1000" b="1"/>
              <a:t>食事中、食後、水分を飲む時、何もしていない時ムセはあるか？</a:t>
            </a:r>
            <a:endParaRPr lang="en-US" altLang="ja-JP" sz="1000" b="1"/>
          </a:p>
          <a:p>
            <a:pPr marL="0" indent="0">
              <a:buNone/>
            </a:pPr>
            <a:r>
              <a:rPr lang="ja-JP" altLang="en-US" sz="1000" b="1"/>
              <a:t>　　</a:t>
            </a:r>
            <a:r>
              <a:rPr lang="ja-JP" altLang="en-US" sz="800" b="1"/>
              <a:t>（考えられる問題点：摂食嚥下障害、認知機能、メンタル、等々）　</a:t>
            </a:r>
            <a:endParaRPr lang="en-US" altLang="ja-JP" sz="1000" b="1"/>
          </a:p>
          <a:p>
            <a:pPr marL="0" indent="0">
              <a:buNone/>
            </a:pPr>
            <a:r>
              <a:rPr lang="ja-JP" altLang="en-US" sz="1000" b="1"/>
              <a:t>　　□ ある　⇒（□ 食事中　□ 食事後　□ 水分　□ 何もしていない時）</a:t>
            </a:r>
            <a:endParaRPr lang="en-US" altLang="ja-JP" sz="1000" b="1"/>
          </a:p>
          <a:p>
            <a:pPr marL="0" indent="0">
              <a:buNone/>
            </a:pPr>
            <a:r>
              <a:rPr lang="ja-JP" altLang="en-US" sz="1000" b="1"/>
              <a:t>　　□ ない</a:t>
            </a:r>
            <a:endParaRPr lang="en-US" altLang="ja-JP" sz="1000" b="1"/>
          </a:p>
          <a:p>
            <a:pPr marL="0" indent="0">
              <a:buNone/>
            </a:pPr>
            <a:endParaRPr lang="en-US" altLang="ja-JP" sz="1100" b="1"/>
          </a:p>
          <a:p>
            <a:pPr marL="0" indent="0">
              <a:buNone/>
            </a:pPr>
            <a:r>
              <a:rPr lang="en-US" altLang="ja-JP" sz="1100" b="1"/>
              <a:t>Q.</a:t>
            </a:r>
            <a:r>
              <a:rPr lang="ja-JP" altLang="en-US" sz="1100" b="1"/>
              <a:t>水分は</a:t>
            </a:r>
            <a:r>
              <a:rPr lang="en-US" altLang="ja-JP" sz="1100" b="1"/>
              <a:t>1</a:t>
            </a:r>
            <a:r>
              <a:rPr lang="ja-JP" altLang="en-US" sz="1100" b="1"/>
              <a:t>日にどのくらい飲まれていますか？</a:t>
            </a:r>
            <a:endParaRPr lang="en-US" altLang="ja-JP" sz="1100" b="1"/>
          </a:p>
          <a:p>
            <a:pPr marL="0" indent="0">
              <a:buNone/>
            </a:pPr>
            <a:endParaRPr lang="en-US" altLang="ja-JP" sz="1100" b="1"/>
          </a:p>
          <a:p>
            <a:pPr marL="0" indent="0">
              <a:buNone/>
            </a:pPr>
            <a:r>
              <a:rPr lang="ja-JP" altLang="en-US" sz="1100" b="1"/>
              <a:t>       □ </a:t>
            </a:r>
            <a:r>
              <a:rPr lang="en-US" altLang="ja-JP" sz="1100" b="1"/>
              <a:t>1000</a:t>
            </a:r>
            <a:r>
              <a:rPr lang="ja-JP" altLang="en-US" sz="1100" b="1"/>
              <a:t>㎖以上　  □ </a:t>
            </a:r>
            <a:r>
              <a:rPr lang="en-US" altLang="ja-JP" sz="1100" b="1"/>
              <a:t>500</a:t>
            </a:r>
            <a:r>
              <a:rPr lang="ja-JP" altLang="en-US" sz="1100" b="1"/>
              <a:t>～</a:t>
            </a:r>
            <a:r>
              <a:rPr lang="en-US" altLang="ja-JP" sz="1100" b="1"/>
              <a:t>1000</a:t>
            </a:r>
            <a:r>
              <a:rPr lang="ja-JP" altLang="en-US" sz="1100" b="1"/>
              <a:t>㎖　　□ ～</a:t>
            </a:r>
            <a:r>
              <a:rPr lang="en-US" altLang="ja-JP" sz="1100" b="1"/>
              <a:t>500</a:t>
            </a:r>
            <a:r>
              <a:rPr lang="ja-JP" altLang="en-US" sz="1100" b="1"/>
              <a:t>㎖</a:t>
            </a:r>
            <a:endParaRPr lang="en-US" altLang="ja-JP" sz="1100" b="1"/>
          </a:p>
          <a:p>
            <a:pPr marL="0" indent="0">
              <a:buNone/>
            </a:pPr>
            <a:r>
              <a:rPr lang="ja-JP" altLang="en-US" sz="1000" b="1"/>
              <a:t>≪身体状況≫</a:t>
            </a:r>
            <a:endParaRPr lang="en-US" altLang="ja-JP" sz="1000" b="1"/>
          </a:p>
          <a:p>
            <a:pPr marL="0" indent="0">
              <a:buNone/>
            </a:pPr>
            <a:r>
              <a:rPr lang="en-US" altLang="ja-JP" sz="1000" b="1"/>
              <a:t>Q.</a:t>
            </a:r>
            <a:r>
              <a:rPr lang="ja-JP" altLang="en-US" sz="1000" b="1"/>
              <a:t>ツルゴール反応がある</a:t>
            </a:r>
            <a:r>
              <a:rPr lang="ja-JP" altLang="en-US" sz="800" b="1"/>
              <a:t>。 （考えられる問題点：脱水、食欲不振、等々）</a:t>
            </a:r>
            <a:endParaRPr lang="en-US" altLang="ja-JP" sz="800" b="1"/>
          </a:p>
          <a:p>
            <a:pPr marL="0" indent="0">
              <a:buNone/>
            </a:pPr>
            <a:r>
              <a:rPr lang="ja-JP" altLang="en-US" sz="1050" b="1"/>
              <a:t>　　□ない　</a:t>
            </a:r>
            <a:r>
              <a:rPr lang="ja-JP" altLang="en-US" sz="1000" b="1"/>
              <a:t>□ ある</a:t>
            </a:r>
            <a:endParaRPr lang="en-US" altLang="ja-JP" sz="1000" b="1"/>
          </a:p>
          <a:p>
            <a:pPr marL="0" indent="0">
              <a:buNone/>
            </a:pPr>
            <a:endParaRPr lang="en-US" altLang="ja-JP" sz="1050" b="1"/>
          </a:p>
          <a:p>
            <a:pPr marL="0" indent="0">
              <a:buNone/>
            </a:pPr>
            <a:r>
              <a:rPr lang="en-US" altLang="ja-JP" sz="1000" b="1"/>
              <a:t>Q.</a:t>
            </a:r>
            <a:r>
              <a:rPr lang="ja-JP" altLang="en-US" sz="1000" b="1"/>
              <a:t>トイレは</a:t>
            </a:r>
            <a:r>
              <a:rPr lang="en-US" altLang="ja-JP" sz="1000" b="1"/>
              <a:t>1</a:t>
            </a:r>
            <a:r>
              <a:rPr lang="ja-JP" altLang="en-US" sz="1000" b="1"/>
              <a:t>日何回いくか？ </a:t>
            </a:r>
            <a:r>
              <a:rPr lang="ja-JP" altLang="en-US" sz="800" b="1"/>
              <a:t>（考えられる問題点：水分摂取不足、便秘、頻尿、等々）</a:t>
            </a:r>
            <a:endParaRPr lang="en-US" altLang="ja-JP" sz="800" b="1"/>
          </a:p>
          <a:p>
            <a:pPr marL="0" indent="0">
              <a:buNone/>
            </a:pPr>
            <a:r>
              <a:rPr lang="ja-JP" altLang="en-US" sz="1000" b="1"/>
              <a:t>　　　　（　　　　　　　回）　⇒　（小　　　回、大　　　回）　　□ 行っていない⇒（□ </a:t>
            </a:r>
            <a:r>
              <a:rPr lang="en-US" altLang="ja-JP" sz="1000" b="1"/>
              <a:t>1</a:t>
            </a:r>
            <a:r>
              <a:rPr lang="ja-JP" altLang="en-US" sz="1000" b="1"/>
              <a:t>日　□</a:t>
            </a:r>
            <a:r>
              <a:rPr lang="en-US" altLang="ja-JP" sz="1000" b="1"/>
              <a:t>2</a:t>
            </a:r>
            <a:r>
              <a:rPr lang="ja-JP" altLang="en-US" sz="1000" b="1"/>
              <a:t>日　□</a:t>
            </a:r>
            <a:r>
              <a:rPr lang="en-US" altLang="ja-JP" sz="1000" b="1"/>
              <a:t>3</a:t>
            </a:r>
            <a:r>
              <a:rPr lang="ja-JP" altLang="en-US" sz="1000" b="1"/>
              <a:t>日以上）</a:t>
            </a:r>
            <a:endParaRPr lang="en-US" altLang="ja-JP" sz="1000" b="1"/>
          </a:p>
          <a:p>
            <a:pPr marL="0" indent="0">
              <a:buNone/>
            </a:pPr>
            <a:endParaRPr lang="en-US" altLang="ja-JP" sz="1000" b="1"/>
          </a:p>
          <a:p>
            <a:pPr marL="0" indent="0">
              <a:buNone/>
            </a:pPr>
            <a:r>
              <a:rPr lang="en-US" altLang="ja-JP" sz="1000" b="1"/>
              <a:t>Q.</a:t>
            </a:r>
            <a:r>
              <a:rPr lang="ja-JP" altLang="en-US" sz="1000" b="1"/>
              <a:t>持病があるか？ </a:t>
            </a:r>
            <a:r>
              <a:rPr lang="ja-JP" altLang="en-US" sz="800" b="1"/>
              <a:t>（考えられる問題点：疾患管理が出来ていない、等々）</a:t>
            </a:r>
            <a:endParaRPr lang="en-US" altLang="ja-JP" sz="800" b="1"/>
          </a:p>
          <a:p>
            <a:pPr marL="0" indent="0">
              <a:buNone/>
            </a:pPr>
            <a:r>
              <a:rPr lang="ja-JP" altLang="en-US" sz="1000" b="1"/>
              <a:t>　　□ ない　　</a:t>
            </a:r>
            <a:endParaRPr lang="en-US" altLang="ja-JP" sz="1000" b="1"/>
          </a:p>
          <a:p>
            <a:pPr marL="0" indent="0">
              <a:buNone/>
            </a:pPr>
            <a:r>
              <a:rPr lang="ja-JP" altLang="en-US" sz="1000" b="1"/>
              <a:t>　　□ ある　⇒　　</a:t>
            </a:r>
            <a:endParaRPr lang="en-US" altLang="ja-JP" sz="1000" b="1"/>
          </a:p>
        </p:txBody>
      </p:sp>
      <p:sp>
        <p:nvSpPr>
          <p:cNvPr id="4" name="矢印: 下 3">
            <a:extLst>
              <a:ext uri="{FF2B5EF4-FFF2-40B4-BE49-F238E27FC236}">
                <a16:creationId xmlns:a16="http://schemas.microsoft.com/office/drawing/2014/main" id="{7232BB2C-EC99-4D4F-9B12-F4EB87A4A368}"/>
              </a:ext>
            </a:extLst>
          </p:cNvPr>
          <p:cNvSpPr/>
          <p:nvPr/>
        </p:nvSpPr>
        <p:spPr>
          <a:xfrm>
            <a:off x="3248980" y="7444330"/>
            <a:ext cx="432048" cy="1185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タイトル 1">
            <a:extLst>
              <a:ext uri="{FF2B5EF4-FFF2-40B4-BE49-F238E27FC236}">
                <a16:creationId xmlns:a16="http://schemas.microsoft.com/office/drawing/2014/main" id="{C2EADBAC-556A-4A70-B337-3854B1272E1C}"/>
              </a:ext>
            </a:extLst>
          </p:cNvPr>
          <p:cNvSpPr txBox="1">
            <a:spLocks/>
          </p:cNvSpPr>
          <p:nvPr/>
        </p:nvSpPr>
        <p:spPr>
          <a:xfrm>
            <a:off x="533164" y="7596336"/>
            <a:ext cx="6172200" cy="288032"/>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800" b="1"/>
              <a:t>準備された様式または日本栄養士会の様式</a:t>
            </a:r>
            <a:r>
              <a:rPr lang="en-US" altLang="ja-JP" sz="800" b="1"/>
              <a:t>【</a:t>
            </a:r>
            <a:r>
              <a:rPr lang="ja-JP" altLang="en-US" sz="800" b="1">
                <a:solidFill>
                  <a:srgbClr val="FF0000"/>
                </a:solidFill>
              </a:rPr>
              <a:t>避難所食事状況調査票（避難所にいる要配慮者のその他）</a:t>
            </a:r>
            <a:r>
              <a:rPr lang="en-US" altLang="ja-JP" sz="800" b="1"/>
              <a:t>】</a:t>
            </a:r>
            <a:r>
              <a:rPr lang="ja-JP" altLang="en-US" sz="800" b="1"/>
              <a:t>に記入</a:t>
            </a:r>
          </a:p>
        </p:txBody>
      </p:sp>
      <p:graphicFrame>
        <p:nvGraphicFramePr>
          <p:cNvPr id="12" name="表 11">
            <a:extLst>
              <a:ext uri="{FF2B5EF4-FFF2-40B4-BE49-F238E27FC236}">
                <a16:creationId xmlns:a16="http://schemas.microsoft.com/office/drawing/2014/main" id="{BC3E0BBE-9B11-4F09-A5C8-7039B27CF197}"/>
              </a:ext>
            </a:extLst>
          </p:cNvPr>
          <p:cNvGraphicFramePr>
            <a:graphicFrameLocks noGrp="1"/>
          </p:cNvGraphicFramePr>
          <p:nvPr>
            <p:extLst>
              <p:ext uri="{D42A27DB-BD31-4B8C-83A1-F6EECF244321}">
                <p14:modId xmlns:p14="http://schemas.microsoft.com/office/powerpoint/2010/main" val="251655495"/>
              </p:ext>
            </p:extLst>
          </p:nvPr>
        </p:nvGraphicFramePr>
        <p:xfrm>
          <a:off x="520996" y="895484"/>
          <a:ext cx="6172200" cy="897454"/>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1790532664"/>
                    </a:ext>
                  </a:extLst>
                </a:gridCol>
                <a:gridCol w="3497580">
                  <a:extLst>
                    <a:ext uri="{9D8B030D-6E8A-4147-A177-3AD203B41FA5}">
                      <a16:colId xmlns:a16="http://schemas.microsoft.com/office/drawing/2014/main" val="2483362435"/>
                    </a:ext>
                  </a:extLst>
                </a:gridCol>
                <a:gridCol w="1303020">
                  <a:extLst>
                    <a:ext uri="{9D8B030D-6E8A-4147-A177-3AD203B41FA5}">
                      <a16:colId xmlns:a16="http://schemas.microsoft.com/office/drawing/2014/main" val="1697234052"/>
                    </a:ext>
                  </a:extLst>
                </a:gridCol>
              </a:tblGrid>
              <a:tr h="229830">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638374">
                <a:tc>
                  <a:txBody>
                    <a:bodyPr/>
                    <a:lstStyle/>
                    <a:p>
                      <a:pPr algn="ctr"/>
                      <a:r>
                        <a:rPr kumimoji="1" lang="ja-JP" altLang="en-US" sz="1100"/>
                        <a:t>避難所</a:t>
                      </a:r>
                      <a:endParaRPr kumimoji="1" lang="en-US" altLang="ja-JP" sz="1100"/>
                    </a:p>
                    <a:p>
                      <a:pPr algn="ctr"/>
                      <a:r>
                        <a:rPr kumimoji="1" lang="ja-JP" altLang="en-US" sz="1100"/>
                        <a:t>在宅避難</a:t>
                      </a:r>
                      <a:endParaRPr kumimoji="1" lang="en-US" altLang="ja-JP" sz="1100"/>
                    </a:p>
                    <a:p>
                      <a:pPr algn="ctr"/>
                      <a:r>
                        <a:rPr kumimoji="1" lang="ja-JP" altLang="en-US" sz="1100"/>
                        <a:t>車中避難</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a:t>≪個別調査≫　高齢者</a:t>
                      </a:r>
                      <a:r>
                        <a:rPr kumimoji="1" lang="ja-JP" altLang="en-US" sz="1100">
                          <a:solidFill>
                            <a:schemeClr val="tx1"/>
                          </a:solidFill>
                        </a:rPr>
                        <a:t>：</a:t>
                      </a:r>
                      <a:r>
                        <a:rPr kumimoji="1" lang="en-US" altLang="ja-JP" sz="1100">
                          <a:solidFill>
                            <a:schemeClr val="tx1"/>
                          </a:solidFill>
                        </a:rPr>
                        <a:t>65</a:t>
                      </a:r>
                      <a:r>
                        <a:rPr kumimoji="1" lang="ja-JP" altLang="en-US" sz="1100">
                          <a:solidFill>
                            <a:schemeClr val="tx1"/>
                          </a:solidFill>
                        </a:rPr>
                        <a:t>歳以上</a:t>
                      </a:r>
                      <a:r>
                        <a:rPr kumimoji="1" lang="ja-JP" altLang="en-US" sz="500">
                          <a:solidFill>
                            <a:schemeClr val="tx1"/>
                          </a:solidFill>
                        </a:rPr>
                        <a:t>（</a:t>
                      </a:r>
                      <a:r>
                        <a:rPr kumimoji="1" lang="ja-JP" altLang="en-US" sz="500" b="0" i="0" kern="1200">
                          <a:solidFill>
                            <a:schemeClr val="tx1"/>
                          </a:solidFill>
                          <a:effectLst/>
                          <a:latin typeface="+mj-ea"/>
                          <a:ea typeface="+mn-ea"/>
                          <a:cs typeface="+mn-cs"/>
                        </a:rPr>
                        <a:t>国連の世界</a:t>
                      </a:r>
                      <a:r>
                        <a:rPr kumimoji="1" lang="ja-JP" altLang="en-US" sz="500" b="0" i="0" kern="1200">
                          <a:solidFill>
                            <a:schemeClr val="dk1"/>
                          </a:solidFill>
                          <a:effectLst/>
                          <a:latin typeface="+mj-ea"/>
                          <a:ea typeface="+mn-ea"/>
                          <a:cs typeface="+mn-cs"/>
                        </a:rPr>
                        <a:t>保健機関</a:t>
                      </a:r>
                      <a:r>
                        <a:rPr kumimoji="1" lang="en-US" altLang="ja-JP" sz="500" b="0" i="0" kern="1200">
                          <a:solidFill>
                            <a:schemeClr val="dk1"/>
                          </a:solidFill>
                          <a:effectLst/>
                          <a:latin typeface="+mj-ea"/>
                          <a:ea typeface="+mn-ea"/>
                          <a:cs typeface="+mn-cs"/>
                        </a:rPr>
                        <a:t>(WHO)</a:t>
                      </a:r>
                      <a:r>
                        <a:rPr kumimoji="1" lang="ja-JP" altLang="en-US" sz="500" b="0" i="0" kern="1200">
                          <a:solidFill>
                            <a:schemeClr val="dk1"/>
                          </a:solidFill>
                          <a:effectLst/>
                          <a:latin typeface="+mj-ea"/>
                          <a:ea typeface="+mn-ea"/>
                          <a:cs typeface="+mn-cs"/>
                        </a:rPr>
                        <a:t>の定義）</a:t>
                      </a:r>
                      <a:endParaRPr kumimoji="1" lang="en-US" altLang="ja-JP" sz="1200"/>
                    </a:p>
                    <a:p>
                      <a:r>
                        <a:rPr kumimoji="1" lang="ja-JP" altLang="en-US" sz="1100"/>
                        <a:t>・食事環境、摂取状況、身体状況、等の現状把握を</a:t>
                      </a:r>
                      <a:endParaRPr kumimoji="1" lang="en-US" altLang="ja-JP" sz="1100"/>
                    </a:p>
                    <a:p>
                      <a:r>
                        <a:rPr kumimoji="1" lang="ja-JP" altLang="en-US" sz="1100"/>
                        <a:t>　行い、栄養状態の課題解決に繋げる。</a:t>
                      </a:r>
                      <a:endParaRPr kumimoji="1" lang="en-US" altLang="ja-JP" sz="1100"/>
                    </a:p>
                  </a:txBody>
                  <a:tcPr/>
                </a:tc>
                <a:tc>
                  <a:txBody>
                    <a:bodyPr/>
                    <a:lstStyle/>
                    <a:p>
                      <a:r>
                        <a:rPr kumimoji="1" lang="ja-JP" altLang="en-US" sz="1100"/>
                        <a:t>行政</a:t>
                      </a:r>
                      <a:endParaRPr kumimoji="1" lang="en-US" altLang="ja-JP" sz="1100"/>
                    </a:p>
                    <a:p>
                      <a:r>
                        <a:rPr kumimoji="1" lang="ja-JP" altLang="en-US" sz="1100"/>
                        <a:t>他災害関連団体</a:t>
                      </a:r>
                      <a:endParaRPr kumimoji="1" lang="en-US" altLang="ja-JP" sz="1100"/>
                    </a:p>
                    <a:p>
                      <a:r>
                        <a:rPr kumimoji="1" lang="en-US" altLang="ja-JP" sz="1100"/>
                        <a:t>※</a:t>
                      </a:r>
                      <a:r>
                        <a:rPr kumimoji="1" lang="ja-JP" altLang="en-US" sz="1100"/>
                        <a:t>下記：赤枠白字</a:t>
                      </a:r>
                      <a:endParaRPr kumimoji="1" lang="en-US" altLang="ja-JP" sz="1100"/>
                    </a:p>
                  </a:txBody>
                  <a:tcPr/>
                </a:tc>
                <a:extLst>
                  <a:ext uri="{0D108BD9-81ED-4DB2-BD59-A6C34878D82A}">
                    <a16:rowId xmlns:a16="http://schemas.microsoft.com/office/drawing/2014/main" val="299991385"/>
                  </a:ext>
                </a:extLst>
              </a:tr>
            </a:tbl>
          </a:graphicData>
        </a:graphic>
      </p:graphicFrame>
      <p:sp>
        <p:nvSpPr>
          <p:cNvPr id="20" name="テキスト ボックス 19">
            <a:extLst>
              <a:ext uri="{FF2B5EF4-FFF2-40B4-BE49-F238E27FC236}">
                <a16:creationId xmlns:a16="http://schemas.microsoft.com/office/drawing/2014/main" id="{6ADD1AD2-8258-4122-8D4E-46EC4FB5F5CA}"/>
              </a:ext>
            </a:extLst>
          </p:cNvPr>
          <p:cNvSpPr txBox="1"/>
          <p:nvPr/>
        </p:nvSpPr>
        <p:spPr>
          <a:xfrm>
            <a:off x="533164" y="7884368"/>
            <a:ext cx="6160032" cy="861774"/>
          </a:xfrm>
          <a:prstGeom prst="rect">
            <a:avLst/>
          </a:prstGeom>
          <a:solidFill>
            <a:srgbClr val="FF0000"/>
          </a:solidFill>
          <a:ln>
            <a:solidFill>
              <a:schemeClr val="tx1"/>
            </a:solidFill>
          </a:ln>
        </p:spPr>
        <p:txBody>
          <a:bodyPr wrap="square">
            <a:spAutoFit/>
          </a:bodyPr>
          <a:lstStyle/>
          <a:p>
            <a:r>
              <a:rPr lang="ja-JP" altLang="en-US" sz="1000" b="1">
                <a:solidFill>
                  <a:schemeClr val="bg1"/>
                </a:solidFill>
              </a:rPr>
              <a:t>≪繋げていく参考項目例≫</a:t>
            </a:r>
            <a:endParaRPr lang="en-US" altLang="ja-JP" sz="1000" b="1">
              <a:solidFill>
                <a:schemeClr val="bg1"/>
              </a:solidFill>
            </a:endParaRPr>
          </a:p>
          <a:p>
            <a:pPr marL="0" indent="0">
              <a:buFont typeface="Arial" panose="020B0604020202020204" pitchFamily="34" charset="0"/>
              <a:buNone/>
            </a:pPr>
            <a:r>
              <a:rPr lang="ja-JP" altLang="en-US" sz="1000" b="1">
                <a:solidFill>
                  <a:schemeClr val="bg1"/>
                </a:solidFill>
              </a:rPr>
              <a:t>関連カード・・・</a:t>
            </a:r>
            <a:r>
              <a:rPr lang="en-US" altLang="ja-JP" sz="1000" b="1">
                <a:solidFill>
                  <a:schemeClr val="bg1"/>
                </a:solidFill>
              </a:rPr>
              <a:t>9</a:t>
            </a:r>
            <a:r>
              <a:rPr lang="ja-JP" altLang="en-US" sz="1000" b="1">
                <a:solidFill>
                  <a:schemeClr val="bg1"/>
                </a:solidFill>
              </a:rPr>
              <a:t>（特殊栄養食品</a:t>
            </a:r>
            <a:r>
              <a:rPr lang="en-US" altLang="ja-JP" sz="1000" b="1">
                <a:solidFill>
                  <a:schemeClr val="bg1"/>
                </a:solidFill>
              </a:rPr>
              <a:t>St</a:t>
            </a:r>
            <a:r>
              <a:rPr lang="ja-JP" altLang="en-US" sz="1000" b="1">
                <a:solidFill>
                  <a:schemeClr val="bg1"/>
                </a:solidFill>
              </a:rPr>
              <a:t>）、（活動拠点・現地統括）、</a:t>
            </a:r>
            <a:r>
              <a:rPr lang="en-US" altLang="ja-JP" sz="1000" b="1">
                <a:solidFill>
                  <a:schemeClr val="bg1"/>
                </a:solidFill>
              </a:rPr>
              <a:t>13</a:t>
            </a:r>
            <a:r>
              <a:rPr lang="ja-JP" altLang="en-US" sz="1000" b="1">
                <a:solidFill>
                  <a:schemeClr val="bg1"/>
                </a:solidFill>
              </a:rPr>
              <a:t>（後方支援）、</a:t>
            </a:r>
            <a:r>
              <a:rPr lang="en-US" altLang="ja-JP" sz="1000" b="1">
                <a:solidFill>
                  <a:schemeClr val="bg1"/>
                </a:solidFill>
              </a:rPr>
              <a:t>14</a:t>
            </a:r>
            <a:r>
              <a:rPr lang="ja-JP" altLang="en-US" sz="1000" b="1">
                <a:solidFill>
                  <a:schemeClr val="bg1"/>
                </a:solidFill>
              </a:rPr>
              <a:t>（活動引き継ぎ）、</a:t>
            </a:r>
            <a:endParaRPr lang="en-US" altLang="ja-JP" sz="1000" b="1">
              <a:solidFill>
                <a:schemeClr val="bg1"/>
              </a:solidFill>
            </a:endParaRPr>
          </a:p>
          <a:p>
            <a:pPr marL="0" indent="0">
              <a:buFont typeface="Arial" panose="020B0604020202020204" pitchFamily="34" charset="0"/>
              <a:buNone/>
            </a:pPr>
            <a:r>
              <a:rPr lang="ja-JP" altLang="en-US" sz="1000" b="1">
                <a:solidFill>
                  <a:schemeClr val="bg1"/>
                </a:solidFill>
              </a:rPr>
              <a:t>　　　　　　　　　</a:t>
            </a:r>
            <a:r>
              <a:rPr lang="en-US" altLang="ja-JP" sz="1000" b="1">
                <a:solidFill>
                  <a:schemeClr val="bg1"/>
                </a:solidFill>
              </a:rPr>
              <a:t>16</a:t>
            </a:r>
            <a:r>
              <a:rPr lang="ja-JP" altLang="en-US" sz="1000" b="1">
                <a:solidFill>
                  <a:schemeClr val="bg1"/>
                </a:solidFill>
              </a:rPr>
              <a:t>（提供食の把握）、</a:t>
            </a:r>
            <a:r>
              <a:rPr lang="en-US" altLang="ja-JP" sz="1000" b="1">
                <a:solidFill>
                  <a:schemeClr val="bg1"/>
                </a:solidFill>
              </a:rPr>
              <a:t>17</a:t>
            </a:r>
            <a:r>
              <a:rPr lang="ja-JP" altLang="en-US" sz="1000" b="1">
                <a:solidFill>
                  <a:schemeClr val="bg1"/>
                </a:solidFill>
              </a:rPr>
              <a:t>（提供食の支援）、</a:t>
            </a:r>
            <a:r>
              <a:rPr lang="en-US" altLang="ja-JP" sz="1000" b="1">
                <a:solidFill>
                  <a:schemeClr val="bg1"/>
                </a:solidFill>
              </a:rPr>
              <a:t>19</a:t>
            </a:r>
            <a:r>
              <a:rPr lang="ja-JP" altLang="en-US" sz="1000" b="1">
                <a:solidFill>
                  <a:schemeClr val="bg1"/>
                </a:solidFill>
              </a:rPr>
              <a:t>（被災者の支援）</a:t>
            </a:r>
            <a:endParaRPr lang="en-US" altLang="ja-JP" sz="1000" b="1">
              <a:solidFill>
                <a:schemeClr val="bg1"/>
              </a:solidFill>
            </a:endParaRPr>
          </a:p>
          <a:p>
            <a:r>
              <a:rPr lang="ja-JP" altLang="en-US" sz="1000" b="1">
                <a:solidFill>
                  <a:schemeClr val="bg1"/>
                </a:solidFill>
              </a:rPr>
              <a:t>関連（関係）機関等・・・医療機関、福祉避難所、特殊栄養食品</a:t>
            </a:r>
            <a:r>
              <a:rPr lang="en-US" altLang="ja-JP" sz="1000" b="1">
                <a:solidFill>
                  <a:schemeClr val="bg1"/>
                </a:solidFill>
              </a:rPr>
              <a:t>St</a:t>
            </a:r>
            <a:r>
              <a:rPr lang="ja-JP" altLang="en-US" sz="1000" b="1">
                <a:solidFill>
                  <a:schemeClr val="bg1"/>
                </a:solidFill>
              </a:rPr>
              <a:t>、等　</a:t>
            </a:r>
            <a:endParaRPr lang="en-US" altLang="ja-JP" sz="1000" b="1">
              <a:solidFill>
                <a:schemeClr val="bg1"/>
              </a:solidFill>
            </a:endParaRPr>
          </a:p>
          <a:p>
            <a:r>
              <a:rPr lang="ja-JP" altLang="en-US" sz="1000" b="1">
                <a:solidFill>
                  <a:schemeClr val="bg1"/>
                </a:solidFill>
              </a:rPr>
              <a:t>関連職種等・・・医師、精神科医、歯科医師、保健師、看護師、管理栄養士、歯科衛生士、言語聴覚士、等</a:t>
            </a:r>
            <a:endParaRPr lang="en-US" altLang="ja-JP" sz="1000" b="1">
              <a:solidFill>
                <a:schemeClr val="bg1"/>
              </a:solidFill>
            </a:endParaRPr>
          </a:p>
        </p:txBody>
      </p:sp>
      <p:sp>
        <p:nvSpPr>
          <p:cNvPr id="9" name="タイトル 1">
            <a:extLst>
              <a:ext uri="{FF2B5EF4-FFF2-40B4-BE49-F238E27FC236}">
                <a16:creationId xmlns:a16="http://schemas.microsoft.com/office/drawing/2014/main" id="{4C14B2CC-379A-406F-AC08-0EC6752EC1FA}"/>
              </a:ext>
            </a:extLst>
          </p:cNvPr>
          <p:cNvSpPr txBox="1">
            <a:spLocks/>
          </p:cNvSpPr>
          <p:nvPr/>
        </p:nvSpPr>
        <p:spPr>
          <a:xfrm>
            <a:off x="1412776" y="7020272"/>
            <a:ext cx="1276586" cy="242995"/>
          </a:xfrm>
          <a:prstGeom prst="rect">
            <a:avLst/>
          </a:prstGeom>
          <a:solidFill>
            <a:srgbClr val="0070C0"/>
          </a:solidFill>
          <a:ln w="12700">
            <a:solidFill>
              <a:schemeClr val="accent1"/>
            </a:solidFill>
          </a:ln>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900" b="1">
                <a:solidFill>
                  <a:schemeClr val="bg1"/>
                </a:solidFill>
              </a:rPr>
              <a:t>カード番号</a:t>
            </a:r>
            <a:r>
              <a:rPr lang="en-US" altLang="ja-JP" sz="900" b="1">
                <a:solidFill>
                  <a:schemeClr val="bg1"/>
                </a:solidFill>
              </a:rPr>
              <a:t>18-10-</a:t>
            </a:r>
            <a:r>
              <a:rPr lang="ja-JP" altLang="en-US" sz="900" b="1">
                <a:solidFill>
                  <a:schemeClr val="bg1"/>
                </a:solidFill>
              </a:rPr>
              <a:t>①</a:t>
            </a:r>
          </a:p>
        </p:txBody>
      </p:sp>
    </p:spTree>
    <p:extLst>
      <p:ext uri="{BB962C8B-B14F-4D97-AF65-F5344CB8AC3E}">
        <p14:creationId xmlns:p14="http://schemas.microsoft.com/office/powerpoint/2010/main" val="42536478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F01C3B42-18DA-4F04-9AE4-1634DC38527D}"/>
              </a:ext>
            </a:extLst>
          </p:cNvPr>
          <p:cNvGraphicFramePr>
            <a:graphicFrameLocks noGrp="1"/>
          </p:cNvGraphicFramePr>
          <p:nvPr>
            <p:extLst>
              <p:ext uri="{D42A27DB-BD31-4B8C-83A1-F6EECF244321}">
                <p14:modId xmlns:p14="http://schemas.microsoft.com/office/powerpoint/2010/main" val="2376804494"/>
              </p:ext>
            </p:extLst>
          </p:nvPr>
        </p:nvGraphicFramePr>
        <p:xfrm>
          <a:off x="542260" y="899592"/>
          <a:ext cx="6192689" cy="886813"/>
        </p:xfrm>
        <a:graphic>
          <a:graphicData uri="http://schemas.openxmlformats.org/drawingml/2006/table">
            <a:tbl>
              <a:tblPr firstRow="1" bandRow="1">
                <a:tableStyleId>{5C22544A-7EE6-4342-B048-85BDC9FD1C3A}</a:tableStyleId>
              </a:tblPr>
              <a:tblGrid>
                <a:gridCol w="1376154">
                  <a:extLst>
                    <a:ext uri="{9D8B030D-6E8A-4147-A177-3AD203B41FA5}">
                      <a16:colId xmlns:a16="http://schemas.microsoft.com/office/drawing/2014/main" val="1790532664"/>
                    </a:ext>
                  </a:extLst>
                </a:gridCol>
                <a:gridCol w="3251350">
                  <a:extLst>
                    <a:ext uri="{9D8B030D-6E8A-4147-A177-3AD203B41FA5}">
                      <a16:colId xmlns:a16="http://schemas.microsoft.com/office/drawing/2014/main" val="2483362435"/>
                    </a:ext>
                  </a:extLst>
                </a:gridCol>
                <a:gridCol w="1565185">
                  <a:extLst>
                    <a:ext uri="{9D8B030D-6E8A-4147-A177-3AD203B41FA5}">
                      <a16:colId xmlns:a16="http://schemas.microsoft.com/office/drawing/2014/main" val="1697234052"/>
                    </a:ext>
                  </a:extLst>
                </a:gridCol>
              </a:tblGrid>
              <a:tr h="228743">
                <a:tc>
                  <a:txBody>
                    <a:bodyPr/>
                    <a:lstStyle/>
                    <a:p>
                      <a:pPr algn="ctr"/>
                      <a:r>
                        <a:rPr kumimoji="1" lang="ja-JP" altLang="en-US" sz="105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05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05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635353">
                <a:tc>
                  <a:txBody>
                    <a:bodyPr/>
                    <a:lstStyle/>
                    <a:p>
                      <a:pPr algn="ctr"/>
                      <a:r>
                        <a:rPr kumimoji="1" lang="ja-JP" altLang="en-US" sz="1050"/>
                        <a:t>避難所</a:t>
                      </a:r>
                      <a:endParaRPr kumimoji="1" lang="en-US" altLang="ja-JP" sz="1050"/>
                    </a:p>
                    <a:p>
                      <a:pPr algn="ctr"/>
                      <a:r>
                        <a:rPr kumimoji="1" lang="ja-JP" altLang="en-US" sz="1050"/>
                        <a:t>在宅避難</a:t>
                      </a:r>
                      <a:endParaRPr kumimoji="1" lang="en-US" altLang="ja-JP" sz="1050"/>
                    </a:p>
                    <a:p>
                      <a:pPr algn="ctr"/>
                      <a:r>
                        <a:rPr kumimoji="1" lang="ja-JP" altLang="en-US" sz="1050"/>
                        <a:t>車中避難</a:t>
                      </a:r>
                    </a:p>
                  </a:txBody>
                  <a:tcPr/>
                </a:tc>
                <a:tc>
                  <a:txBody>
                    <a:bodyPr/>
                    <a:lstStyle/>
                    <a:p>
                      <a:r>
                        <a:rPr kumimoji="1" lang="ja-JP" altLang="en-US" sz="1050"/>
                        <a:t>個別調査</a:t>
                      </a:r>
                      <a:endParaRPr kumimoji="1" lang="en-US" altLang="ja-JP" sz="1050"/>
                    </a:p>
                    <a:p>
                      <a:r>
                        <a:rPr kumimoji="1" lang="ja-JP" altLang="en-US" sz="1050"/>
                        <a:t>・食事環境、摂取状況、身体状況、等の現状把握を</a:t>
                      </a:r>
                      <a:endParaRPr kumimoji="1" lang="en-US" altLang="ja-JP" sz="1050"/>
                    </a:p>
                    <a:p>
                      <a:r>
                        <a:rPr kumimoji="1" lang="ja-JP" altLang="en-US" sz="1050"/>
                        <a:t>　行い、栄養状態の課題解決に繋げる。</a:t>
                      </a:r>
                      <a:endParaRPr kumimoji="1" lang="en-US" altLang="ja-JP" sz="1050"/>
                    </a:p>
                  </a:txBody>
                  <a:tcPr/>
                </a:tc>
                <a:tc>
                  <a:txBody>
                    <a:bodyPr/>
                    <a:lstStyle/>
                    <a:p>
                      <a:r>
                        <a:rPr kumimoji="1" lang="ja-JP" altLang="en-US" sz="1050"/>
                        <a:t>行政、福祉避難所、</a:t>
                      </a:r>
                      <a:endParaRPr kumimoji="1" lang="en-US" altLang="ja-JP" sz="1050"/>
                    </a:p>
                    <a:p>
                      <a:r>
                        <a:rPr kumimoji="1" lang="en-US" altLang="ja-JP" sz="1050"/>
                        <a:t>D-WAT</a:t>
                      </a:r>
                      <a:r>
                        <a:rPr kumimoji="1" lang="ja-JP" altLang="en-US" sz="1050" err="1"/>
                        <a:t>、</a:t>
                      </a:r>
                      <a:r>
                        <a:rPr kumimoji="1" lang="ja-JP" altLang="en-US" sz="1050"/>
                        <a:t>他災害関連団体</a:t>
                      </a:r>
                      <a:endParaRPr kumimoji="1" lang="en-US" altLang="ja-JP" sz="1050"/>
                    </a:p>
                  </a:txBody>
                  <a:tcPr/>
                </a:tc>
                <a:extLst>
                  <a:ext uri="{0D108BD9-81ED-4DB2-BD59-A6C34878D82A}">
                    <a16:rowId xmlns:a16="http://schemas.microsoft.com/office/drawing/2014/main" val="299991385"/>
                  </a:ext>
                </a:extLst>
              </a:tr>
            </a:tbl>
          </a:graphicData>
        </a:graphic>
      </p:graphicFrame>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lnSpcReduction="1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a:t>
            </a:r>
            <a:r>
              <a:rPr lang="ja-JP" altLang="en-US" sz="1700" b="1">
                <a:solidFill>
                  <a:schemeClr val="bg1"/>
                </a:solidFill>
                <a:latin typeface="+mn-ea"/>
                <a:ea typeface="+mn-ea"/>
              </a:rPr>
              <a:t>○○栄養士会　　　　　　　　　　　　　　　　　　　　　　（ﾌｪｰｽﾞ目安０～４）</a:t>
            </a:r>
            <a:endParaRPr lang="en-US" altLang="ja-JP" sz="17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１８－９　障がい者（要配慮者）</a:t>
            </a:r>
            <a:endParaRPr lang="en-US" altLang="ja-JP" sz="3200" b="1">
              <a:solidFill>
                <a:schemeClr val="bg1"/>
              </a:solidFill>
              <a:latin typeface="+mn-ea"/>
              <a:ea typeface="+mn-ea"/>
            </a:endParaRPr>
          </a:p>
        </p:txBody>
      </p:sp>
      <p:sp>
        <p:nvSpPr>
          <p:cNvPr id="6" name="コンテンツ プレースホルダー 2">
            <a:extLst>
              <a:ext uri="{FF2B5EF4-FFF2-40B4-BE49-F238E27FC236}">
                <a16:creationId xmlns:a16="http://schemas.microsoft.com/office/drawing/2014/main" id="{0205BAA9-B0F3-4165-8355-1F3DAE782F39}"/>
              </a:ext>
            </a:extLst>
          </p:cNvPr>
          <p:cNvSpPr txBox="1">
            <a:spLocks/>
          </p:cNvSpPr>
          <p:nvPr/>
        </p:nvSpPr>
        <p:spPr>
          <a:xfrm>
            <a:off x="542260" y="2025994"/>
            <a:ext cx="6192690" cy="5345010"/>
          </a:xfrm>
          <a:prstGeom prst="rect">
            <a:avLst/>
          </a:prstGeom>
          <a:ln>
            <a:solidFill>
              <a:schemeClr val="tx1"/>
            </a:solidFill>
          </a:ln>
        </p:spPr>
        <p:txBody>
          <a:bodyPr>
            <a:normAutofit lnSpcReduction="1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en-US" altLang="ja-JP" sz="1100" b="1"/>
              <a:t>Q.</a:t>
            </a:r>
            <a:r>
              <a:rPr lang="ja-JP" altLang="en-US" sz="1100" b="1"/>
              <a:t>　コミュニケーション方法（複数回答可）</a:t>
            </a:r>
            <a:endParaRPr lang="en-US" altLang="ja-JP" sz="1100" b="1"/>
          </a:p>
          <a:p>
            <a:pPr marL="0" indent="0">
              <a:buFont typeface="Arial" panose="020B0604020202020204" pitchFamily="34" charset="0"/>
              <a:buNone/>
            </a:pPr>
            <a:r>
              <a:rPr lang="ja-JP" altLang="en-US" sz="1100" b="1"/>
              <a:t>　　□点字　□音声　□手話　□映像　□文字</a:t>
            </a:r>
            <a:endParaRPr lang="en-US" altLang="ja-JP" sz="400" b="1"/>
          </a:p>
          <a:p>
            <a:pPr marL="0" indent="0">
              <a:buFont typeface="Arial" panose="020B0604020202020204" pitchFamily="34" charset="0"/>
              <a:buNone/>
            </a:pPr>
            <a:r>
              <a:rPr lang="en-US" altLang="ja-JP" sz="1100" b="1"/>
              <a:t>Q.</a:t>
            </a:r>
            <a:r>
              <a:rPr lang="ja-JP" altLang="en-US" sz="1100" b="1"/>
              <a:t>　支援者</a:t>
            </a:r>
            <a:r>
              <a:rPr lang="en-US" altLang="ja-JP" sz="1100" b="1"/>
              <a:t>(</a:t>
            </a:r>
            <a:r>
              <a:rPr lang="ja-JP" altLang="en-US" sz="1100" b="1"/>
              <a:t>パートナー、家族含む）は同伴しているか</a:t>
            </a:r>
            <a:endParaRPr lang="en-US" altLang="ja-JP" sz="1100" b="1"/>
          </a:p>
          <a:p>
            <a:pPr marL="0" indent="0">
              <a:buFont typeface="Arial" panose="020B0604020202020204" pitchFamily="34" charset="0"/>
              <a:buNone/>
            </a:pPr>
            <a:r>
              <a:rPr lang="ja-JP" altLang="en-US" sz="1100" b="1"/>
              <a:t>　　□同伴 ⇒□ 家族 　□ 盲導犬　　□その他（　　　　　　　　　　　　　　　　　　）　□同伴できていない</a:t>
            </a:r>
            <a:endParaRPr lang="en-US" altLang="ja-JP" sz="1100" b="1"/>
          </a:p>
          <a:p>
            <a:pPr marL="0" indent="0">
              <a:buFont typeface="Arial" panose="020B0604020202020204" pitchFamily="34" charset="0"/>
              <a:buNone/>
            </a:pPr>
            <a:endParaRPr lang="en-US" altLang="ja-JP" sz="500" b="1"/>
          </a:p>
          <a:p>
            <a:pPr marL="0" indent="0">
              <a:buFont typeface="Arial" panose="020B0604020202020204" pitchFamily="34" charset="0"/>
              <a:buNone/>
            </a:pPr>
            <a:r>
              <a:rPr lang="en-US" altLang="ja-JP" sz="1100" b="1"/>
              <a:t>Q.</a:t>
            </a:r>
            <a:r>
              <a:rPr lang="ja-JP" altLang="en-US" sz="1100" b="1"/>
              <a:t> 食事は残さずに食べて（飲んで）いるか  </a:t>
            </a:r>
            <a:r>
              <a:rPr lang="ja-JP" altLang="en-US" sz="700" b="1"/>
              <a:t>（考えられる問題点　精神的な不安定による拒食、拒食による精神不安定、低栄養、等々）　</a:t>
            </a:r>
            <a:endParaRPr lang="en-US" altLang="ja-JP" sz="1100" b="1"/>
          </a:p>
          <a:p>
            <a:pPr marL="0" indent="0">
              <a:buFont typeface="Arial" panose="020B0604020202020204" pitchFamily="34" charset="0"/>
              <a:buNone/>
            </a:pPr>
            <a:r>
              <a:rPr lang="ja-JP" altLang="en-US" sz="1100" b="1"/>
              <a:t>　　□ はい　　 ⇒　直近で食べたもの（飲んだもの）は何ですか？　　　</a:t>
            </a:r>
            <a:endParaRPr lang="en-US" altLang="ja-JP" sz="1100" b="1"/>
          </a:p>
          <a:p>
            <a:pPr marL="0" indent="0">
              <a:buFont typeface="Arial" panose="020B0604020202020204" pitchFamily="34" charset="0"/>
              <a:buNone/>
            </a:pPr>
            <a:r>
              <a:rPr lang="ja-JP" altLang="en-US" sz="1100" b="1"/>
              <a:t>　　　　　　　　　　　（ □朝 □昼 □間 □夕 □夜　・・・　　　　　　　　　　　　　　　　         　　　　　　　　　　　）</a:t>
            </a:r>
            <a:endParaRPr lang="en-US" altLang="ja-JP" sz="1100" b="1"/>
          </a:p>
          <a:p>
            <a:pPr marL="0" indent="0">
              <a:buFont typeface="Arial" panose="020B0604020202020204" pitchFamily="34" charset="0"/>
              <a:buNone/>
            </a:pPr>
            <a:r>
              <a:rPr lang="ja-JP" altLang="en-US" sz="1100" b="1"/>
              <a:t>　　□ いいえ　⇒   いつ頃から（ 　　　　　　　　　　　　　　  　  ）</a:t>
            </a:r>
            <a:endParaRPr lang="en-US" altLang="ja-JP" sz="1100" b="1"/>
          </a:p>
          <a:p>
            <a:pPr marL="0" indent="0">
              <a:buFont typeface="Arial" panose="020B0604020202020204" pitchFamily="34" charset="0"/>
              <a:buNone/>
            </a:pPr>
            <a:r>
              <a:rPr lang="ja-JP" altLang="en-US" sz="1100" b="1"/>
              <a:t>　　　　 　　　　  ⇒　理由（　　　　　　　　　　　　　　　　　　  　　）</a:t>
            </a:r>
            <a:endParaRPr lang="en-US" altLang="ja-JP" sz="1100" b="1"/>
          </a:p>
          <a:p>
            <a:pPr marL="0" indent="0">
              <a:buFont typeface="Arial" panose="020B0604020202020204" pitchFamily="34" charset="0"/>
              <a:buNone/>
            </a:pPr>
            <a:endParaRPr lang="en-US" altLang="ja-JP" sz="400" b="1"/>
          </a:p>
          <a:p>
            <a:pPr marL="0" indent="0">
              <a:buFont typeface="Arial" panose="020B0604020202020204" pitchFamily="34" charset="0"/>
              <a:buNone/>
            </a:pPr>
            <a:r>
              <a:rPr lang="en-US" altLang="ja-JP" sz="1100" b="1"/>
              <a:t>Q.</a:t>
            </a:r>
            <a:r>
              <a:rPr lang="ja-JP" altLang="en-US" sz="1100" b="1"/>
              <a:t> 義歯状況　</a:t>
            </a:r>
            <a:r>
              <a:rPr lang="ja-JP" altLang="en-US" sz="600" b="1"/>
              <a:t>（考えられる問題点：食事摂取量の低下、咀嚼困難、等々）</a:t>
            </a:r>
            <a:endParaRPr lang="en-US" altLang="ja-JP" sz="600" b="1"/>
          </a:p>
          <a:p>
            <a:pPr marL="0" indent="0">
              <a:buFont typeface="Arial" panose="020B0604020202020204" pitchFamily="34" charset="0"/>
              <a:buNone/>
            </a:pPr>
            <a:r>
              <a:rPr lang="ja-JP" altLang="en-US" sz="1100" b="1"/>
              <a:t>　　□ ある　⇒（□ 総義歯　□ 部分　□ 合っていない）</a:t>
            </a:r>
            <a:endParaRPr lang="en-US" altLang="ja-JP" sz="1100" b="1"/>
          </a:p>
          <a:p>
            <a:pPr marL="0" indent="0">
              <a:buFont typeface="Arial" panose="020B0604020202020204" pitchFamily="34" charset="0"/>
              <a:buNone/>
            </a:pPr>
            <a:r>
              <a:rPr lang="ja-JP" altLang="en-US" sz="1100" b="1"/>
              <a:t>　　□ ない　⇒（□ 持ってくるのを忘れた　　□ 自歯　　□装着不可）</a:t>
            </a:r>
            <a:endParaRPr lang="en-US" altLang="ja-JP" sz="1100" b="1"/>
          </a:p>
          <a:p>
            <a:pPr marL="0" indent="0">
              <a:buFont typeface="Arial" panose="020B0604020202020204" pitchFamily="34" charset="0"/>
              <a:buNone/>
            </a:pPr>
            <a:endParaRPr lang="en-US" altLang="ja-JP" sz="1100" b="1"/>
          </a:p>
          <a:p>
            <a:pPr marL="0" indent="0">
              <a:buFont typeface="Arial" panose="020B0604020202020204" pitchFamily="34" charset="0"/>
              <a:buNone/>
            </a:pPr>
            <a:endParaRPr lang="en-US" altLang="ja-JP" sz="400" b="1"/>
          </a:p>
          <a:p>
            <a:pPr marL="0" indent="0">
              <a:buFont typeface="Arial" panose="020B0604020202020204" pitchFamily="34" charset="0"/>
              <a:buNone/>
            </a:pPr>
            <a:r>
              <a:rPr lang="en-US" altLang="ja-JP" sz="1100" b="1"/>
              <a:t>Q.</a:t>
            </a:r>
            <a:r>
              <a:rPr lang="ja-JP" altLang="en-US" sz="1100" b="1"/>
              <a:t>食事中、食後、水分を飲む時にムセはありますか？</a:t>
            </a:r>
            <a:endParaRPr lang="en-US" altLang="ja-JP" sz="1100" b="1"/>
          </a:p>
          <a:p>
            <a:pPr marL="0" indent="0">
              <a:buFont typeface="Arial" panose="020B0604020202020204" pitchFamily="34" charset="0"/>
              <a:buNone/>
            </a:pPr>
            <a:r>
              <a:rPr lang="ja-JP" altLang="en-US" sz="1100" b="1"/>
              <a:t>　　□ ある　⇒（□ 食事中　□ 食事後　□ 水分）</a:t>
            </a:r>
            <a:endParaRPr lang="en-US" altLang="ja-JP" sz="1100" b="1"/>
          </a:p>
          <a:p>
            <a:pPr marL="0" indent="0">
              <a:buFont typeface="Arial" panose="020B0604020202020204" pitchFamily="34" charset="0"/>
              <a:buNone/>
            </a:pPr>
            <a:r>
              <a:rPr lang="ja-JP" altLang="en-US" sz="1100" b="1"/>
              <a:t>　　□ ない</a:t>
            </a:r>
            <a:endParaRPr lang="en-US" altLang="ja-JP" sz="1100" b="1"/>
          </a:p>
          <a:p>
            <a:pPr marL="0" indent="0">
              <a:buFont typeface="Arial" panose="020B0604020202020204" pitchFamily="34" charset="0"/>
              <a:buNone/>
            </a:pPr>
            <a:endParaRPr lang="en-US" altLang="ja-JP" sz="400" b="1"/>
          </a:p>
          <a:p>
            <a:pPr marL="0" indent="0">
              <a:buFont typeface="Arial" panose="020B0604020202020204" pitchFamily="34" charset="0"/>
              <a:buNone/>
            </a:pPr>
            <a:r>
              <a:rPr lang="en-US" altLang="ja-JP" sz="1100" b="1"/>
              <a:t>Q.</a:t>
            </a:r>
            <a:r>
              <a:rPr lang="ja-JP" altLang="en-US" sz="1100" b="1"/>
              <a:t>ツルゴール反応がある</a:t>
            </a:r>
            <a:r>
              <a:rPr lang="ja-JP" altLang="en-US" sz="700" b="1"/>
              <a:t>。 （考えられる問題点：脱水、食欲不振、等々）</a:t>
            </a:r>
            <a:endParaRPr lang="en-US" altLang="ja-JP" sz="700" b="1"/>
          </a:p>
          <a:p>
            <a:pPr marL="0" indent="0">
              <a:buFont typeface="Arial" panose="020B0604020202020204" pitchFamily="34" charset="0"/>
              <a:buNone/>
            </a:pPr>
            <a:r>
              <a:rPr lang="ja-JP" altLang="en-US" sz="1100" b="1"/>
              <a:t>　　□ ある　⇒ 水分は</a:t>
            </a:r>
            <a:r>
              <a:rPr lang="en-US" altLang="ja-JP" sz="1100" b="1"/>
              <a:t>1</a:t>
            </a:r>
            <a:r>
              <a:rPr lang="ja-JP" altLang="en-US" sz="1100" b="1"/>
              <a:t>日どのくらい飲んでいますか？</a:t>
            </a:r>
            <a:endParaRPr lang="en-US" altLang="ja-JP" sz="1100" b="1"/>
          </a:p>
          <a:p>
            <a:pPr marL="0" indent="0">
              <a:buFont typeface="Arial" panose="020B0604020202020204" pitchFamily="34" charset="0"/>
              <a:buNone/>
            </a:pPr>
            <a:r>
              <a:rPr lang="ja-JP" altLang="en-US" sz="1100" b="1"/>
              <a:t>　　　           □ </a:t>
            </a:r>
            <a:r>
              <a:rPr lang="en-US" altLang="ja-JP" sz="1100" b="1"/>
              <a:t>1000</a:t>
            </a:r>
            <a:r>
              <a:rPr lang="ja-JP" altLang="en-US" sz="1100" b="1"/>
              <a:t>㎖以上</a:t>
            </a:r>
            <a:endParaRPr lang="en-US" altLang="ja-JP" sz="1100" b="1"/>
          </a:p>
          <a:p>
            <a:pPr marL="0" indent="0">
              <a:buFont typeface="Arial" panose="020B0604020202020204" pitchFamily="34" charset="0"/>
              <a:buNone/>
            </a:pPr>
            <a:r>
              <a:rPr lang="ja-JP" altLang="en-US" sz="1100" b="1"/>
              <a:t>　　　　　　  □ </a:t>
            </a:r>
            <a:r>
              <a:rPr lang="en-US" altLang="ja-JP" sz="1100" b="1"/>
              <a:t>500</a:t>
            </a:r>
            <a:r>
              <a:rPr lang="ja-JP" altLang="en-US" sz="1100" b="1"/>
              <a:t>～</a:t>
            </a:r>
            <a:r>
              <a:rPr lang="en-US" altLang="ja-JP" sz="1100" b="1"/>
              <a:t>1000</a:t>
            </a:r>
            <a:r>
              <a:rPr lang="ja-JP" altLang="en-US" sz="1100" b="1"/>
              <a:t>㎖　□ ～</a:t>
            </a:r>
            <a:r>
              <a:rPr lang="en-US" altLang="ja-JP" sz="1100" b="1"/>
              <a:t>500</a:t>
            </a:r>
            <a:r>
              <a:rPr lang="ja-JP" altLang="en-US" sz="1100" b="1"/>
              <a:t>㎖ 　</a:t>
            </a:r>
            <a:endParaRPr lang="en-US" altLang="ja-JP" sz="1100" b="1"/>
          </a:p>
          <a:p>
            <a:pPr marL="0" indent="0">
              <a:buFont typeface="Arial" panose="020B0604020202020204" pitchFamily="34" charset="0"/>
              <a:buNone/>
            </a:pPr>
            <a:r>
              <a:rPr lang="ja-JP" altLang="en-US" sz="1100" b="1"/>
              <a:t>　　□ ない　</a:t>
            </a:r>
            <a:r>
              <a:rPr lang="ja-JP" altLang="en-US" sz="700" b="1"/>
              <a:t>（考えられる問題点：不安定、水中毒など</a:t>
            </a:r>
            <a:r>
              <a:rPr lang="ja-JP" altLang="en-US" sz="1100" b="1"/>
              <a:t>）</a:t>
            </a:r>
            <a:endParaRPr lang="en-US" altLang="ja-JP" sz="1100" b="1"/>
          </a:p>
          <a:p>
            <a:pPr marL="0" indent="0">
              <a:buFont typeface="Arial" panose="020B0604020202020204" pitchFamily="34" charset="0"/>
              <a:buNone/>
            </a:pPr>
            <a:r>
              <a:rPr lang="ja-JP" altLang="en-US" sz="1100" b="1"/>
              <a:t>　　　　　　　□用意された場所にいる　　□水飲み場から離れず、飲み続ける</a:t>
            </a:r>
            <a:endParaRPr lang="en-US" altLang="ja-JP" sz="1100" b="1"/>
          </a:p>
          <a:p>
            <a:pPr marL="0" indent="0">
              <a:buFont typeface="Arial" panose="020B0604020202020204" pitchFamily="34" charset="0"/>
              <a:buNone/>
            </a:pPr>
            <a:endParaRPr lang="en-US" altLang="ja-JP" sz="400" b="1"/>
          </a:p>
          <a:p>
            <a:pPr marL="0" indent="0">
              <a:buFont typeface="Arial" panose="020B0604020202020204" pitchFamily="34" charset="0"/>
              <a:buNone/>
            </a:pPr>
            <a:r>
              <a:rPr lang="en-US" altLang="ja-JP" sz="1100" b="1"/>
              <a:t>Q.</a:t>
            </a:r>
            <a:r>
              <a:rPr lang="ja-JP" altLang="en-US" sz="1100" b="1"/>
              <a:t>トイレは</a:t>
            </a:r>
            <a:r>
              <a:rPr lang="en-US" altLang="ja-JP" sz="1100" b="1"/>
              <a:t>1</a:t>
            </a:r>
            <a:r>
              <a:rPr lang="ja-JP" altLang="en-US" sz="1100" b="1"/>
              <a:t>日何回いくか？ </a:t>
            </a:r>
            <a:r>
              <a:rPr lang="ja-JP" altLang="en-US" sz="700" b="1"/>
              <a:t>（考えられる問題点：水分摂取不足・過多、便秘、頻尿、等々）</a:t>
            </a:r>
            <a:endParaRPr lang="en-US" altLang="ja-JP" sz="1100" b="1"/>
          </a:p>
          <a:p>
            <a:pPr marL="0" indent="0">
              <a:buFont typeface="Arial" panose="020B0604020202020204" pitchFamily="34" charset="0"/>
              <a:buNone/>
            </a:pPr>
            <a:r>
              <a:rPr lang="ja-JP" altLang="en-US" sz="1100" b="1"/>
              <a:t>　　　　（　　　　　　　回）　⇒　（小　　　回、大　　　回）</a:t>
            </a:r>
            <a:endParaRPr lang="en-US" altLang="ja-JP" sz="1100" b="1"/>
          </a:p>
          <a:p>
            <a:pPr marL="0" indent="0">
              <a:buFont typeface="Arial" panose="020B0604020202020204" pitchFamily="34" charset="0"/>
              <a:buNone/>
            </a:pPr>
            <a:r>
              <a:rPr lang="ja-JP" altLang="en-US" sz="1100" b="1"/>
              <a:t>　　□ </a:t>
            </a:r>
            <a:r>
              <a:rPr lang="en-US" altLang="ja-JP" sz="1100" b="1"/>
              <a:t>3</a:t>
            </a:r>
            <a:r>
              <a:rPr lang="ja-JP" altLang="en-US" sz="1100" b="1"/>
              <a:t>日以上トイレに行っていない。</a:t>
            </a:r>
            <a:endParaRPr lang="en-US" altLang="ja-JP" sz="1100" b="1"/>
          </a:p>
          <a:p>
            <a:pPr marL="0" indent="0">
              <a:buFont typeface="Arial" panose="020B0604020202020204" pitchFamily="34" charset="0"/>
              <a:buNone/>
            </a:pPr>
            <a:endParaRPr lang="en-US" altLang="ja-JP" sz="400" b="1"/>
          </a:p>
          <a:p>
            <a:pPr marL="0" indent="0">
              <a:buNone/>
            </a:pPr>
            <a:r>
              <a:rPr lang="en-US" altLang="ja-JP" sz="1100" b="1"/>
              <a:t>Q.</a:t>
            </a:r>
            <a:r>
              <a:rPr lang="ja-JP" altLang="en-US" sz="1100" b="1"/>
              <a:t>持病はあるか？ </a:t>
            </a:r>
            <a:r>
              <a:rPr lang="ja-JP" altLang="en-US" sz="800" b="1"/>
              <a:t>（考えられる問題点：疾患管理ができない、等々）</a:t>
            </a:r>
            <a:endParaRPr lang="en-US" altLang="ja-JP" sz="1100" b="1"/>
          </a:p>
          <a:p>
            <a:pPr marL="0" indent="0">
              <a:buFont typeface="Arial" panose="020B0604020202020204" pitchFamily="34" charset="0"/>
              <a:buNone/>
            </a:pPr>
            <a:r>
              <a:rPr lang="ja-JP" altLang="en-US" sz="1100" b="1"/>
              <a:t>　　□ ない　　□ ある⇨□治療薬あり服薬できている　　□治療薬を必要とするが無い　　□治療薬無し　　　　 　 　</a:t>
            </a:r>
            <a:endParaRPr lang="en-US" altLang="ja-JP" sz="1100" b="1"/>
          </a:p>
        </p:txBody>
      </p:sp>
      <p:sp>
        <p:nvSpPr>
          <p:cNvPr id="17" name="テキスト ボックス 16">
            <a:extLst>
              <a:ext uri="{FF2B5EF4-FFF2-40B4-BE49-F238E27FC236}">
                <a16:creationId xmlns:a16="http://schemas.microsoft.com/office/drawing/2014/main" id="{6ADD1AD2-8258-4122-8D4E-46EC4FB5F5CA}"/>
              </a:ext>
            </a:extLst>
          </p:cNvPr>
          <p:cNvSpPr txBox="1"/>
          <p:nvPr/>
        </p:nvSpPr>
        <p:spPr>
          <a:xfrm>
            <a:off x="542259" y="7956376"/>
            <a:ext cx="6192689" cy="1061829"/>
          </a:xfrm>
          <a:prstGeom prst="rect">
            <a:avLst/>
          </a:prstGeom>
          <a:solidFill>
            <a:srgbClr val="FF0000"/>
          </a:solidFill>
          <a:ln>
            <a:solidFill>
              <a:schemeClr val="tx1"/>
            </a:solidFill>
          </a:ln>
        </p:spPr>
        <p:txBody>
          <a:bodyPr wrap="square">
            <a:spAutoFit/>
          </a:bodyPr>
          <a:lstStyle/>
          <a:p>
            <a:r>
              <a:rPr lang="ja-JP" altLang="en-US" sz="1050" b="1">
                <a:solidFill>
                  <a:schemeClr val="bg1"/>
                </a:solidFill>
              </a:rPr>
              <a:t>≪繋げていく参考項目例≫</a:t>
            </a:r>
            <a:endParaRPr lang="en-US" altLang="ja-JP" sz="1050" b="1">
              <a:solidFill>
                <a:schemeClr val="bg1"/>
              </a:solidFill>
            </a:endParaRPr>
          </a:p>
          <a:p>
            <a:pPr marL="0" indent="0">
              <a:buFont typeface="Arial" panose="020B0604020202020204" pitchFamily="34" charset="0"/>
              <a:buNone/>
            </a:pPr>
            <a:r>
              <a:rPr lang="ja-JP" altLang="en-US" sz="1050" b="1">
                <a:solidFill>
                  <a:schemeClr val="bg1"/>
                </a:solidFill>
              </a:rPr>
              <a:t>関連カード・・・</a:t>
            </a:r>
            <a:r>
              <a:rPr lang="en-US" altLang="ja-JP" sz="1050" b="1">
                <a:solidFill>
                  <a:schemeClr val="bg1"/>
                </a:solidFill>
              </a:rPr>
              <a:t>9</a:t>
            </a:r>
            <a:r>
              <a:rPr lang="ja-JP" altLang="en-US" sz="1050" b="1">
                <a:solidFill>
                  <a:schemeClr val="bg1"/>
                </a:solidFill>
              </a:rPr>
              <a:t>（特殊栄養食品</a:t>
            </a:r>
            <a:r>
              <a:rPr lang="en-US" altLang="ja-JP" sz="1050" b="1">
                <a:solidFill>
                  <a:schemeClr val="bg1"/>
                </a:solidFill>
              </a:rPr>
              <a:t>St</a:t>
            </a:r>
            <a:r>
              <a:rPr lang="ja-JP" altLang="en-US" sz="1050" b="1">
                <a:solidFill>
                  <a:schemeClr val="bg1"/>
                </a:solidFill>
              </a:rPr>
              <a:t>）、</a:t>
            </a:r>
            <a:r>
              <a:rPr lang="en-US" altLang="ja-JP" sz="1050" b="1">
                <a:solidFill>
                  <a:schemeClr val="bg1"/>
                </a:solidFill>
              </a:rPr>
              <a:t>12</a:t>
            </a:r>
            <a:r>
              <a:rPr lang="ja-JP" altLang="en-US" sz="1050" b="1">
                <a:solidFill>
                  <a:schemeClr val="bg1"/>
                </a:solidFill>
              </a:rPr>
              <a:t>（活動拠点・現地統括）、</a:t>
            </a:r>
            <a:r>
              <a:rPr lang="en-US" altLang="ja-JP" sz="1050" b="1">
                <a:solidFill>
                  <a:schemeClr val="bg1"/>
                </a:solidFill>
              </a:rPr>
              <a:t>13</a:t>
            </a:r>
            <a:r>
              <a:rPr lang="ja-JP" altLang="en-US" sz="1050" b="1">
                <a:solidFill>
                  <a:schemeClr val="bg1"/>
                </a:solidFill>
              </a:rPr>
              <a:t>（後方支援）、</a:t>
            </a:r>
            <a:r>
              <a:rPr lang="en-US" altLang="ja-JP" sz="1050" b="1">
                <a:solidFill>
                  <a:schemeClr val="bg1"/>
                </a:solidFill>
              </a:rPr>
              <a:t>14</a:t>
            </a:r>
            <a:r>
              <a:rPr lang="ja-JP" altLang="en-US" sz="1050" b="1">
                <a:solidFill>
                  <a:schemeClr val="bg1"/>
                </a:solidFill>
              </a:rPr>
              <a:t>（活動引き継ぎ）、</a:t>
            </a:r>
            <a:endParaRPr lang="en-US" altLang="ja-JP" sz="1050" b="1">
              <a:solidFill>
                <a:schemeClr val="bg1"/>
              </a:solidFill>
            </a:endParaRPr>
          </a:p>
          <a:p>
            <a:pPr marL="0" indent="0">
              <a:buFont typeface="Arial" panose="020B0604020202020204" pitchFamily="34" charset="0"/>
              <a:buNone/>
            </a:pPr>
            <a:r>
              <a:rPr lang="ja-JP" altLang="en-US" sz="1050" b="1">
                <a:solidFill>
                  <a:schemeClr val="bg1"/>
                </a:solidFill>
              </a:rPr>
              <a:t>　　　　　　　　　</a:t>
            </a:r>
            <a:r>
              <a:rPr lang="en-US" altLang="ja-JP" sz="1050" b="1">
                <a:solidFill>
                  <a:schemeClr val="bg1"/>
                </a:solidFill>
              </a:rPr>
              <a:t>16</a:t>
            </a:r>
            <a:r>
              <a:rPr lang="ja-JP" altLang="en-US" sz="1050" b="1">
                <a:solidFill>
                  <a:schemeClr val="bg1"/>
                </a:solidFill>
              </a:rPr>
              <a:t>（提供食の把握）、</a:t>
            </a:r>
            <a:r>
              <a:rPr lang="en-US" altLang="ja-JP" sz="1050" b="1">
                <a:solidFill>
                  <a:schemeClr val="bg1"/>
                </a:solidFill>
              </a:rPr>
              <a:t>17</a:t>
            </a:r>
            <a:r>
              <a:rPr lang="ja-JP" altLang="en-US" sz="1050" b="1">
                <a:solidFill>
                  <a:schemeClr val="bg1"/>
                </a:solidFill>
              </a:rPr>
              <a:t>（提供食の支援）、</a:t>
            </a:r>
            <a:r>
              <a:rPr lang="en-US" altLang="ja-JP" sz="1050" b="1">
                <a:solidFill>
                  <a:schemeClr val="bg1"/>
                </a:solidFill>
              </a:rPr>
              <a:t>19</a:t>
            </a:r>
            <a:r>
              <a:rPr lang="ja-JP" altLang="en-US" sz="1050" b="1">
                <a:solidFill>
                  <a:schemeClr val="bg1"/>
                </a:solidFill>
              </a:rPr>
              <a:t>（被災者の支援）</a:t>
            </a:r>
            <a:endParaRPr lang="en-US" altLang="ja-JP" sz="1050" b="1">
              <a:solidFill>
                <a:schemeClr val="bg1"/>
              </a:solidFill>
            </a:endParaRPr>
          </a:p>
          <a:p>
            <a:r>
              <a:rPr lang="ja-JP" altLang="en-US" sz="1050" b="1">
                <a:solidFill>
                  <a:schemeClr val="bg1"/>
                </a:solidFill>
              </a:rPr>
              <a:t>関連（関係）機関等・・・医療機関、福祉避難所、</a:t>
            </a:r>
            <a:r>
              <a:rPr lang="en-US" altLang="ja-JP" sz="1050" b="1">
                <a:solidFill>
                  <a:schemeClr val="bg1"/>
                </a:solidFill>
              </a:rPr>
              <a:t>D-WAT</a:t>
            </a:r>
            <a:r>
              <a:rPr lang="ja-JP" altLang="en-US" sz="1050" b="1" err="1">
                <a:solidFill>
                  <a:schemeClr val="bg1"/>
                </a:solidFill>
              </a:rPr>
              <a:t>、</a:t>
            </a:r>
            <a:r>
              <a:rPr lang="ja-JP" altLang="en-US" sz="1050" b="1">
                <a:solidFill>
                  <a:schemeClr val="bg1"/>
                </a:solidFill>
              </a:rPr>
              <a:t>栄養食品</a:t>
            </a:r>
            <a:r>
              <a:rPr lang="en-US" altLang="ja-JP" sz="1050" b="1">
                <a:solidFill>
                  <a:schemeClr val="bg1"/>
                </a:solidFill>
              </a:rPr>
              <a:t>St</a:t>
            </a:r>
            <a:r>
              <a:rPr lang="ja-JP" altLang="en-US" sz="1050" b="1">
                <a:solidFill>
                  <a:schemeClr val="bg1"/>
                </a:solidFill>
              </a:rPr>
              <a:t>、等　</a:t>
            </a:r>
            <a:endParaRPr lang="en-US" altLang="ja-JP" sz="1050" b="1">
              <a:solidFill>
                <a:schemeClr val="bg1"/>
              </a:solidFill>
            </a:endParaRPr>
          </a:p>
          <a:p>
            <a:r>
              <a:rPr lang="ja-JP" altLang="en-US" sz="1050" b="1">
                <a:solidFill>
                  <a:schemeClr val="bg1"/>
                </a:solidFill>
              </a:rPr>
              <a:t>関連職種等・・・医師、精神科医、歯科医師、支援者、保健師、看護師、管理栄養士、歯科衛生士、</a:t>
            </a:r>
            <a:endParaRPr lang="en-US" altLang="ja-JP" sz="1050" b="1">
              <a:solidFill>
                <a:schemeClr val="bg1"/>
              </a:solidFill>
            </a:endParaRPr>
          </a:p>
          <a:p>
            <a:r>
              <a:rPr lang="ja-JP" altLang="en-US" sz="1050" b="1">
                <a:solidFill>
                  <a:schemeClr val="bg1"/>
                </a:solidFill>
              </a:rPr>
              <a:t>　　　　　　　　　  言語聴覚士等</a:t>
            </a:r>
            <a:endParaRPr lang="en-US" altLang="ja-JP" sz="1050" b="1">
              <a:solidFill>
                <a:schemeClr val="bg1"/>
              </a:solidFill>
            </a:endParaRPr>
          </a:p>
        </p:txBody>
      </p:sp>
      <p:sp>
        <p:nvSpPr>
          <p:cNvPr id="7" name="タイトル 1">
            <a:extLst>
              <a:ext uri="{FF2B5EF4-FFF2-40B4-BE49-F238E27FC236}">
                <a16:creationId xmlns:a16="http://schemas.microsoft.com/office/drawing/2014/main" id="{87DB855C-C1D1-4833-9564-982D38E52D72}"/>
              </a:ext>
            </a:extLst>
          </p:cNvPr>
          <p:cNvSpPr txBox="1">
            <a:spLocks/>
          </p:cNvSpPr>
          <p:nvPr/>
        </p:nvSpPr>
        <p:spPr>
          <a:xfrm>
            <a:off x="620688" y="1772996"/>
            <a:ext cx="5812160" cy="278724"/>
          </a:xfrm>
          <a:prstGeom prst="rect">
            <a:avLst/>
          </a:prstGeom>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100"/>
              <a:t>個別調査時・・・該当する□に☑して下さい。</a:t>
            </a:r>
          </a:p>
        </p:txBody>
      </p:sp>
      <p:grpSp>
        <p:nvGrpSpPr>
          <p:cNvPr id="9" name="グループ化 8"/>
          <p:cNvGrpSpPr/>
          <p:nvPr/>
        </p:nvGrpSpPr>
        <p:grpSpPr>
          <a:xfrm>
            <a:off x="692696" y="7452320"/>
            <a:ext cx="5832648" cy="504056"/>
            <a:chOff x="876226" y="7668344"/>
            <a:chExt cx="5832648" cy="504056"/>
          </a:xfrm>
        </p:grpSpPr>
        <p:sp>
          <p:nvSpPr>
            <p:cNvPr id="10" name="矢印: 下 3">
              <a:extLst>
                <a:ext uri="{FF2B5EF4-FFF2-40B4-BE49-F238E27FC236}">
                  <a16:creationId xmlns:a16="http://schemas.microsoft.com/office/drawing/2014/main" id="{7232BB2C-EC99-4D4F-9B12-F4EB87A4A368}"/>
                </a:ext>
              </a:extLst>
            </p:cNvPr>
            <p:cNvSpPr/>
            <p:nvPr/>
          </p:nvSpPr>
          <p:spPr>
            <a:xfrm>
              <a:off x="3399488" y="7668344"/>
              <a:ext cx="357058"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タイトル 1">
              <a:extLst>
                <a:ext uri="{FF2B5EF4-FFF2-40B4-BE49-F238E27FC236}">
                  <a16:creationId xmlns:a16="http://schemas.microsoft.com/office/drawing/2014/main" id="{C2EADBAC-556A-4A70-B337-3854B1272E1C}"/>
                </a:ext>
              </a:extLst>
            </p:cNvPr>
            <p:cNvSpPr txBox="1">
              <a:spLocks/>
            </p:cNvSpPr>
            <p:nvPr/>
          </p:nvSpPr>
          <p:spPr>
            <a:xfrm>
              <a:off x="876226" y="7884368"/>
              <a:ext cx="5832648" cy="288032"/>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900" b="1"/>
                <a:t>準備された様式または日本栄養士会の様式</a:t>
              </a:r>
              <a:r>
                <a:rPr lang="en-US" altLang="ja-JP" sz="900" b="1"/>
                <a:t>【</a:t>
              </a:r>
              <a:r>
                <a:rPr lang="ja-JP" altLang="en-US" sz="900" b="1">
                  <a:solidFill>
                    <a:srgbClr val="FF0000"/>
                  </a:solidFill>
                </a:rPr>
                <a:t>避難所食事状況調査票（避難所にいる要配慮者のその他）</a:t>
              </a:r>
              <a:r>
                <a:rPr lang="en-US" altLang="ja-JP" sz="900" b="1"/>
                <a:t>】</a:t>
              </a:r>
              <a:r>
                <a:rPr lang="ja-JP" altLang="en-US" sz="900" b="1"/>
                <a:t>に記入</a:t>
              </a:r>
            </a:p>
          </p:txBody>
        </p:sp>
      </p:grpSp>
    </p:spTree>
    <p:extLst>
      <p:ext uri="{BB962C8B-B14F-4D97-AF65-F5344CB8AC3E}">
        <p14:creationId xmlns:p14="http://schemas.microsoft.com/office/powerpoint/2010/main" val="27180099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0" y="0"/>
            <a:ext cx="6858001" cy="836740"/>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600" b="1">
                <a:solidFill>
                  <a:schemeClr val="bg1"/>
                </a:solidFill>
                <a:latin typeface="+mn-ea"/>
                <a:ea typeface="+mn-ea"/>
              </a:rPr>
              <a:t>　　　○○栄養士会　　　　　　　　　　　　　　　　　　　　　　　　（ﾌｪｰｽﾞ目安０～４）</a:t>
            </a:r>
            <a:endParaRPr lang="en-US" altLang="ja-JP" sz="16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　　１８－１０－①　慢性疾患者</a:t>
            </a:r>
            <a:r>
              <a:rPr lang="ja-JP" altLang="en-US" sz="2000" b="1">
                <a:solidFill>
                  <a:schemeClr val="bg1"/>
                </a:solidFill>
                <a:latin typeface="+mn-ea"/>
                <a:ea typeface="+mn-ea"/>
              </a:rPr>
              <a:t>（要配慮者）</a:t>
            </a:r>
            <a:endParaRPr lang="ja-JP" altLang="en-US" sz="3200" b="1">
              <a:solidFill>
                <a:schemeClr val="bg1"/>
              </a:solidFill>
              <a:latin typeface="+mn-ea"/>
              <a:ea typeface="+mn-ea"/>
            </a:endParaRPr>
          </a:p>
        </p:txBody>
      </p:sp>
      <p:sp>
        <p:nvSpPr>
          <p:cNvPr id="2" name="タイトル 1">
            <a:extLst>
              <a:ext uri="{FF2B5EF4-FFF2-40B4-BE49-F238E27FC236}">
                <a16:creationId xmlns:a16="http://schemas.microsoft.com/office/drawing/2014/main" id="{87DB855C-C1D1-4833-9564-982D38E52D72}"/>
              </a:ext>
            </a:extLst>
          </p:cNvPr>
          <p:cNvSpPr>
            <a:spLocks noGrp="1"/>
          </p:cNvSpPr>
          <p:nvPr>
            <p:ph type="title"/>
          </p:nvPr>
        </p:nvSpPr>
        <p:spPr>
          <a:xfrm>
            <a:off x="620688" y="1907987"/>
            <a:ext cx="6089798" cy="418046"/>
          </a:xfrm>
        </p:spPr>
        <p:txBody>
          <a:bodyPr>
            <a:normAutofit/>
          </a:bodyPr>
          <a:lstStyle/>
          <a:p>
            <a:pPr algn="l"/>
            <a:r>
              <a:rPr lang="ja-JP" altLang="en-US" sz="1200"/>
              <a:t>個別調査時・・・該当する□に☑して下さい。</a:t>
            </a:r>
            <a:r>
              <a:rPr lang="ja-JP" altLang="en-US" sz="100"/>
              <a:t>　　　　　　　　　　　　　　　　　　　　　　　　　　　　　　　　　　　　　　　　　　　　　　</a:t>
            </a:r>
            <a:r>
              <a:rPr lang="ja-JP" altLang="en-US" sz="700" b="1"/>
              <a:t>参考　</a:t>
            </a:r>
            <a:r>
              <a:rPr lang="en-US" altLang="ja-JP" sz="700" b="1">
                <a:hlinkClick r:id="rId2"/>
              </a:rPr>
              <a:t>https://www.mhlw.go.jp/shingi/2009/07/dl/s0701-4b.pd</a:t>
            </a:r>
            <a:endParaRPr lang="ja-JP" altLang="en-US" sz="1400"/>
          </a:p>
        </p:txBody>
      </p:sp>
      <p:sp>
        <p:nvSpPr>
          <p:cNvPr id="3" name="コンテンツ プレースホルダー 2">
            <a:extLst>
              <a:ext uri="{FF2B5EF4-FFF2-40B4-BE49-F238E27FC236}">
                <a16:creationId xmlns:a16="http://schemas.microsoft.com/office/drawing/2014/main" id="{0205BAA9-B0F3-4165-8355-1F3DAE782F39}"/>
              </a:ext>
            </a:extLst>
          </p:cNvPr>
          <p:cNvSpPr>
            <a:spLocks noGrp="1"/>
          </p:cNvSpPr>
          <p:nvPr>
            <p:ph idx="1"/>
          </p:nvPr>
        </p:nvSpPr>
        <p:spPr>
          <a:xfrm>
            <a:off x="548681" y="2267744"/>
            <a:ext cx="6117933" cy="5980772"/>
          </a:xfrm>
          <a:ln>
            <a:solidFill>
              <a:schemeClr val="tx1"/>
            </a:solidFill>
          </a:ln>
        </p:spPr>
        <p:txBody>
          <a:bodyPr>
            <a:normAutofit/>
          </a:bodyPr>
          <a:lstStyle/>
          <a:p>
            <a:pPr marL="0" indent="0">
              <a:buNone/>
            </a:pPr>
            <a:r>
              <a:rPr lang="ja-JP" altLang="en-US" sz="1000" b="1"/>
              <a:t>□ 疾患名　・・・　□ 高血圧　□ 糖尿病　□ 腎臓病（腎不全）</a:t>
            </a:r>
            <a:endParaRPr lang="en-US" altLang="ja-JP" sz="1000" b="1"/>
          </a:p>
          <a:p>
            <a:pPr marL="0" indent="0">
              <a:buNone/>
            </a:pPr>
            <a:r>
              <a:rPr lang="ja-JP" altLang="en-US" sz="1000" b="1"/>
              <a:t>　　　　　　　　　　  □ 呼吸器疾患 ・・・　（　　                          　　　　　　） </a:t>
            </a:r>
            <a:endParaRPr lang="en-US" altLang="ja-JP" sz="1000" b="1"/>
          </a:p>
          <a:p>
            <a:pPr marL="0" indent="0">
              <a:buNone/>
            </a:pPr>
            <a:r>
              <a:rPr lang="ja-JP" altLang="en-US" sz="1000" b="1"/>
              <a:t>　　　　　　　　　　  □食物アレルギー　・・・（　　　　　　　　　　　　　　　）</a:t>
            </a:r>
            <a:endParaRPr lang="en-US" altLang="ja-JP" sz="1000" b="1"/>
          </a:p>
          <a:p>
            <a:pPr marL="0" indent="0">
              <a:buNone/>
            </a:pPr>
            <a:r>
              <a:rPr lang="ja-JP" altLang="en-US" sz="1000" b="1"/>
              <a:t>　　　　　　　　　　  □ その他　・・・　（　　　　　　　　　　　　　　　　　　 　）</a:t>
            </a:r>
            <a:endParaRPr lang="en-US" altLang="ja-JP" sz="1000" b="1"/>
          </a:p>
          <a:p>
            <a:pPr marL="0" indent="0">
              <a:buNone/>
            </a:pPr>
            <a:endParaRPr lang="en-US" altLang="ja-JP" sz="1000" b="1"/>
          </a:p>
          <a:p>
            <a:pPr marL="0" indent="0">
              <a:buNone/>
            </a:pPr>
            <a:r>
              <a:rPr lang="ja-JP" altLang="en-US" sz="1000" b="1"/>
              <a:t>□ 持参されている薬　 質問例）何のお薬をもらっているのですか？</a:t>
            </a:r>
            <a:endParaRPr lang="en-US" altLang="ja-JP" sz="1000" b="1"/>
          </a:p>
          <a:p>
            <a:pPr marL="0" indent="0">
              <a:buNone/>
            </a:pPr>
            <a:r>
              <a:rPr lang="ja-JP" altLang="en-US" sz="1000" b="1"/>
              <a:t>　　　　　　　　　　　　 　　　　　  お薬お持ちですか？</a:t>
            </a:r>
            <a:endParaRPr lang="en-US" altLang="ja-JP" sz="1000" b="1"/>
          </a:p>
          <a:p>
            <a:pPr marL="0" indent="0">
              <a:buNone/>
            </a:pPr>
            <a:r>
              <a:rPr lang="ja-JP" altLang="en-US" sz="1000" b="1"/>
              <a:t>　　薬の数　・・・　（　　　　　　　　　　　　　　　　　　　　　　　　　　　　）</a:t>
            </a:r>
            <a:endParaRPr lang="en-US" altLang="ja-JP" sz="1000" b="1"/>
          </a:p>
          <a:p>
            <a:pPr marL="0" indent="0">
              <a:buNone/>
            </a:pPr>
            <a:r>
              <a:rPr lang="ja-JP" altLang="en-US" sz="1000" b="1"/>
              <a:t>　　薬名・・・　　　　　　　　　　　　　　　　　　　　　　　　　　　　　　　　</a:t>
            </a:r>
            <a:endParaRPr lang="en-US" altLang="ja-JP" sz="1000" b="1"/>
          </a:p>
          <a:p>
            <a:pPr marL="0" indent="0">
              <a:buNone/>
            </a:pPr>
            <a:endParaRPr lang="en-US" altLang="ja-JP" sz="1000" b="1"/>
          </a:p>
          <a:p>
            <a:pPr marL="0" indent="0">
              <a:buNone/>
            </a:pPr>
            <a:endParaRPr lang="en-US" altLang="ja-JP" sz="1000" b="1"/>
          </a:p>
          <a:p>
            <a:pPr marL="0" indent="0">
              <a:buNone/>
            </a:pPr>
            <a:endParaRPr lang="en-US" altLang="ja-JP" sz="1000" b="1"/>
          </a:p>
          <a:p>
            <a:pPr marL="0" indent="0">
              <a:buNone/>
            </a:pPr>
            <a:endParaRPr lang="en-US" altLang="ja-JP" sz="1000" b="1"/>
          </a:p>
          <a:p>
            <a:pPr marL="0" indent="0">
              <a:buNone/>
            </a:pPr>
            <a:endParaRPr lang="en-US" altLang="ja-JP" sz="1000" b="1"/>
          </a:p>
          <a:p>
            <a:pPr marL="0" indent="0">
              <a:buNone/>
            </a:pPr>
            <a:endParaRPr lang="en-US" altLang="ja-JP" sz="1000" b="1"/>
          </a:p>
          <a:p>
            <a:pPr marL="0" indent="0">
              <a:buNone/>
            </a:pPr>
            <a:endParaRPr lang="en-US" altLang="ja-JP" sz="1000" b="1"/>
          </a:p>
          <a:p>
            <a:pPr marL="0" indent="0">
              <a:buNone/>
            </a:pPr>
            <a:endParaRPr lang="en-US" altLang="ja-JP" sz="1000" b="1"/>
          </a:p>
          <a:p>
            <a:pPr marL="0" indent="0">
              <a:buNone/>
            </a:pPr>
            <a:endParaRPr lang="en-US" altLang="ja-JP" sz="1000" b="1"/>
          </a:p>
          <a:p>
            <a:pPr marL="0" indent="0">
              <a:buNone/>
            </a:pPr>
            <a:r>
              <a:rPr lang="ja-JP" altLang="en-US" sz="1000" b="1"/>
              <a:t>□ 病気に関する手帳など ⇒持っていたら、医療者へ繋ぐ</a:t>
            </a:r>
            <a:endParaRPr lang="en-US" altLang="ja-JP" sz="1000" b="1"/>
          </a:p>
          <a:p>
            <a:pPr marL="0" indent="0">
              <a:buNone/>
            </a:pPr>
            <a:r>
              <a:rPr lang="ja-JP" altLang="en-US" sz="1000" b="1"/>
              <a:t>　≪糖尿病≫　・・・　□ 糖尿病連携手帳　□ 糖尿病眼手帳</a:t>
            </a:r>
            <a:endParaRPr lang="en-US" altLang="ja-JP" sz="1000" b="1"/>
          </a:p>
          <a:p>
            <a:pPr marL="0" indent="0">
              <a:buNone/>
            </a:pPr>
            <a:r>
              <a:rPr lang="ja-JP" altLang="en-US" sz="1000" b="1"/>
              <a:t>□ その他（　　　　　　　　　　　　　　　　　　　　　　　）</a:t>
            </a:r>
            <a:endParaRPr lang="en-US" altLang="ja-JP" sz="1000" b="1"/>
          </a:p>
          <a:p>
            <a:pPr marL="0" indent="0">
              <a:buNone/>
            </a:pPr>
            <a:r>
              <a:rPr lang="ja-JP" altLang="en-US" sz="1000" b="1"/>
              <a:t>　≪循環器疾患≫　・・・　□ 心不全手帳　□ 血圧手帳</a:t>
            </a:r>
            <a:endParaRPr lang="en-US" altLang="ja-JP" sz="1000" b="1"/>
          </a:p>
          <a:p>
            <a:pPr marL="0" indent="0">
              <a:buNone/>
            </a:pPr>
            <a:r>
              <a:rPr lang="ja-JP" altLang="en-US" sz="1000" b="1"/>
              <a:t>□ その他（　　　　　　　　　　　　　　　　　　　　）</a:t>
            </a:r>
            <a:endParaRPr lang="en-US" altLang="ja-JP" sz="1000" b="1"/>
          </a:p>
          <a:p>
            <a:pPr marL="0" indent="0">
              <a:buNone/>
            </a:pPr>
            <a:r>
              <a:rPr lang="ja-JP" altLang="en-US" sz="1000" b="1"/>
              <a:t>　≪その他≫　・・・　</a:t>
            </a:r>
            <a:endParaRPr lang="en-US" altLang="ja-JP" sz="1000" b="1"/>
          </a:p>
          <a:p>
            <a:pPr marL="0" indent="0">
              <a:buNone/>
            </a:pPr>
            <a:r>
              <a:rPr lang="ja-JP" altLang="en-US" sz="1000" b="1"/>
              <a:t>　　　</a:t>
            </a:r>
            <a:endParaRPr lang="en-US" altLang="ja-JP" sz="1000" b="1"/>
          </a:p>
          <a:p>
            <a:pPr marL="0" indent="0">
              <a:buNone/>
            </a:pPr>
            <a:endParaRPr lang="en-US" altLang="ja-JP" sz="1100" b="1"/>
          </a:p>
          <a:p>
            <a:pPr marL="0" indent="0">
              <a:buNone/>
            </a:pPr>
            <a:endParaRPr lang="en-US" altLang="ja-JP" sz="1100" b="1"/>
          </a:p>
        </p:txBody>
      </p:sp>
      <p:sp>
        <p:nvSpPr>
          <p:cNvPr id="4" name="矢印: 下 3">
            <a:extLst>
              <a:ext uri="{FF2B5EF4-FFF2-40B4-BE49-F238E27FC236}">
                <a16:creationId xmlns:a16="http://schemas.microsoft.com/office/drawing/2014/main" id="{7232BB2C-EC99-4D4F-9B12-F4EB87A4A368}"/>
              </a:ext>
            </a:extLst>
          </p:cNvPr>
          <p:cNvSpPr/>
          <p:nvPr/>
        </p:nvSpPr>
        <p:spPr>
          <a:xfrm>
            <a:off x="3232534" y="8327222"/>
            <a:ext cx="278718" cy="2691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3B5D4164-9A05-443B-8EAB-DFA44B81D1FE}"/>
              </a:ext>
            </a:extLst>
          </p:cNvPr>
          <p:cNvSpPr/>
          <p:nvPr/>
        </p:nvSpPr>
        <p:spPr>
          <a:xfrm>
            <a:off x="1412776" y="3707904"/>
            <a:ext cx="4968552" cy="165618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2A677C2F-8B68-430B-836E-5B681AA3376A}"/>
              </a:ext>
            </a:extLst>
          </p:cNvPr>
          <p:cNvSpPr/>
          <p:nvPr/>
        </p:nvSpPr>
        <p:spPr>
          <a:xfrm>
            <a:off x="1772816" y="6372200"/>
            <a:ext cx="4622320" cy="172819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552ECAAD-6EC5-43A8-8400-0F5DF263A27F}"/>
              </a:ext>
            </a:extLst>
          </p:cNvPr>
          <p:cNvSpPr txBox="1"/>
          <p:nvPr/>
        </p:nvSpPr>
        <p:spPr>
          <a:xfrm>
            <a:off x="4437112" y="1887800"/>
            <a:ext cx="367472" cy="369332"/>
          </a:xfrm>
          <a:prstGeom prst="rect">
            <a:avLst/>
          </a:prstGeom>
          <a:noFill/>
        </p:spPr>
        <p:txBody>
          <a:bodyPr wrap="square">
            <a:spAutoFit/>
          </a:bodyPr>
          <a:lstStyle/>
          <a:p>
            <a:r>
              <a:rPr lang="ja-JP" altLang="en-US" sz="1800" b="1">
                <a:solidFill>
                  <a:schemeClr val="bg1"/>
                </a:solidFill>
              </a:rPr>
              <a:t>⇒</a:t>
            </a:r>
            <a:endParaRPr lang="ja-JP" altLang="en-US">
              <a:solidFill>
                <a:schemeClr val="bg1"/>
              </a:solidFill>
            </a:endParaRPr>
          </a:p>
        </p:txBody>
      </p:sp>
      <p:graphicFrame>
        <p:nvGraphicFramePr>
          <p:cNvPr id="12" name="表 11">
            <a:extLst>
              <a:ext uri="{FF2B5EF4-FFF2-40B4-BE49-F238E27FC236}">
                <a16:creationId xmlns:a16="http://schemas.microsoft.com/office/drawing/2014/main" id="{C987C1BC-A03F-420A-A0B1-F82190991935}"/>
              </a:ext>
            </a:extLst>
          </p:cNvPr>
          <p:cNvGraphicFramePr>
            <a:graphicFrameLocks noGrp="1"/>
          </p:cNvGraphicFramePr>
          <p:nvPr>
            <p:extLst>
              <p:ext uri="{D42A27DB-BD31-4B8C-83A1-F6EECF244321}">
                <p14:modId xmlns:p14="http://schemas.microsoft.com/office/powerpoint/2010/main" val="3587017542"/>
              </p:ext>
            </p:extLst>
          </p:nvPr>
        </p:nvGraphicFramePr>
        <p:xfrm>
          <a:off x="548680" y="895484"/>
          <a:ext cx="6117934" cy="978698"/>
        </p:xfrm>
        <a:graphic>
          <a:graphicData uri="http://schemas.openxmlformats.org/drawingml/2006/table">
            <a:tbl>
              <a:tblPr firstRow="1" bandRow="1">
                <a:tableStyleId>{5C22544A-7EE6-4342-B048-85BDC9FD1C3A}</a:tableStyleId>
              </a:tblPr>
              <a:tblGrid>
                <a:gridCol w="959034">
                  <a:extLst>
                    <a:ext uri="{9D8B030D-6E8A-4147-A177-3AD203B41FA5}">
                      <a16:colId xmlns:a16="http://schemas.microsoft.com/office/drawing/2014/main" val="1790532664"/>
                    </a:ext>
                  </a:extLst>
                </a:gridCol>
                <a:gridCol w="3832119">
                  <a:extLst>
                    <a:ext uri="{9D8B030D-6E8A-4147-A177-3AD203B41FA5}">
                      <a16:colId xmlns:a16="http://schemas.microsoft.com/office/drawing/2014/main" val="2483362435"/>
                    </a:ext>
                  </a:extLst>
                </a:gridCol>
                <a:gridCol w="1326781">
                  <a:extLst>
                    <a:ext uri="{9D8B030D-6E8A-4147-A177-3AD203B41FA5}">
                      <a16:colId xmlns:a16="http://schemas.microsoft.com/office/drawing/2014/main" val="1697234052"/>
                    </a:ext>
                  </a:extLst>
                </a:gridCol>
              </a:tblGrid>
              <a:tr h="216024">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719618">
                <a:tc>
                  <a:txBody>
                    <a:bodyPr/>
                    <a:lstStyle/>
                    <a:p>
                      <a:pPr algn="ctr"/>
                      <a:r>
                        <a:rPr kumimoji="1" lang="ja-JP" altLang="en-US" sz="1100"/>
                        <a:t>避難所</a:t>
                      </a:r>
                      <a:endParaRPr kumimoji="1" lang="en-US" altLang="ja-JP" sz="1100"/>
                    </a:p>
                    <a:p>
                      <a:pPr algn="ctr"/>
                      <a:r>
                        <a:rPr kumimoji="1" lang="ja-JP" altLang="en-US" sz="1100"/>
                        <a:t>在宅避難</a:t>
                      </a:r>
                      <a:endParaRPr kumimoji="1" lang="en-US" altLang="ja-JP" sz="1100"/>
                    </a:p>
                    <a:p>
                      <a:pPr algn="ctr"/>
                      <a:r>
                        <a:rPr kumimoji="1" lang="ja-JP" altLang="en-US" sz="1100"/>
                        <a:t>車中避難</a:t>
                      </a:r>
                    </a:p>
                  </a:txBody>
                  <a:tcPr/>
                </a:tc>
                <a:tc>
                  <a:txBody>
                    <a:bodyPr/>
                    <a:lstStyle/>
                    <a:p>
                      <a:r>
                        <a:rPr kumimoji="1" lang="ja-JP" altLang="en-US" sz="1100"/>
                        <a:t>≪個別調査≫</a:t>
                      </a:r>
                      <a:endParaRPr kumimoji="1" lang="en-US" altLang="ja-JP" sz="1100"/>
                    </a:p>
                    <a:p>
                      <a:r>
                        <a:rPr kumimoji="1" lang="ja-JP" altLang="en-US" sz="1100"/>
                        <a:t>・慢性疾患を把握し、疾患に対応した食事・栄養支援を　行う。</a:t>
                      </a:r>
                      <a:endParaRPr kumimoji="1" lang="en-US" altLang="ja-JP" sz="1100"/>
                    </a:p>
                  </a:txBody>
                  <a:tcPr/>
                </a:tc>
                <a:tc>
                  <a:txBody>
                    <a:bodyPr/>
                    <a:lstStyle/>
                    <a:p>
                      <a:r>
                        <a:rPr kumimoji="1" lang="ja-JP" altLang="en-US" sz="1100"/>
                        <a:t>行政</a:t>
                      </a:r>
                      <a:endParaRPr kumimoji="1" lang="en-US" altLang="ja-JP" sz="1100"/>
                    </a:p>
                    <a:p>
                      <a:r>
                        <a:rPr kumimoji="1" lang="ja-JP" altLang="en-US" sz="1100"/>
                        <a:t>他災害関連団体</a:t>
                      </a:r>
                      <a:endParaRPr kumimoji="1" lang="en-US" altLang="ja-JP" sz="1100"/>
                    </a:p>
                    <a:p>
                      <a:r>
                        <a:rPr kumimoji="1" lang="en-US" altLang="ja-JP" sz="1100"/>
                        <a:t>※</a:t>
                      </a:r>
                      <a:r>
                        <a:rPr kumimoji="1" lang="ja-JP" altLang="en-US" sz="1100"/>
                        <a:t>下記：赤枠白字</a:t>
                      </a:r>
                      <a:endParaRPr kumimoji="1" lang="en-US" altLang="ja-JP" sz="1100"/>
                    </a:p>
                  </a:txBody>
                  <a:tcPr/>
                </a:tc>
                <a:extLst>
                  <a:ext uri="{0D108BD9-81ED-4DB2-BD59-A6C34878D82A}">
                    <a16:rowId xmlns:a16="http://schemas.microsoft.com/office/drawing/2014/main" val="299991385"/>
                  </a:ext>
                </a:extLst>
              </a:tr>
            </a:tbl>
          </a:graphicData>
        </a:graphic>
      </p:graphicFrame>
      <p:sp>
        <p:nvSpPr>
          <p:cNvPr id="14" name="タイトル 1">
            <a:extLst>
              <a:ext uri="{FF2B5EF4-FFF2-40B4-BE49-F238E27FC236}">
                <a16:creationId xmlns:a16="http://schemas.microsoft.com/office/drawing/2014/main" id="{B67B3169-A969-47A6-8C15-C8D1EFD52E5C}"/>
              </a:ext>
            </a:extLst>
          </p:cNvPr>
          <p:cNvSpPr txBox="1">
            <a:spLocks/>
          </p:cNvSpPr>
          <p:nvPr/>
        </p:nvSpPr>
        <p:spPr>
          <a:xfrm>
            <a:off x="2492896" y="8675080"/>
            <a:ext cx="1651062" cy="360040"/>
          </a:xfrm>
          <a:prstGeom prst="rect">
            <a:avLst/>
          </a:prstGeom>
          <a:solidFill>
            <a:srgbClr val="0070C0"/>
          </a:solidFill>
          <a:ln w="12700">
            <a:solidFill>
              <a:schemeClr val="accent1"/>
            </a:solidFill>
          </a:ln>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1200" b="1">
                <a:solidFill>
                  <a:schemeClr val="bg1"/>
                </a:solidFill>
              </a:rPr>
              <a:t>カード番号</a:t>
            </a:r>
            <a:r>
              <a:rPr lang="en-US" altLang="ja-JP" sz="1200" b="1">
                <a:solidFill>
                  <a:schemeClr val="bg1"/>
                </a:solidFill>
              </a:rPr>
              <a:t>18-10-②</a:t>
            </a:r>
            <a:endParaRPr lang="ja-JP" altLang="en-US" sz="1200" b="1">
              <a:solidFill>
                <a:schemeClr val="bg1"/>
              </a:solidFill>
            </a:endParaRPr>
          </a:p>
        </p:txBody>
      </p:sp>
    </p:spTree>
    <p:extLst>
      <p:ext uri="{BB962C8B-B14F-4D97-AF65-F5344CB8AC3E}">
        <p14:creationId xmlns:p14="http://schemas.microsoft.com/office/powerpoint/2010/main" val="38081884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lnSpcReduction="1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700" b="1">
                <a:solidFill>
                  <a:schemeClr val="bg1"/>
                </a:solidFill>
                <a:latin typeface="+mn-ea"/>
                <a:ea typeface="+mn-ea"/>
              </a:rPr>
              <a:t>　　　○○栄養士会　　　　　　　　　　　　　　　　　　　　　　（ﾌｪｰｽﾞ目安０～４）</a:t>
            </a:r>
            <a:endParaRPr lang="en-US" altLang="ja-JP" sz="17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１８－１０－②　慢性疾患者</a:t>
            </a:r>
            <a:r>
              <a:rPr lang="ja-JP" altLang="en-US" sz="2000" b="1">
                <a:solidFill>
                  <a:schemeClr val="bg1"/>
                </a:solidFill>
                <a:latin typeface="+mn-ea"/>
                <a:ea typeface="+mn-ea"/>
              </a:rPr>
              <a:t>（要配慮者）</a:t>
            </a:r>
            <a:endParaRPr lang="ja-JP" altLang="en-US" sz="3200" b="1">
              <a:solidFill>
                <a:schemeClr val="bg1"/>
              </a:solidFill>
              <a:latin typeface="+mn-ea"/>
              <a:ea typeface="+mn-ea"/>
            </a:endParaRPr>
          </a:p>
        </p:txBody>
      </p:sp>
      <p:sp>
        <p:nvSpPr>
          <p:cNvPr id="2" name="タイトル 1">
            <a:extLst>
              <a:ext uri="{FF2B5EF4-FFF2-40B4-BE49-F238E27FC236}">
                <a16:creationId xmlns:a16="http://schemas.microsoft.com/office/drawing/2014/main" id="{87DB855C-C1D1-4833-9564-982D38E52D72}"/>
              </a:ext>
            </a:extLst>
          </p:cNvPr>
          <p:cNvSpPr>
            <a:spLocks noGrp="1"/>
          </p:cNvSpPr>
          <p:nvPr>
            <p:ph type="title"/>
          </p:nvPr>
        </p:nvSpPr>
        <p:spPr>
          <a:xfrm>
            <a:off x="548678" y="1907987"/>
            <a:ext cx="6161807" cy="349145"/>
          </a:xfrm>
        </p:spPr>
        <p:txBody>
          <a:bodyPr>
            <a:normAutofit/>
          </a:bodyPr>
          <a:lstStyle/>
          <a:p>
            <a:pPr algn="l"/>
            <a:r>
              <a:rPr lang="ja-JP" altLang="en-US" sz="1200"/>
              <a:t>個別調査時・・・該当する□に☑して下さい。</a:t>
            </a:r>
            <a:r>
              <a:rPr lang="ja-JP" altLang="en-US" sz="100"/>
              <a:t>　　　　　　　　　　　　　　　　　　　　　　　　</a:t>
            </a:r>
            <a:endParaRPr lang="ja-JP" altLang="en-US" sz="1400"/>
          </a:p>
        </p:txBody>
      </p:sp>
      <p:sp>
        <p:nvSpPr>
          <p:cNvPr id="4" name="矢印: 下 3">
            <a:extLst>
              <a:ext uri="{FF2B5EF4-FFF2-40B4-BE49-F238E27FC236}">
                <a16:creationId xmlns:a16="http://schemas.microsoft.com/office/drawing/2014/main" id="{7232BB2C-EC99-4D4F-9B12-F4EB87A4A368}"/>
              </a:ext>
            </a:extLst>
          </p:cNvPr>
          <p:cNvSpPr/>
          <p:nvPr/>
        </p:nvSpPr>
        <p:spPr>
          <a:xfrm>
            <a:off x="3289641" y="5857845"/>
            <a:ext cx="278718" cy="2691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2">
            <a:extLst>
              <a:ext uri="{FF2B5EF4-FFF2-40B4-BE49-F238E27FC236}">
                <a16:creationId xmlns:a16="http://schemas.microsoft.com/office/drawing/2014/main" id="{F9E7C6AB-5DCE-453F-B944-0C9BBD277DAF}"/>
              </a:ext>
            </a:extLst>
          </p:cNvPr>
          <p:cNvSpPr txBox="1">
            <a:spLocks/>
          </p:cNvSpPr>
          <p:nvPr/>
        </p:nvSpPr>
        <p:spPr>
          <a:xfrm>
            <a:off x="548676" y="6660232"/>
            <a:ext cx="6161806" cy="1008112"/>
          </a:xfrm>
          <a:prstGeom prst="rect">
            <a:avLst/>
          </a:prstGeom>
          <a:solidFill>
            <a:srgbClr val="FF0000"/>
          </a:solidFill>
          <a:ln>
            <a:solidFill>
              <a:schemeClr val="tx1"/>
            </a:solidFill>
          </a:ln>
        </p:spPr>
        <p:txBody>
          <a:bodyPr vert="horz" lIns="91440" tIns="45720" rIns="91440" bIns="45720" rtlCol="0">
            <a:normAutofit lnSpcReduction="1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1100" b="1">
                <a:solidFill>
                  <a:schemeClr val="bg1"/>
                </a:solidFill>
              </a:rPr>
              <a:t>≪繋げていく参考項目例≫</a:t>
            </a:r>
            <a:endParaRPr lang="en-US" altLang="ja-JP" sz="1100" b="1">
              <a:solidFill>
                <a:schemeClr val="bg1"/>
              </a:solidFill>
            </a:endParaRPr>
          </a:p>
          <a:p>
            <a:pPr marL="0" indent="0">
              <a:buFont typeface="Arial" panose="020B0604020202020204" pitchFamily="34" charset="0"/>
              <a:buNone/>
            </a:pPr>
            <a:r>
              <a:rPr lang="ja-JP" altLang="en-US" sz="1100" b="1">
                <a:solidFill>
                  <a:schemeClr val="bg1"/>
                </a:solidFill>
              </a:rPr>
              <a:t>関連カード・・・</a:t>
            </a:r>
            <a:r>
              <a:rPr lang="en-US" altLang="ja-JP" sz="1100" b="1">
                <a:solidFill>
                  <a:schemeClr val="bg1"/>
                </a:solidFill>
              </a:rPr>
              <a:t>9</a:t>
            </a:r>
            <a:r>
              <a:rPr lang="ja-JP" altLang="en-US" sz="1100" b="1">
                <a:solidFill>
                  <a:schemeClr val="bg1"/>
                </a:solidFill>
              </a:rPr>
              <a:t>（特殊栄養食品</a:t>
            </a:r>
            <a:r>
              <a:rPr lang="en-US" altLang="ja-JP" sz="1100" b="1">
                <a:solidFill>
                  <a:schemeClr val="bg1"/>
                </a:solidFill>
              </a:rPr>
              <a:t>St</a:t>
            </a:r>
            <a:r>
              <a:rPr lang="ja-JP" altLang="en-US" sz="1100" b="1">
                <a:solidFill>
                  <a:schemeClr val="bg1"/>
                </a:solidFill>
              </a:rPr>
              <a:t>）、</a:t>
            </a:r>
            <a:r>
              <a:rPr lang="en-US" altLang="ja-JP" sz="1100" b="1">
                <a:solidFill>
                  <a:schemeClr val="bg1"/>
                </a:solidFill>
              </a:rPr>
              <a:t>12</a:t>
            </a:r>
            <a:r>
              <a:rPr lang="ja-JP" altLang="en-US" sz="1100" b="1">
                <a:solidFill>
                  <a:schemeClr val="bg1"/>
                </a:solidFill>
              </a:rPr>
              <a:t>（活動拠点・現地統括）、</a:t>
            </a:r>
            <a:r>
              <a:rPr lang="en-US" altLang="ja-JP" sz="1100" b="1">
                <a:solidFill>
                  <a:schemeClr val="bg1"/>
                </a:solidFill>
              </a:rPr>
              <a:t>13</a:t>
            </a:r>
            <a:r>
              <a:rPr lang="ja-JP" altLang="en-US" sz="1100" b="1">
                <a:solidFill>
                  <a:schemeClr val="bg1"/>
                </a:solidFill>
              </a:rPr>
              <a:t>（後方支援）、</a:t>
            </a:r>
            <a:r>
              <a:rPr lang="en-US" altLang="ja-JP" sz="1100" b="1">
                <a:solidFill>
                  <a:schemeClr val="bg1"/>
                </a:solidFill>
              </a:rPr>
              <a:t>14</a:t>
            </a:r>
            <a:r>
              <a:rPr lang="ja-JP" altLang="en-US" sz="1100" b="1">
                <a:solidFill>
                  <a:schemeClr val="bg1"/>
                </a:solidFill>
              </a:rPr>
              <a:t>（活動引き継ぎ）、</a:t>
            </a:r>
            <a:endParaRPr lang="en-US" altLang="ja-JP" sz="1100" b="1">
              <a:solidFill>
                <a:schemeClr val="bg1"/>
              </a:solidFill>
            </a:endParaRPr>
          </a:p>
          <a:p>
            <a:pPr marL="0" indent="0">
              <a:buFont typeface="Arial" panose="020B0604020202020204" pitchFamily="34" charset="0"/>
              <a:buNone/>
            </a:pPr>
            <a:r>
              <a:rPr lang="ja-JP" altLang="en-US" sz="1100" b="1">
                <a:solidFill>
                  <a:schemeClr val="bg1"/>
                </a:solidFill>
              </a:rPr>
              <a:t>　　　　　　　　　</a:t>
            </a:r>
            <a:r>
              <a:rPr lang="en-US" altLang="ja-JP" sz="1100" b="1">
                <a:solidFill>
                  <a:schemeClr val="bg1"/>
                </a:solidFill>
              </a:rPr>
              <a:t>16</a:t>
            </a:r>
            <a:r>
              <a:rPr lang="ja-JP" altLang="en-US" sz="1100" b="1">
                <a:solidFill>
                  <a:schemeClr val="bg1"/>
                </a:solidFill>
              </a:rPr>
              <a:t>（提供食の把握）、</a:t>
            </a:r>
            <a:r>
              <a:rPr lang="en-US" altLang="ja-JP" sz="1100" b="1">
                <a:solidFill>
                  <a:schemeClr val="bg1"/>
                </a:solidFill>
              </a:rPr>
              <a:t>17</a:t>
            </a:r>
            <a:r>
              <a:rPr lang="ja-JP" altLang="en-US" sz="1100" b="1">
                <a:solidFill>
                  <a:schemeClr val="bg1"/>
                </a:solidFill>
              </a:rPr>
              <a:t>（提供食の支援）、</a:t>
            </a:r>
            <a:r>
              <a:rPr lang="en-US" altLang="ja-JP" sz="1100" b="1">
                <a:solidFill>
                  <a:schemeClr val="bg1"/>
                </a:solidFill>
              </a:rPr>
              <a:t>19</a:t>
            </a:r>
            <a:r>
              <a:rPr lang="ja-JP" altLang="en-US" sz="1100" b="1">
                <a:solidFill>
                  <a:schemeClr val="bg1"/>
                </a:solidFill>
              </a:rPr>
              <a:t>（被災者の支援）</a:t>
            </a:r>
            <a:endParaRPr lang="en-US" altLang="ja-JP" sz="1100" b="1">
              <a:solidFill>
                <a:schemeClr val="bg1"/>
              </a:solidFill>
            </a:endParaRPr>
          </a:p>
          <a:p>
            <a:pPr marL="0" indent="0">
              <a:buNone/>
            </a:pPr>
            <a:r>
              <a:rPr lang="ja-JP" altLang="en-US" sz="1100" b="1">
                <a:solidFill>
                  <a:schemeClr val="bg1"/>
                </a:solidFill>
              </a:rPr>
              <a:t>関連（関係）機関等・・・医療機関、福祉避難所、特殊栄養食品</a:t>
            </a:r>
            <a:r>
              <a:rPr lang="en-US" altLang="ja-JP" sz="1100" b="1">
                <a:solidFill>
                  <a:schemeClr val="bg1"/>
                </a:solidFill>
              </a:rPr>
              <a:t>St</a:t>
            </a:r>
            <a:r>
              <a:rPr lang="ja-JP" altLang="en-US" sz="1100" b="1">
                <a:solidFill>
                  <a:schemeClr val="bg1"/>
                </a:solidFill>
              </a:rPr>
              <a:t>、薬局</a:t>
            </a:r>
            <a:endParaRPr lang="en-US" altLang="ja-JP" sz="1100" b="1">
              <a:solidFill>
                <a:schemeClr val="bg1"/>
              </a:solidFill>
            </a:endParaRPr>
          </a:p>
          <a:p>
            <a:pPr marL="0" indent="0">
              <a:buFont typeface="Arial" panose="020B0604020202020204" pitchFamily="34" charset="0"/>
              <a:buNone/>
            </a:pPr>
            <a:r>
              <a:rPr lang="ja-JP" altLang="en-US" sz="1100" b="1">
                <a:solidFill>
                  <a:schemeClr val="bg1"/>
                </a:solidFill>
              </a:rPr>
              <a:t>関連職種等・・・医師、薬剤師、ケアマネ、介護職員、等</a:t>
            </a:r>
            <a:endParaRPr lang="en-US" altLang="ja-JP" sz="1100" b="1">
              <a:solidFill>
                <a:schemeClr val="bg1"/>
              </a:solidFill>
            </a:endParaRPr>
          </a:p>
        </p:txBody>
      </p:sp>
      <p:sp>
        <p:nvSpPr>
          <p:cNvPr id="11" name="テキスト ボックス 10">
            <a:extLst>
              <a:ext uri="{FF2B5EF4-FFF2-40B4-BE49-F238E27FC236}">
                <a16:creationId xmlns:a16="http://schemas.microsoft.com/office/drawing/2014/main" id="{552ECAAD-6EC5-43A8-8400-0F5DF263A27F}"/>
              </a:ext>
            </a:extLst>
          </p:cNvPr>
          <p:cNvSpPr txBox="1"/>
          <p:nvPr/>
        </p:nvSpPr>
        <p:spPr>
          <a:xfrm>
            <a:off x="4437112" y="1887800"/>
            <a:ext cx="367472" cy="369332"/>
          </a:xfrm>
          <a:prstGeom prst="rect">
            <a:avLst/>
          </a:prstGeom>
          <a:noFill/>
        </p:spPr>
        <p:txBody>
          <a:bodyPr wrap="square">
            <a:spAutoFit/>
          </a:bodyPr>
          <a:lstStyle/>
          <a:p>
            <a:r>
              <a:rPr lang="ja-JP" altLang="en-US" sz="1800" b="1">
                <a:solidFill>
                  <a:schemeClr val="bg1"/>
                </a:solidFill>
              </a:rPr>
              <a:t>⇒</a:t>
            </a:r>
            <a:endParaRPr lang="ja-JP" altLang="en-US">
              <a:solidFill>
                <a:schemeClr val="bg1"/>
              </a:solidFill>
            </a:endParaRPr>
          </a:p>
        </p:txBody>
      </p:sp>
      <p:graphicFrame>
        <p:nvGraphicFramePr>
          <p:cNvPr id="12" name="表 11">
            <a:extLst>
              <a:ext uri="{FF2B5EF4-FFF2-40B4-BE49-F238E27FC236}">
                <a16:creationId xmlns:a16="http://schemas.microsoft.com/office/drawing/2014/main" id="{C987C1BC-A03F-420A-A0B1-F82190991935}"/>
              </a:ext>
            </a:extLst>
          </p:cNvPr>
          <p:cNvGraphicFramePr>
            <a:graphicFrameLocks noGrp="1"/>
          </p:cNvGraphicFramePr>
          <p:nvPr>
            <p:extLst>
              <p:ext uri="{D42A27DB-BD31-4B8C-83A1-F6EECF244321}">
                <p14:modId xmlns:p14="http://schemas.microsoft.com/office/powerpoint/2010/main" val="3449579102"/>
              </p:ext>
            </p:extLst>
          </p:nvPr>
        </p:nvGraphicFramePr>
        <p:xfrm>
          <a:off x="542261" y="895484"/>
          <a:ext cx="6168222" cy="978698"/>
        </p:xfrm>
        <a:graphic>
          <a:graphicData uri="http://schemas.openxmlformats.org/drawingml/2006/table">
            <a:tbl>
              <a:tblPr firstRow="1" bandRow="1">
                <a:tableStyleId>{5C22544A-7EE6-4342-B048-85BDC9FD1C3A}</a:tableStyleId>
              </a:tblPr>
              <a:tblGrid>
                <a:gridCol w="1081245">
                  <a:extLst>
                    <a:ext uri="{9D8B030D-6E8A-4147-A177-3AD203B41FA5}">
                      <a16:colId xmlns:a16="http://schemas.microsoft.com/office/drawing/2014/main" val="1790532664"/>
                    </a:ext>
                  </a:extLst>
                </a:gridCol>
                <a:gridCol w="3676232">
                  <a:extLst>
                    <a:ext uri="{9D8B030D-6E8A-4147-A177-3AD203B41FA5}">
                      <a16:colId xmlns:a16="http://schemas.microsoft.com/office/drawing/2014/main" val="2483362435"/>
                    </a:ext>
                  </a:extLst>
                </a:gridCol>
                <a:gridCol w="1410745">
                  <a:extLst>
                    <a:ext uri="{9D8B030D-6E8A-4147-A177-3AD203B41FA5}">
                      <a16:colId xmlns:a16="http://schemas.microsoft.com/office/drawing/2014/main" val="1697234052"/>
                    </a:ext>
                  </a:extLst>
                </a:gridCol>
              </a:tblGrid>
              <a:tr h="216024">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719618">
                <a:tc>
                  <a:txBody>
                    <a:bodyPr/>
                    <a:lstStyle/>
                    <a:p>
                      <a:pPr algn="ctr"/>
                      <a:r>
                        <a:rPr kumimoji="1" lang="ja-JP" altLang="en-US" sz="1100"/>
                        <a:t>避難所</a:t>
                      </a:r>
                      <a:endParaRPr kumimoji="1" lang="en-US" altLang="ja-JP" sz="1100"/>
                    </a:p>
                    <a:p>
                      <a:pPr algn="ctr"/>
                      <a:r>
                        <a:rPr kumimoji="1" lang="ja-JP" altLang="en-US" sz="1100"/>
                        <a:t>在宅避難</a:t>
                      </a:r>
                      <a:endParaRPr kumimoji="1" lang="en-US" altLang="ja-JP" sz="1100"/>
                    </a:p>
                    <a:p>
                      <a:pPr algn="ctr"/>
                      <a:r>
                        <a:rPr kumimoji="1" lang="ja-JP" altLang="en-US" sz="1100"/>
                        <a:t>車中避難</a:t>
                      </a:r>
                    </a:p>
                  </a:txBody>
                  <a:tcPr/>
                </a:tc>
                <a:tc>
                  <a:txBody>
                    <a:bodyPr/>
                    <a:lstStyle/>
                    <a:p>
                      <a:r>
                        <a:rPr kumimoji="1" lang="ja-JP" altLang="en-US" sz="1100"/>
                        <a:t>≪個別調査≫</a:t>
                      </a:r>
                      <a:endParaRPr kumimoji="1" lang="en-US" altLang="ja-JP" sz="1100"/>
                    </a:p>
                    <a:p>
                      <a:r>
                        <a:rPr kumimoji="1" lang="ja-JP" altLang="en-US" sz="1100"/>
                        <a:t>・慢性疾患を把握し、疾患に対応した食事・栄養支援を行う。</a:t>
                      </a:r>
                      <a:endParaRPr kumimoji="1" lang="en-US" altLang="ja-JP" sz="1100"/>
                    </a:p>
                  </a:txBody>
                  <a:tcPr/>
                </a:tc>
                <a:tc>
                  <a:txBody>
                    <a:bodyPr/>
                    <a:lstStyle/>
                    <a:p>
                      <a:r>
                        <a:rPr kumimoji="1" lang="ja-JP" altLang="en-US" sz="1100"/>
                        <a:t>行政</a:t>
                      </a:r>
                      <a:endParaRPr kumimoji="1" lang="en-US" altLang="ja-JP" sz="1100"/>
                    </a:p>
                    <a:p>
                      <a:r>
                        <a:rPr kumimoji="1" lang="ja-JP" altLang="en-US" sz="1100"/>
                        <a:t>他災害関連団体</a:t>
                      </a:r>
                      <a:endParaRPr kumimoji="1" lang="en-US" altLang="ja-JP" sz="1100"/>
                    </a:p>
                    <a:p>
                      <a:r>
                        <a:rPr kumimoji="1" lang="en-US" altLang="ja-JP" sz="1100"/>
                        <a:t>※</a:t>
                      </a:r>
                      <a:r>
                        <a:rPr kumimoji="1" lang="ja-JP" altLang="en-US" sz="1100"/>
                        <a:t>下記：赤枠白字</a:t>
                      </a:r>
                      <a:endParaRPr kumimoji="1" lang="en-US" altLang="ja-JP" sz="1100"/>
                    </a:p>
                  </a:txBody>
                  <a:tcPr/>
                </a:tc>
                <a:extLst>
                  <a:ext uri="{0D108BD9-81ED-4DB2-BD59-A6C34878D82A}">
                    <a16:rowId xmlns:a16="http://schemas.microsoft.com/office/drawing/2014/main" val="299991385"/>
                  </a:ext>
                </a:extLst>
              </a:tr>
            </a:tbl>
          </a:graphicData>
        </a:graphic>
      </p:graphicFrame>
      <p:sp>
        <p:nvSpPr>
          <p:cNvPr id="15" name="タイトル 1">
            <a:extLst>
              <a:ext uri="{FF2B5EF4-FFF2-40B4-BE49-F238E27FC236}">
                <a16:creationId xmlns:a16="http://schemas.microsoft.com/office/drawing/2014/main" id="{D91B6E19-3F71-4A0D-84D1-49B17B257912}"/>
              </a:ext>
            </a:extLst>
          </p:cNvPr>
          <p:cNvSpPr txBox="1">
            <a:spLocks/>
          </p:cNvSpPr>
          <p:nvPr/>
        </p:nvSpPr>
        <p:spPr>
          <a:xfrm>
            <a:off x="548677" y="6139016"/>
            <a:ext cx="6048674" cy="288032"/>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900" b="1"/>
              <a:t>準備された様式または日本栄養士会の様式</a:t>
            </a:r>
            <a:r>
              <a:rPr lang="en-US" altLang="ja-JP" sz="900" b="1"/>
              <a:t>【</a:t>
            </a:r>
            <a:r>
              <a:rPr lang="ja-JP" altLang="en-US" sz="900" b="1">
                <a:solidFill>
                  <a:srgbClr val="FF0000"/>
                </a:solidFill>
              </a:rPr>
              <a:t>避難所食事状況調査票（避難所にいる要配慮者のその他）</a:t>
            </a:r>
            <a:r>
              <a:rPr lang="en-US" altLang="ja-JP" sz="900" b="1"/>
              <a:t>】</a:t>
            </a:r>
            <a:r>
              <a:rPr lang="ja-JP" altLang="en-US" sz="900" b="1"/>
              <a:t>に記入</a:t>
            </a:r>
          </a:p>
        </p:txBody>
      </p:sp>
      <p:sp>
        <p:nvSpPr>
          <p:cNvPr id="14" name="コンテンツ プレースホルダー 2">
            <a:extLst>
              <a:ext uri="{FF2B5EF4-FFF2-40B4-BE49-F238E27FC236}">
                <a16:creationId xmlns:a16="http://schemas.microsoft.com/office/drawing/2014/main" id="{4ABD779F-8ABC-4077-8BCD-90A94CB10178}"/>
              </a:ext>
            </a:extLst>
          </p:cNvPr>
          <p:cNvSpPr>
            <a:spLocks noGrp="1"/>
          </p:cNvSpPr>
          <p:nvPr>
            <p:ph idx="1"/>
          </p:nvPr>
        </p:nvSpPr>
        <p:spPr>
          <a:xfrm>
            <a:off x="552893" y="2257133"/>
            <a:ext cx="6153372" cy="3557883"/>
          </a:xfrm>
          <a:ln>
            <a:solidFill>
              <a:schemeClr val="tx1"/>
            </a:solidFill>
          </a:ln>
        </p:spPr>
        <p:txBody>
          <a:bodyPr>
            <a:normAutofit/>
          </a:bodyPr>
          <a:lstStyle/>
          <a:p>
            <a:pPr marL="0" indent="0">
              <a:lnSpc>
                <a:spcPct val="150000"/>
              </a:lnSpc>
              <a:buNone/>
            </a:pPr>
            <a:r>
              <a:rPr lang="en-US" altLang="ja-JP" sz="1100" b="1">
                <a:solidFill>
                  <a:srgbClr val="FF0000"/>
                </a:solidFill>
              </a:rPr>
              <a:t>※</a:t>
            </a:r>
            <a:r>
              <a:rPr lang="ja-JP" altLang="en-US" sz="1100" b="1">
                <a:solidFill>
                  <a:srgbClr val="FF0000"/>
                </a:solidFill>
              </a:rPr>
              <a:t>高齢者の方は、記入しなくて大丈夫です。（カード番号</a:t>
            </a:r>
            <a:r>
              <a:rPr lang="en-US" altLang="ja-JP" sz="1100" b="1">
                <a:solidFill>
                  <a:srgbClr val="FF0000"/>
                </a:solidFill>
              </a:rPr>
              <a:t>1</a:t>
            </a:r>
            <a:r>
              <a:rPr lang="ja-JP" altLang="en-US" sz="1100" b="1">
                <a:solidFill>
                  <a:srgbClr val="FF0000"/>
                </a:solidFill>
              </a:rPr>
              <a:t>８</a:t>
            </a:r>
            <a:r>
              <a:rPr lang="en-US" altLang="ja-JP" sz="1100" b="1">
                <a:solidFill>
                  <a:srgbClr val="FF0000"/>
                </a:solidFill>
              </a:rPr>
              <a:t>‐</a:t>
            </a:r>
            <a:r>
              <a:rPr lang="ja-JP" altLang="en-US" sz="1100" b="1">
                <a:solidFill>
                  <a:srgbClr val="FF0000"/>
                </a:solidFill>
              </a:rPr>
              <a:t>８　実施済の場合）</a:t>
            </a:r>
            <a:endParaRPr lang="en-US" altLang="ja-JP" sz="1100" b="1">
              <a:solidFill>
                <a:srgbClr val="FF0000"/>
              </a:solidFill>
            </a:endParaRPr>
          </a:p>
          <a:p>
            <a:pPr marL="0" indent="0">
              <a:lnSpc>
                <a:spcPct val="150000"/>
              </a:lnSpc>
              <a:buNone/>
            </a:pPr>
            <a:r>
              <a:rPr lang="en-US" altLang="ja-JP" sz="1000" b="1"/>
              <a:t>Q.</a:t>
            </a:r>
            <a:r>
              <a:rPr lang="ja-JP" altLang="en-US" sz="1000" b="1"/>
              <a:t> 食事は残さずに食べて（飲んで）いるか </a:t>
            </a:r>
            <a:r>
              <a:rPr lang="ja-JP" altLang="en-US" sz="800" b="1"/>
              <a:t>（考えられる問題点：低栄養・摂食嚥下障害、認知機能、メンタル、等々）　</a:t>
            </a:r>
            <a:endParaRPr lang="en-US" altLang="ja-JP" sz="1000" b="1"/>
          </a:p>
          <a:p>
            <a:pPr marL="0" indent="0">
              <a:buNone/>
            </a:pPr>
            <a:r>
              <a:rPr lang="ja-JP" altLang="en-US" sz="1000" b="1"/>
              <a:t>　　□ はい　　 ⇒　直近で食べたもの（飲んだもの）は何か？　　　</a:t>
            </a:r>
            <a:endParaRPr lang="en-US" altLang="ja-JP" sz="1000" b="1"/>
          </a:p>
          <a:p>
            <a:pPr marL="0" indent="0">
              <a:buNone/>
            </a:pPr>
            <a:r>
              <a:rPr lang="ja-JP" altLang="en-US" sz="1000" b="1"/>
              <a:t>　　　　　　　　　　　（ □朝 □昼 □間 □夕 □夜　・・・　　　　　　　　　　　　　　　　         　　　　　　　　　　　）</a:t>
            </a:r>
            <a:endParaRPr lang="en-US" altLang="ja-JP" sz="1000" b="1"/>
          </a:p>
          <a:p>
            <a:pPr marL="0" indent="0">
              <a:buNone/>
            </a:pPr>
            <a:r>
              <a:rPr lang="ja-JP" altLang="en-US" sz="1000" b="1"/>
              <a:t>　　□ いいえ　⇒   いつ頃から（ 　　　　　　　　　　　　　　  　  ）</a:t>
            </a:r>
            <a:endParaRPr lang="en-US" altLang="ja-JP" sz="1000" b="1"/>
          </a:p>
          <a:p>
            <a:pPr marL="0" indent="0">
              <a:buNone/>
            </a:pPr>
            <a:r>
              <a:rPr lang="ja-JP" altLang="en-US" sz="1000" b="1"/>
              <a:t>　　　　 　　　　  ⇒　理由（　　　　　　　　　　　　　　　　　　  　　）</a:t>
            </a:r>
            <a:endParaRPr lang="en-US" altLang="ja-JP" sz="1000" b="1"/>
          </a:p>
          <a:p>
            <a:pPr marL="0" indent="0">
              <a:buNone/>
            </a:pPr>
            <a:endParaRPr lang="en-US" altLang="ja-JP" sz="1000" b="1"/>
          </a:p>
          <a:p>
            <a:pPr marL="0" indent="0">
              <a:buNone/>
            </a:pPr>
            <a:r>
              <a:rPr lang="en-US" altLang="ja-JP" sz="1000" b="1"/>
              <a:t>Q.</a:t>
            </a:r>
            <a:r>
              <a:rPr lang="ja-JP" altLang="en-US" sz="1000" b="1"/>
              <a:t>食事中、食後、水分を飲む時、何もしていない時ムセはあるか？</a:t>
            </a:r>
            <a:endParaRPr lang="en-US" altLang="ja-JP" sz="1000" b="1"/>
          </a:p>
          <a:p>
            <a:pPr marL="0" indent="0">
              <a:buNone/>
            </a:pPr>
            <a:r>
              <a:rPr lang="ja-JP" altLang="en-US" sz="1000" b="1"/>
              <a:t>　　□ ある　⇒（□ 食事中　□ 食事後　□ 水分　□ 何もしていない時）</a:t>
            </a:r>
            <a:endParaRPr lang="en-US" altLang="ja-JP" sz="1000" b="1"/>
          </a:p>
          <a:p>
            <a:pPr marL="0" indent="0">
              <a:buNone/>
            </a:pPr>
            <a:r>
              <a:rPr lang="ja-JP" altLang="en-US" sz="1000" b="1"/>
              <a:t>　　□ ない</a:t>
            </a:r>
            <a:endParaRPr lang="en-US" altLang="ja-JP" sz="1000" b="1"/>
          </a:p>
          <a:p>
            <a:pPr marL="0" indent="0">
              <a:buNone/>
            </a:pPr>
            <a:endParaRPr lang="en-US" altLang="ja-JP" sz="1000" b="1"/>
          </a:p>
          <a:p>
            <a:pPr marL="0" indent="0">
              <a:buNone/>
            </a:pPr>
            <a:r>
              <a:rPr lang="en-US" altLang="ja-JP" sz="1000" b="1"/>
              <a:t>Q.</a:t>
            </a:r>
            <a:r>
              <a:rPr lang="ja-JP" altLang="en-US" sz="1000" b="1"/>
              <a:t> 水分は</a:t>
            </a:r>
            <a:r>
              <a:rPr lang="en-US" altLang="ja-JP" sz="1000" b="1"/>
              <a:t>1</a:t>
            </a:r>
            <a:r>
              <a:rPr lang="ja-JP" altLang="en-US" sz="1000" b="1"/>
              <a:t>日どのくらい飲にでいるか</a:t>
            </a:r>
            <a:r>
              <a:rPr lang="ja-JP" altLang="en-US" sz="800" b="1"/>
              <a:t>？  （考えられる問題点：脱水、食欲不振、等々）</a:t>
            </a:r>
            <a:endParaRPr lang="en-US" altLang="ja-JP" sz="800" b="1"/>
          </a:p>
          <a:p>
            <a:pPr marL="0" indent="0">
              <a:buNone/>
            </a:pPr>
            <a:r>
              <a:rPr lang="ja-JP" altLang="en-US" sz="1000" b="1"/>
              <a:t>　　□ </a:t>
            </a:r>
            <a:r>
              <a:rPr lang="en-US" altLang="ja-JP" sz="1000" b="1"/>
              <a:t>1000</a:t>
            </a:r>
            <a:r>
              <a:rPr lang="ja-JP" altLang="en-US" sz="1000" b="1"/>
              <a:t>㎖以上　　 □ </a:t>
            </a:r>
            <a:r>
              <a:rPr lang="en-US" altLang="ja-JP" sz="1000" b="1"/>
              <a:t>500</a:t>
            </a:r>
            <a:r>
              <a:rPr lang="ja-JP" altLang="en-US" sz="1000" b="1"/>
              <a:t>～</a:t>
            </a:r>
            <a:r>
              <a:rPr lang="en-US" altLang="ja-JP" sz="1000" b="1"/>
              <a:t>1000</a:t>
            </a:r>
            <a:r>
              <a:rPr lang="ja-JP" altLang="en-US" sz="1000" b="1"/>
              <a:t>㎖　　　□ ～</a:t>
            </a:r>
            <a:r>
              <a:rPr lang="en-US" altLang="ja-JP" sz="1000" b="1"/>
              <a:t>500</a:t>
            </a:r>
            <a:r>
              <a:rPr lang="ja-JP" altLang="en-US" sz="1000" b="1"/>
              <a:t>㎖ 　</a:t>
            </a:r>
            <a:endParaRPr lang="en-US" altLang="ja-JP" sz="1000" b="1"/>
          </a:p>
          <a:p>
            <a:pPr marL="0" indent="0">
              <a:buNone/>
            </a:pPr>
            <a:r>
              <a:rPr lang="ja-JP" altLang="en-US" sz="1000" b="1"/>
              <a:t>　　□ 医師から水分制限の指示がある　⇒　（　　　　　　　　　　　　　　</a:t>
            </a:r>
            <a:r>
              <a:rPr lang="en-US" altLang="ja-JP" sz="1000" b="1"/>
              <a:t>ml</a:t>
            </a:r>
            <a:r>
              <a:rPr lang="ja-JP" altLang="en-US" sz="1000" b="1"/>
              <a:t>）</a:t>
            </a:r>
            <a:endParaRPr lang="en-US" altLang="ja-JP" sz="1000" b="1"/>
          </a:p>
          <a:p>
            <a:pPr marL="0" indent="0">
              <a:buNone/>
            </a:pPr>
            <a:endParaRPr lang="en-US" altLang="ja-JP" sz="1000" b="1"/>
          </a:p>
          <a:p>
            <a:pPr marL="0" indent="0">
              <a:buNone/>
            </a:pPr>
            <a:r>
              <a:rPr lang="en-US" altLang="ja-JP" sz="1000" b="1"/>
              <a:t>Q.</a:t>
            </a:r>
            <a:r>
              <a:rPr lang="ja-JP" altLang="en-US" sz="1000" b="1"/>
              <a:t>トイレは</a:t>
            </a:r>
            <a:r>
              <a:rPr lang="en-US" altLang="ja-JP" sz="1000" b="1"/>
              <a:t>1</a:t>
            </a:r>
            <a:r>
              <a:rPr lang="ja-JP" altLang="en-US" sz="1000" b="1"/>
              <a:t>日何回いくか？ </a:t>
            </a:r>
            <a:r>
              <a:rPr lang="ja-JP" altLang="en-US" sz="800" b="1"/>
              <a:t>（考えられる問題点：水分摂取不足、便秘、頻尿、等々）</a:t>
            </a:r>
            <a:endParaRPr lang="en-US" altLang="ja-JP" sz="800" b="1"/>
          </a:p>
          <a:p>
            <a:pPr marL="0" indent="0">
              <a:buNone/>
            </a:pPr>
            <a:r>
              <a:rPr lang="ja-JP" altLang="en-US" sz="1000" b="1"/>
              <a:t>　　　　（　　　　　　　回）　⇒　（小　　　回、大　　　回）</a:t>
            </a:r>
            <a:endParaRPr lang="en-US" altLang="ja-JP" sz="1000" b="1"/>
          </a:p>
          <a:p>
            <a:pPr marL="0" indent="0">
              <a:buNone/>
            </a:pPr>
            <a:r>
              <a:rPr lang="ja-JP" altLang="en-US" sz="1000" b="1"/>
              <a:t>　　□トイレに行っていない。⇒（□ </a:t>
            </a:r>
            <a:r>
              <a:rPr lang="en-US" altLang="ja-JP" sz="1000" b="1"/>
              <a:t>1</a:t>
            </a:r>
            <a:r>
              <a:rPr lang="ja-JP" altLang="en-US" sz="1000" b="1"/>
              <a:t>日　□ </a:t>
            </a:r>
            <a:r>
              <a:rPr lang="en-US" altLang="ja-JP" sz="1000" b="1"/>
              <a:t>2</a:t>
            </a:r>
            <a:r>
              <a:rPr lang="ja-JP" altLang="en-US" sz="1000" b="1"/>
              <a:t>日　□ </a:t>
            </a:r>
            <a:r>
              <a:rPr lang="en-US" altLang="ja-JP" sz="1000" b="1"/>
              <a:t>3</a:t>
            </a:r>
            <a:r>
              <a:rPr lang="ja-JP" altLang="en-US" sz="1000" b="1"/>
              <a:t>日以上）</a:t>
            </a:r>
            <a:endParaRPr lang="en-US" altLang="ja-JP" sz="1000" b="1"/>
          </a:p>
        </p:txBody>
      </p:sp>
    </p:spTree>
    <p:extLst>
      <p:ext uri="{BB962C8B-B14F-4D97-AF65-F5344CB8AC3E}">
        <p14:creationId xmlns:p14="http://schemas.microsoft.com/office/powerpoint/2010/main" val="24195672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2A6254C9-5214-4189-A006-95DF777A2352}"/>
              </a:ext>
            </a:extLst>
          </p:cNvPr>
          <p:cNvSpPr/>
          <p:nvPr/>
        </p:nvSpPr>
        <p:spPr>
          <a:xfrm>
            <a:off x="530076" y="6372200"/>
            <a:ext cx="5923260" cy="124868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fontScale="85000" lnSpcReduction="1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900" b="1">
                <a:solidFill>
                  <a:schemeClr val="bg1"/>
                </a:solidFill>
                <a:latin typeface="+mn-ea"/>
                <a:ea typeface="+mn-ea"/>
              </a:rPr>
              <a:t>　　　○○栄養士会　　　　　　　　　　　　　　　　　　　　　　　　（ﾌｪｰｽﾞ目安０～４）</a:t>
            </a:r>
            <a:endParaRPr lang="en-US" altLang="ja-JP" sz="1900" b="1">
              <a:solidFill>
                <a:schemeClr val="bg1"/>
              </a:solidFill>
              <a:latin typeface="+mn-ea"/>
              <a:ea typeface="+mn-ea"/>
            </a:endParaRPr>
          </a:p>
          <a:p>
            <a:pPr algn="r"/>
            <a:r>
              <a:rPr lang="ja-JP" altLang="en-US" sz="3000" b="1">
                <a:solidFill>
                  <a:schemeClr val="bg1"/>
                </a:solidFill>
                <a:latin typeface="+mn-ea"/>
                <a:ea typeface="+mn-ea"/>
              </a:rPr>
              <a:t>　１８－１１　食物アレルギー疾患者（要配慮者）</a:t>
            </a:r>
          </a:p>
        </p:txBody>
      </p:sp>
      <p:sp>
        <p:nvSpPr>
          <p:cNvPr id="3" name="コンテンツ プレースホルダー 2">
            <a:extLst>
              <a:ext uri="{FF2B5EF4-FFF2-40B4-BE49-F238E27FC236}">
                <a16:creationId xmlns:a16="http://schemas.microsoft.com/office/drawing/2014/main" id="{0205BAA9-B0F3-4165-8355-1F3DAE782F39}"/>
              </a:ext>
            </a:extLst>
          </p:cNvPr>
          <p:cNvSpPr>
            <a:spLocks noGrp="1"/>
          </p:cNvSpPr>
          <p:nvPr>
            <p:ph idx="1"/>
          </p:nvPr>
        </p:nvSpPr>
        <p:spPr>
          <a:xfrm>
            <a:off x="530074" y="2123728"/>
            <a:ext cx="6175284" cy="5676296"/>
          </a:xfrm>
          <a:ln>
            <a:solidFill>
              <a:schemeClr val="tx1"/>
            </a:solidFill>
          </a:ln>
        </p:spPr>
        <p:txBody>
          <a:bodyPr>
            <a:normAutofit lnSpcReduction="10000"/>
          </a:bodyPr>
          <a:lstStyle/>
          <a:p>
            <a:pPr marL="0" indent="0">
              <a:lnSpc>
                <a:spcPct val="170000"/>
              </a:lnSpc>
              <a:buNone/>
            </a:pPr>
            <a:r>
              <a:rPr lang="en-US" altLang="ja-JP" sz="1050" b="1"/>
              <a:t>Q.</a:t>
            </a:r>
            <a:r>
              <a:rPr lang="ja-JP" altLang="en-US" sz="1050" b="1"/>
              <a:t>図の中で該当するアレルー食品を教えて下さい。</a:t>
            </a:r>
            <a:endParaRPr lang="en-US" altLang="ja-JP" sz="1050" b="1"/>
          </a:p>
          <a:p>
            <a:pPr marL="0" indent="0">
              <a:lnSpc>
                <a:spcPct val="170000"/>
              </a:lnSpc>
              <a:buNone/>
            </a:pPr>
            <a:endParaRPr lang="en-US" altLang="ja-JP" sz="1050" b="1"/>
          </a:p>
          <a:p>
            <a:pPr marL="0" indent="0">
              <a:lnSpc>
                <a:spcPct val="170000"/>
              </a:lnSpc>
              <a:buNone/>
            </a:pPr>
            <a:endParaRPr lang="en-US" altLang="ja-JP" sz="1050" b="1"/>
          </a:p>
          <a:p>
            <a:pPr marL="0" indent="0">
              <a:lnSpc>
                <a:spcPct val="170000"/>
              </a:lnSpc>
              <a:buNone/>
            </a:pPr>
            <a:endParaRPr lang="en-US" altLang="ja-JP" sz="1050" b="1"/>
          </a:p>
          <a:p>
            <a:pPr marL="0" indent="0">
              <a:lnSpc>
                <a:spcPct val="170000"/>
              </a:lnSpc>
              <a:buNone/>
            </a:pPr>
            <a:endParaRPr lang="en-US" altLang="ja-JP" sz="1050" b="1"/>
          </a:p>
          <a:p>
            <a:pPr marL="0" indent="0">
              <a:lnSpc>
                <a:spcPct val="170000"/>
              </a:lnSpc>
              <a:buNone/>
            </a:pPr>
            <a:endParaRPr lang="en-US" altLang="ja-JP" sz="1050" b="1"/>
          </a:p>
          <a:p>
            <a:pPr marL="0" indent="0">
              <a:lnSpc>
                <a:spcPct val="170000"/>
              </a:lnSpc>
              <a:buNone/>
            </a:pPr>
            <a:endParaRPr lang="en-US" altLang="ja-JP" sz="1050" b="1"/>
          </a:p>
          <a:p>
            <a:pPr marL="0" indent="0">
              <a:lnSpc>
                <a:spcPct val="170000"/>
              </a:lnSpc>
              <a:buNone/>
            </a:pPr>
            <a:endParaRPr lang="en-US" altLang="ja-JP" sz="1050" b="1"/>
          </a:p>
          <a:p>
            <a:pPr marL="0" indent="0">
              <a:lnSpc>
                <a:spcPct val="170000"/>
              </a:lnSpc>
              <a:buNone/>
            </a:pPr>
            <a:r>
              <a:rPr lang="en-US" altLang="ja-JP" sz="1050" b="1"/>
              <a:t>Q.</a:t>
            </a:r>
            <a:r>
              <a:rPr lang="ja-JP" altLang="en-US" sz="1050" b="1"/>
              <a:t> アレルギー原因食品および除去の程度は？　</a:t>
            </a:r>
            <a:endParaRPr lang="en-US" altLang="ja-JP" sz="1050" b="1"/>
          </a:p>
          <a:p>
            <a:pPr marL="0" indent="0">
              <a:buNone/>
            </a:pPr>
            <a:r>
              <a:rPr lang="ja-JP" altLang="en-US" sz="1050" b="1"/>
              <a:t>　　・ 原因食品　（　　　　　　　　　　　　　　　　　　　　　　　　　　　　　　　　　　　　　　　　　　　　　　　　　　　）　</a:t>
            </a:r>
            <a:endParaRPr lang="en-US" altLang="ja-JP" sz="1050" b="1"/>
          </a:p>
          <a:p>
            <a:pPr marL="0" indent="0">
              <a:buNone/>
            </a:pPr>
            <a:r>
              <a:rPr lang="ja-JP" altLang="en-US" sz="1050" b="1"/>
              <a:t>　　・除去程度　（　　　 　　　　　　　　　　　　　　　　　　　　　　　　　　　　　　　　　　　　　　　　 　　　　　　　   ）</a:t>
            </a:r>
            <a:endParaRPr lang="en-US" altLang="ja-JP" sz="1050" b="1"/>
          </a:p>
          <a:p>
            <a:pPr marL="0" indent="0">
              <a:buNone/>
            </a:pPr>
            <a:r>
              <a:rPr lang="ja-JP" altLang="en-US" sz="1050" b="1"/>
              <a:t>　　　</a:t>
            </a:r>
            <a:endParaRPr lang="en-US" altLang="ja-JP" sz="1050" b="1"/>
          </a:p>
          <a:p>
            <a:pPr marL="0" indent="0">
              <a:buNone/>
            </a:pPr>
            <a:r>
              <a:rPr lang="en-US" altLang="ja-JP" sz="1050" b="1"/>
              <a:t>Q.</a:t>
            </a:r>
            <a:r>
              <a:rPr lang="ja-JP" altLang="en-US" sz="1050" b="1"/>
              <a:t> 提供される食事は食べることができるか？　</a:t>
            </a:r>
            <a:endParaRPr lang="en-US" altLang="ja-JP" sz="1050" b="1"/>
          </a:p>
          <a:p>
            <a:pPr marL="0" indent="0">
              <a:buNone/>
            </a:pPr>
            <a:r>
              <a:rPr lang="ja-JP" altLang="en-US" sz="1050" b="1"/>
              <a:t>　　□ はい　　 ⇒　直近で食べたものは何か？　　　　　　　　　　　</a:t>
            </a:r>
            <a:endParaRPr lang="en-US" altLang="ja-JP" sz="1050" b="1"/>
          </a:p>
          <a:p>
            <a:pPr marL="0" indent="0">
              <a:buNone/>
            </a:pPr>
            <a:r>
              <a:rPr lang="ja-JP" altLang="en-US" sz="1050" b="1"/>
              <a:t>　　　　　　　　　（　　　　　　　　　　　　　　　　　　　　　　　　　　　　　　　　　　　　　　　　　　　　　　　　　　　　）</a:t>
            </a:r>
            <a:endParaRPr lang="en-US" altLang="ja-JP" sz="1050" b="1"/>
          </a:p>
          <a:p>
            <a:pPr marL="0" indent="0">
              <a:buNone/>
            </a:pPr>
            <a:r>
              <a:rPr lang="ja-JP" altLang="en-US" sz="1050" b="1"/>
              <a:t>　　□ いいえ　⇒   いつ頃から　　</a:t>
            </a:r>
            <a:endParaRPr lang="en-US" altLang="ja-JP" sz="1050" b="1"/>
          </a:p>
          <a:p>
            <a:pPr marL="0" indent="0">
              <a:buNone/>
            </a:pPr>
            <a:r>
              <a:rPr lang="ja-JP" altLang="en-US" sz="1050" b="1"/>
              <a:t>　　　　　　　　　（　　　　　　　　　　　　　　　　　　　　　　　　　　　　　　　  　  ）</a:t>
            </a:r>
            <a:endParaRPr lang="en-US" altLang="ja-JP" sz="1050" b="1"/>
          </a:p>
          <a:p>
            <a:pPr marL="0" indent="0">
              <a:buNone/>
            </a:pPr>
            <a:r>
              <a:rPr lang="ja-JP" altLang="en-US" sz="1050" b="1"/>
              <a:t>　　　　 　　　　  ⇒ 提供される食事以外で食べているものは？ </a:t>
            </a:r>
            <a:endParaRPr lang="en-US" altLang="ja-JP" sz="1050" b="1"/>
          </a:p>
          <a:p>
            <a:pPr marL="0" indent="0">
              <a:buNone/>
            </a:pPr>
            <a:r>
              <a:rPr lang="ja-JP" altLang="en-US" sz="1050" b="1"/>
              <a:t>（　　　　　　　　　　　　　　　　　　　　　　　　　　　　　　　　　　　　　　　　　　　　　　　　 　　）</a:t>
            </a:r>
            <a:endParaRPr lang="en-US" altLang="ja-JP" sz="1050" b="1">
              <a:latin typeface="游明朝" panose="02020400000000000000" pitchFamily="18" charset="-128"/>
              <a:ea typeface="ＭＳ ゴシック" panose="020B0609070205080204" pitchFamily="49" charset="-128"/>
              <a:cs typeface="Times New Roman" panose="02020603050405020304" pitchFamily="18" charset="0"/>
            </a:endParaRPr>
          </a:p>
          <a:p>
            <a:pPr marL="0" indent="0">
              <a:lnSpc>
                <a:spcPct val="160000"/>
              </a:lnSpc>
              <a:buNone/>
            </a:pPr>
            <a:r>
              <a:rPr lang="ja-JP" altLang="en-US" sz="1050" b="1">
                <a:effectLst/>
                <a:latin typeface="游明朝" panose="02020400000000000000" pitchFamily="18" charset="-128"/>
                <a:ea typeface="ＭＳ ゴシック" panose="020B0609070205080204" pitchFamily="49" charset="-128"/>
                <a:cs typeface="Times New Roman" panose="02020603050405020304" pitchFamily="18" charset="0"/>
              </a:rPr>
              <a:t>参考：助言内容等</a:t>
            </a:r>
            <a:endParaRPr lang="en-US" altLang="ja-JP" sz="1050" b="1">
              <a:effectLst/>
              <a:latin typeface="游明朝" panose="02020400000000000000" pitchFamily="18" charset="-128"/>
              <a:ea typeface="ＭＳ ゴシック" panose="020B0609070205080204" pitchFamily="49" charset="-128"/>
              <a:cs typeface="Times New Roman" panose="02020603050405020304" pitchFamily="18" charset="0"/>
            </a:endParaRPr>
          </a:p>
          <a:p>
            <a:pPr marL="0" indent="0">
              <a:lnSpc>
                <a:spcPct val="160000"/>
              </a:lnSpc>
              <a:buNone/>
            </a:pPr>
            <a:r>
              <a:rPr lang="ja-JP" altLang="en-US" sz="1050" b="1">
                <a:effectLst/>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1050" b="1">
                <a:effectLst/>
                <a:latin typeface="游明朝" panose="02020400000000000000" pitchFamily="18" charset="-128"/>
                <a:ea typeface="ＭＳ ゴシック" panose="020B0609070205080204" pitchFamily="49" charset="-128"/>
                <a:cs typeface="Times New Roman" panose="02020603050405020304" pitchFamily="18" charset="0"/>
              </a:rPr>
              <a:t>加工食品に含まれるアレルギー表示の</a:t>
            </a:r>
            <a:r>
              <a:rPr lang="ja-JP" altLang="en-US" sz="1050" b="1">
                <a:effectLst/>
                <a:latin typeface="游明朝" panose="02020400000000000000" pitchFamily="18" charset="-128"/>
                <a:ea typeface="ＭＳ ゴシック" panose="020B0609070205080204" pitchFamily="49" charset="-128"/>
                <a:cs typeface="Times New Roman" panose="02020603050405020304" pitchFamily="18" charset="0"/>
              </a:rPr>
              <a:t>見方や</a:t>
            </a:r>
            <a:r>
              <a:rPr lang="ja-JP" altLang="ja-JP" sz="1050" b="1">
                <a:effectLst/>
                <a:latin typeface="游明朝" panose="02020400000000000000" pitchFamily="18" charset="-128"/>
                <a:ea typeface="ＭＳ ゴシック" panose="020B0609070205080204" pitchFamily="49" charset="-128"/>
                <a:cs typeface="Times New Roman" panose="02020603050405020304" pitchFamily="18" charset="0"/>
              </a:rPr>
              <a:t>活用について</a:t>
            </a:r>
            <a:r>
              <a:rPr lang="ja-JP" altLang="en-US" sz="1050" b="1">
                <a:effectLst/>
                <a:latin typeface="游明朝" panose="02020400000000000000" pitchFamily="18" charset="-128"/>
                <a:ea typeface="ＭＳ ゴシック" panose="020B0609070205080204" pitchFamily="49" charset="-128"/>
                <a:cs typeface="Times New Roman" panose="02020603050405020304" pitchFamily="18" charset="0"/>
              </a:rPr>
              <a:t>。</a:t>
            </a:r>
            <a:endParaRPr lang="en-US" altLang="ja-JP" sz="1050" b="1" kern="100">
              <a:effectLst/>
              <a:latin typeface="+mn-ea"/>
              <a:cs typeface="Times New Roman" panose="02020603050405020304" pitchFamily="18" charset="0"/>
            </a:endParaRPr>
          </a:p>
          <a:p>
            <a:pPr marL="0" indent="0">
              <a:buNone/>
            </a:pPr>
            <a:r>
              <a:rPr lang="ja-JP" altLang="en-US" sz="1050" b="1" kern="100">
                <a:latin typeface="+mn-ea"/>
                <a:cs typeface="Times New Roman" panose="02020603050405020304" pitchFamily="18" charset="0"/>
              </a:rPr>
              <a:t>◆</a:t>
            </a:r>
            <a:r>
              <a:rPr lang="ja-JP" altLang="ja-JP" sz="1050" b="1" kern="100">
                <a:effectLst/>
                <a:latin typeface="+mn-ea"/>
                <a:cs typeface="Times New Roman" panose="02020603050405020304" pitchFamily="18" charset="0"/>
              </a:rPr>
              <a:t>避難所等でアレルギー対応食品が用意されている場合は、紹介</a:t>
            </a:r>
            <a:r>
              <a:rPr lang="ja-JP" altLang="en-US" sz="1050" b="1" kern="100">
                <a:effectLst/>
                <a:latin typeface="+mn-ea"/>
                <a:cs typeface="Times New Roman" panose="02020603050405020304" pitchFamily="18" charset="0"/>
              </a:rPr>
              <a:t>しましょう。</a:t>
            </a:r>
            <a:endParaRPr lang="en-US" altLang="ja-JP" sz="1050" b="1"/>
          </a:p>
          <a:p>
            <a:pPr marL="0" indent="0">
              <a:buNone/>
            </a:pPr>
            <a:r>
              <a:rPr lang="ja-JP" altLang="en-US" sz="1050" b="1" kern="100">
                <a:latin typeface="+mn-ea"/>
                <a:cs typeface="Times New Roman" panose="02020603050405020304" pitchFamily="18" charset="0"/>
              </a:rPr>
              <a:t>◆ </a:t>
            </a:r>
            <a:r>
              <a:rPr lang="ja-JP" altLang="ja-JP" sz="1050" b="1" kern="100">
                <a:effectLst/>
                <a:latin typeface="+mn-ea"/>
                <a:cs typeface="Times New Roman" panose="02020603050405020304" pitchFamily="18" charset="0"/>
              </a:rPr>
              <a:t>食事摂取状況把握</a:t>
            </a:r>
            <a:r>
              <a:rPr lang="ja-JP" altLang="en-US" sz="1050" b="1" kern="100">
                <a:latin typeface="+mn-ea"/>
                <a:cs typeface="Times New Roman" panose="02020603050405020304" pitchFamily="18" charset="0"/>
              </a:rPr>
              <a:t>で</a:t>
            </a:r>
            <a:r>
              <a:rPr lang="ja-JP" altLang="ja-JP" sz="1050" b="1" kern="100">
                <a:effectLst/>
                <a:latin typeface="+mn-ea"/>
                <a:cs typeface="Times New Roman" panose="02020603050405020304" pitchFamily="18" charset="0"/>
              </a:rPr>
              <a:t>、不足する可能性</a:t>
            </a:r>
            <a:r>
              <a:rPr lang="ja-JP" altLang="en-US" sz="1050" b="1" kern="100">
                <a:effectLst/>
                <a:latin typeface="+mn-ea"/>
                <a:cs typeface="Times New Roman" panose="02020603050405020304" pitchFamily="18" charset="0"/>
              </a:rPr>
              <a:t>のある栄養素、その</a:t>
            </a:r>
            <a:r>
              <a:rPr lang="ja-JP" altLang="ja-JP" sz="1050" b="1" kern="100">
                <a:effectLst/>
                <a:latin typeface="+mn-ea"/>
                <a:cs typeface="Times New Roman" panose="02020603050405020304" pitchFamily="18" charset="0"/>
              </a:rPr>
              <a:t>代替食品等の助言</a:t>
            </a:r>
            <a:r>
              <a:rPr lang="ja-JP" altLang="en-US" sz="1050" b="1" kern="100">
                <a:effectLst/>
                <a:latin typeface="+mn-ea"/>
                <a:cs typeface="Times New Roman" panose="02020603050405020304" pitchFamily="18" charset="0"/>
              </a:rPr>
              <a:t>が大切です。</a:t>
            </a:r>
            <a:endParaRPr lang="en-US" altLang="ja-JP" sz="1050" b="1"/>
          </a:p>
          <a:p>
            <a:pPr marL="0" indent="0" algn="l">
              <a:buNone/>
            </a:pPr>
            <a:r>
              <a:rPr lang="ja-JP" altLang="en-US" sz="1050" b="1" kern="100">
                <a:latin typeface="+mn-ea"/>
                <a:cs typeface="Times New Roman" panose="02020603050405020304" pitchFamily="18" charset="0"/>
              </a:rPr>
              <a:t>◆</a:t>
            </a:r>
            <a:r>
              <a:rPr lang="ja-JP" altLang="ja-JP" sz="1050" b="1" kern="100">
                <a:effectLst/>
                <a:latin typeface="+mn-ea"/>
                <a:cs typeface="Times New Roman" panose="02020603050405020304" pitchFamily="18" charset="0"/>
              </a:rPr>
              <a:t>避難所等で提供される食事</a:t>
            </a:r>
            <a:r>
              <a:rPr lang="ja-JP" altLang="en-US" sz="1050" b="1" kern="100">
                <a:latin typeface="+mn-ea"/>
                <a:cs typeface="Times New Roman" panose="02020603050405020304" pitchFamily="18" charset="0"/>
              </a:rPr>
              <a:t>で</a:t>
            </a:r>
            <a:r>
              <a:rPr lang="ja-JP" altLang="ja-JP" sz="1050" b="1" kern="100">
                <a:effectLst/>
                <a:latin typeface="+mn-ea"/>
                <a:cs typeface="Times New Roman" panose="02020603050405020304" pitchFamily="18" charset="0"/>
              </a:rPr>
              <a:t>、アレルギー原因食品が含まれているのか確認</a:t>
            </a:r>
            <a:r>
              <a:rPr lang="ja-JP" altLang="en-US" sz="1050" b="1" kern="100">
                <a:latin typeface="+mn-ea"/>
                <a:cs typeface="Times New Roman" panose="02020603050405020304" pitchFamily="18" charset="0"/>
              </a:rPr>
              <a:t>しましょう。</a:t>
            </a:r>
            <a:endParaRPr lang="en-US" altLang="ja-JP" sz="1050" b="1" kern="100">
              <a:latin typeface="+mn-ea"/>
              <a:cs typeface="Times New Roman" panose="02020603050405020304" pitchFamily="18" charset="0"/>
            </a:endParaRPr>
          </a:p>
          <a:p>
            <a:pPr marL="0" indent="0" algn="l">
              <a:buNone/>
            </a:pPr>
            <a:r>
              <a:rPr lang="ja-JP" altLang="en-US" sz="1050" b="1" kern="100">
                <a:effectLst/>
                <a:latin typeface="+mn-ea"/>
                <a:cs typeface="Times New Roman" panose="02020603050405020304" pitchFamily="18" charset="0"/>
              </a:rPr>
              <a:t>◆ 加工</a:t>
            </a:r>
            <a:r>
              <a:rPr lang="ja-JP" altLang="ja-JP" sz="1050" b="1" kern="100">
                <a:effectLst/>
                <a:latin typeface="+mn-ea"/>
                <a:cs typeface="Times New Roman" panose="02020603050405020304" pitchFamily="18" charset="0"/>
              </a:rPr>
              <a:t>食品</a:t>
            </a:r>
            <a:r>
              <a:rPr lang="ja-JP" altLang="en-US" sz="1050" b="1" kern="100">
                <a:latin typeface="+mn-ea"/>
                <a:cs typeface="Times New Roman" panose="02020603050405020304" pitchFamily="18" charset="0"/>
              </a:rPr>
              <a:t>は</a:t>
            </a:r>
            <a:r>
              <a:rPr lang="ja-JP" altLang="ja-JP" sz="1050" b="1" kern="100">
                <a:effectLst/>
                <a:latin typeface="+mn-ea"/>
                <a:cs typeface="Times New Roman" panose="02020603050405020304" pitchFamily="18" charset="0"/>
              </a:rPr>
              <a:t>、特定原材料以外のアレルギー原因食品が</a:t>
            </a:r>
            <a:r>
              <a:rPr lang="ja-JP" altLang="en-US" sz="1050" b="1" kern="100">
                <a:effectLst/>
                <a:latin typeface="+mn-ea"/>
                <a:cs typeface="Times New Roman" panose="02020603050405020304" pitchFamily="18" charset="0"/>
              </a:rPr>
              <a:t>含まれていることがあるので、注意が必要。</a:t>
            </a:r>
            <a:endParaRPr lang="en-US" altLang="ja-JP" sz="1050" b="1" kern="100">
              <a:effectLst/>
              <a:latin typeface="+mn-ea"/>
              <a:cs typeface="Times New Roman" panose="02020603050405020304" pitchFamily="18" charset="0"/>
            </a:endParaRPr>
          </a:p>
        </p:txBody>
      </p:sp>
      <p:sp>
        <p:nvSpPr>
          <p:cNvPr id="4" name="矢印: 下 3">
            <a:extLst>
              <a:ext uri="{FF2B5EF4-FFF2-40B4-BE49-F238E27FC236}">
                <a16:creationId xmlns:a16="http://schemas.microsoft.com/office/drawing/2014/main" id="{7232BB2C-EC99-4D4F-9B12-F4EB87A4A368}"/>
              </a:ext>
            </a:extLst>
          </p:cNvPr>
          <p:cNvSpPr/>
          <p:nvPr/>
        </p:nvSpPr>
        <p:spPr>
          <a:xfrm>
            <a:off x="3284984" y="7838058"/>
            <a:ext cx="252028" cy="1964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タイトル 1">
            <a:extLst>
              <a:ext uri="{FF2B5EF4-FFF2-40B4-BE49-F238E27FC236}">
                <a16:creationId xmlns:a16="http://schemas.microsoft.com/office/drawing/2014/main" id="{0C37238E-D339-4A56-B20F-37B9F698AC98}"/>
              </a:ext>
            </a:extLst>
          </p:cNvPr>
          <p:cNvSpPr txBox="1">
            <a:spLocks/>
          </p:cNvSpPr>
          <p:nvPr/>
        </p:nvSpPr>
        <p:spPr>
          <a:xfrm>
            <a:off x="530076" y="8028384"/>
            <a:ext cx="6211292" cy="288032"/>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900" b="1"/>
              <a:t>準備された様式または日本栄養士会の様式</a:t>
            </a:r>
            <a:r>
              <a:rPr lang="en-US" altLang="ja-JP" sz="900" b="1"/>
              <a:t>【</a:t>
            </a:r>
            <a:r>
              <a:rPr lang="ja-JP" altLang="en-US" sz="900" b="1">
                <a:solidFill>
                  <a:srgbClr val="FF0000"/>
                </a:solidFill>
              </a:rPr>
              <a:t>避難所食事状況調査票（避難所にいる要配慮者のその他）</a:t>
            </a:r>
            <a:r>
              <a:rPr lang="en-US" altLang="ja-JP" sz="900" b="1"/>
              <a:t>】</a:t>
            </a:r>
            <a:r>
              <a:rPr lang="ja-JP" altLang="en-US" sz="900" b="1"/>
              <a:t>に記入</a:t>
            </a:r>
          </a:p>
        </p:txBody>
      </p:sp>
      <p:sp>
        <p:nvSpPr>
          <p:cNvPr id="9" name="テキスト ボックス 8">
            <a:extLst>
              <a:ext uri="{FF2B5EF4-FFF2-40B4-BE49-F238E27FC236}">
                <a16:creationId xmlns:a16="http://schemas.microsoft.com/office/drawing/2014/main" id="{4955C9C8-136E-46F8-9612-1FDF1C4BFF62}"/>
              </a:ext>
            </a:extLst>
          </p:cNvPr>
          <p:cNvSpPr txBox="1"/>
          <p:nvPr/>
        </p:nvSpPr>
        <p:spPr>
          <a:xfrm>
            <a:off x="530075" y="8251666"/>
            <a:ext cx="6175284" cy="784830"/>
          </a:xfrm>
          <a:prstGeom prst="rect">
            <a:avLst/>
          </a:prstGeom>
          <a:solidFill>
            <a:srgbClr val="FF0000"/>
          </a:solidFill>
        </p:spPr>
        <p:txBody>
          <a:bodyPr wrap="square">
            <a:spAutoFit/>
          </a:bodyPr>
          <a:lstStyle/>
          <a:p>
            <a:r>
              <a:rPr lang="ja-JP" altLang="en-US" sz="900" b="1">
                <a:solidFill>
                  <a:schemeClr val="bg1"/>
                </a:solidFill>
              </a:rPr>
              <a:t>≪繋げていく参考項目例≫</a:t>
            </a:r>
            <a:endParaRPr lang="en-US" altLang="ja-JP" sz="900" b="1">
              <a:solidFill>
                <a:schemeClr val="bg1"/>
              </a:solidFill>
            </a:endParaRPr>
          </a:p>
          <a:p>
            <a:r>
              <a:rPr lang="ja-JP" altLang="en-US" sz="900" b="1">
                <a:solidFill>
                  <a:schemeClr val="bg1"/>
                </a:solidFill>
              </a:rPr>
              <a:t>関連カード・・・</a:t>
            </a:r>
            <a:r>
              <a:rPr lang="en-US" altLang="ja-JP" sz="900" b="1">
                <a:solidFill>
                  <a:schemeClr val="bg1"/>
                </a:solidFill>
              </a:rPr>
              <a:t>9</a:t>
            </a:r>
            <a:r>
              <a:rPr lang="ja-JP" altLang="en-US" sz="900" b="1">
                <a:solidFill>
                  <a:schemeClr val="bg1"/>
                </a:solidFill>
              </a:rPr>
              <a:t>（特殊栄養食品</a:t>
            </a:r>
            <a:r>
              <a:rPr lang="en-US" altLang="ja-JP" sz="900" b="1">
                <a:solidFill>
                  <a:schemeClr val="bg1"/>
                </a:solidFill>
              </a:rPr>
              <a:t>St</a:t>
            </a:r>
            <a:r>
              <a:rPr lang="ja-JP" altLang="en-US" sz="900" b="1">
                <a:solidFill>
                  <a:schemeClr val="bg1"/>
                </a:solidFill>
              </a:rPr>
              <a:t>）、</a:t>
            </a:r>
            <a:r>
              <a:rPr lang="en-US" altLang="ja-JP" sz="900" b="1">
                <a:solidFill>
                  <a:schemeClr val="bg1"/>
                </a:solidFill>
              </a:rPr>
              <a:t>12</a:t>
            </a:r>
            <a:r>
              <a:rPr lang="ja-JP" altLang="en-US" sz="900" b="1">
                <a:solidFill>
                  <a:schemeClr val="bg1"/>
                </a:solidFill>
              </a:rPr>
              <a:t>（活動拠点・現地統括）、</a:t>
            </a:r>
            <a:r>
              <a:rPr lang="en-US" altLang="ja-JP" sz="900" b="1">
                <a:solidFill>
                  <a:schemeClr val="bg1"/>
                </a:solidFill>
              </a:rPr>
              <a:t>13</a:t>
            </a:r>
            <a:r>
              <a:rPr lang="ja-JP" altLang="en-US" sz="900" b="1">
                <a:solidFill>
                  <a:schemeClr val="bg1"/>
                </a:solidFill>
              </a:rPr>
              <a:t>（後方支援）、</a:t>
            </a:r>
            <a:r>
              <a:rPr lang="en-US" altLang="ja-JP" sz="900" b="1">
                <a:solidFill>
                  <a:schemeClr val="bg1"/>
                </a:solidFill>
              </a:rPr>
              <a:t>14</a:t>
            </a:r>
            <a:r>
              <a:rPr lang="ja-JP" altLang="en-US" sz="900" b="1">
                <a:solidFill>
                  <a:schemeClr val="bg1"/>
                </a:solidFill>
              </a:rPr>
              <a:t>（活動引継）</a:t>
            </a:r>
            <a:r>
              <a:rPr lang="en-US" altLang="ja-JP" sz="900" b="1">
                <a:solidFill>
                  <a:schemeClr val="bg1"/>
                </a:solidFill>
              </a:rPr>
              <a:t>16</a:t>
            </a:r>
            <a:r>
              <a:rPr lang="ja-JP" altLang="en-US" sz="900" b="1">
                <a:solidFill>
                  <a:schemeClr val="bg1"/>
                </a:solidFill>
              </a:rPr>
              <a:t>（提供食の把握）、</a:t>
            </a:r>
            <a:endParaRPr lang="en-US" altLang="ja-JP" sz="900" b="1">
              <a:solidFill>
                <a:schemeClr val="bg1"/>
              </a:solidFill>
            </a:endParaRPr>
          </a:p>
          <a:p>
            <a:r>
              <a:rPr lang="ja-JP" altLang="en-US" sz="900" b="1">
                <a:solidFill>
                  <a:schemeClr val="bg1"/>
                </a:solidFill>
              </a:rPr>
              <a:t>　　　　　　　　　</a:t>
            </a:r>
            <a:r>
              <a:rPr lang="en-US" altLang="ja-JP" sz="900" b="1">
                <a:solidFill>
                  <a:schemeClr val="bg1"/>
                </a:solidFill>
              </a:rPr>
              <a:t>17</a:t>
            </a:r>
            <a:r>
              <a:rPr lang="ja-JP" altLang="en-US" sz="900" b="1">
                <a:solidFill>
                  <a:schemeClr val="bg1"/>
                </a:solidFill>
              </a:rPr>
              <a:t>（提供食の支援）、</a:t>
            </a:r>
            <a:r>
              <a:rPr lang="en-US" altLang="ja-JP" sz="900" b="1">
                <a:solidFill>
                  <a:schemeClr val="bg1"/>
                </a:solidFill>
              </a:rPr>
              <a:t>19</a:t>
            </a:r>
            <a:r>
              <a:rPr lang="ja-JP" altLang="en-US" sz="900" b="1">
                <a:solidFill>
                  <a:schemeClr val="bg1"/>
                </a:solidFill>
              </a:rPr>
              <a:t>（被災地の支援）</a:t>
            </a:r>
            <a:endParaRPr lang="en-US" altLang="ja-JP" sz="900" b="1">
              <a:solidFill>
                <a:schemeClr val="bg1"/>
              </a:solidFill>
            </a:endParaRPr>
          </a:p>
          <a:p>
            <a:r>
              <a:rPr lang="ja-JP" altLang="en-US" sz="900" b="1">
                <a:solidFill>
                  <a:schemeClr val="bg1"/>
                </a:solidFill>
              </a:rPr>
              <a:t>関連（関係）機関等・・・医療機関、特殊栄養食品</a:t>
            </a:r>
            <a:r>
              <a:rPr lang="en-US" altLang="ja-JP" sz="900" b="1">
                <a:solidFill>
                  <a:schemeClr val="bg1"/>
                </a:solidFill>
              </a:rPr>
              <a:t>ST</a:t>
            </a:r>
          </a:p>
          <a:p>
            <a:r>
              <a:rPr lang="ja-JP" altLang="en-US" sz="900" b="1">
                <a:solidFill>
                  <a:schemeClr val="bg1"/>
                </a:solidFill>
              </a:rPr>
              <a:t>関連職種等・・・医師、管理栄養士</a:t>
            </a:r>
            <a:endParaRPr lang="en-US" altLang="ja-JP" sz="900" b="1">
              <a:solidFill>
                <a:schemeClr val="bg1"/>
              </a:solidFill>
            </a:endParaRPr>
          </a:p>
        </p:txBody>
      </p:sp>
      <p:sp>
        <p:nvSpPr>
          <p:cNvPr id="14" name="タイトル 1">
            <a:extLst>
              <a:ext uri="{FF2B5EF4-FFF2-40B4-BE49-F238E27FC236}">
                <a16:creationId xmlns:a16="http://schemas.microsoft.com/office/drawing/2014/main" id="{CA7FDFC8-8409-43E6-B9F2-E097A011AE7B}"/>
              </a:ext>
            </a:extLst>
          </p:cNvPr>
          <p:cNvSpPr>
            <a:spLocks noGrp="1"/>
          </p:cNvSpPr>
          <p:nvPr>
            <p:ph type="title"/>
          </p:nvPr>
        </p:nvSpPr>
        <p:spPr>
          <a:xfrm>
            <a:off x="533164" y="1835696"/>
            <a:ext cx="6017940" cy="341600"/>
          </a:xfrm>
        </p:spPr>
        <p:txBody>
          <a:bodyPr>
            <a:normAutofit/>
          </a:bodyPr>
          <a:lstStyle/>
          <a:p>
            <a:pPr algn="l"/>
            <a:r>
              <a:rPr lang="ja-JP" altLang="en-US" sz="1050"/>
              <a:t>個別調査時・・・該当する□に☑して下さい。</a:t>
            </a:r>
          </a:p>
        </p:txBody>
      </p:sp>
      <p:graphicFrame>
        <p:nvGraphicFramePr>
          <p:cNvPr id="8" name="表 7">
            <a:extLst>
              <a:ext uri="{FF2B5EF4-FFF2-40B4-BE49-F238E27FC236}">
                <a16:creationId xmlns:a16="http://schemas.microsoft.com/office/drawing/2014/main" id="{67E6E6B3-DB36-46CF-8158-DB469ED62D53}"/>
              </a:ext>
            </a:extLst>
          </p:cNvPr>
          <p:cNvGraphicFramePr>
            <a:graphicFrameLocks noGrp="1"/>
          </p:cNvGraphicFramePr>
          <p:nvPr>
            <p:extLst>
              <p:ext uri="{D42A27DB-BD31-4B8C-83A1-F6EECF244321}">
                <p14:modId xmlns:p14="http://schemas.microsoft.com/office/powerpoint/2010/main" val="3948744228"/>
              </p:ext>
            </p:extLst>
          </p:nvPr>
        </p:nvGraphicFramePr>
        <p:xfrm>
          <a:off x="520995" y="895484"/>
          <a:ext cx="6184365" cy="978698"/>
        </p:xfrm>
        <a:graphic>
          <a:graphicData uri="http://schemas.openxmlformats.org/drawingml/2006/table">
            <a:tbl>
              <a:tblPr firstRow="1" bandRow="1">
                <a:tableStyleId>{5C22544A-7EE6-4342-B048-85BDC9FD1C3A}</a:tableStyleId>
              </a:tblPr>
              <a:tblGrid>
                <a:gridCol w="1374303">
                  <a:extLst>
                    <a:ext uri="{9D8B030D-6E8A-4147-A177-3AD203B41FA5}">
                      <a16:colId xmlns:a16="http://schemas.microsoft.com/office/drawing/2014/main" val="1790532664"/>
                    </a:ext>
                  </a:extLst>
                </a:gridCol>
                <a:gridCol w="3504474">
                  <a:extLst>
                    <a:ext uri="{9D8B030D-6E8A-4147-A177-3AD203B41FA5}">
                      <a16:colId xmlns:a16="http://schemas.microsoft.com/office/drawing/2014/main" val="2483362435"/>
                    </a:ext>
                  </a:extLst>
                </a:gridCol>
                <a:gridCol w="1305588">
                  <a:extLst>
                    <a:ext uri="{9D8B030D-6E8A-4147-A177-3AD203B41FA5}">
                      <a16:colId xmlns:a16="http://schemas.microsoft.com/office/drawing/2014/main" val="1697234052"/>
                    </a:ext>
                  </a:extLst>
                </a:gridCol>
              </a:tblGrid>
              <a:tr h="216024">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1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719618">
                <a:tc>
                  <a:txBody>
                    <a:bodyPr/>
                    <a:lstStyle/>
                    <a:p>
                      <a:pPr algn="ctr"/>
                      <a:r>
                        <a:rPr kumimoji="1" lang="ja-JP" altLang="en-US" sz="1100"/>
                        <a:t>避難所</a:t>
                      </a:r>
                      <a:endParaRPr kumimoji="1" lang="en-US" altLang="ja-JP" sz="1100"/>
                    </a:p>
                    <a:p>
                      <a:pPr algn="ctr"/>
                      <a:r>
                        <a:rPr kumimoji="1" lang="ja-JP" altLang="en-US" sz="1100"/>
                        <a:t>在宅避難</a:t>
                      </a:r>
                      <a:endParaRPr kumimoji="1" lang="en-US" altLang="ja-JP" sz="1100"/>
                    </a:p>
                    <a:p>
                      <a:pPr algn="ctr"/>
                      <a:r>
                        <a:rPr kumimoji="1" lang="ja-JP" altLang="en-US" sz="1100"/>
                        <a:t>車中避難</a:t>
                      </a:r>
                    </a:p>
                  </a:txBody>
                  <a:tcPr/>
                </a:tc>
                <a:tc>
                  <a:txBody>
                    <a:bodyPr/>
                    <a:lstStyle/>
                    <a:p>
                      <a:r>
                        <a:rPr kumimoji="1" lang="ja-JP" altLang="en-US" sz="1100"/>
                        <a:t>≪個別調査≫</a:t>
                      </a:r>
                      <a:endParaRPr kumimoji="1" lang="en-US" altLang="ja-JP" sz="1100"/>
                    </a:p>
                    <a:p>
                      <a:r>
                        <a:rPr kumimoji="1" lang="ja-JP" altLang="en-US" sz="1100"/>
                        <a:t>・食物アレルギーの状態を把握し、食事環境・食事摂取　</a:t>
                      </a:r>
                      <a:endParaRPr kumimoji="1" lang="en-US" altLang="ja-JP" sz="1100"/>
                    </a:p>
                    <a:p>
                      <a:r>
                        <a:rPr kumimoji="1" lang="ja-JP" altLang="en-US" sz="1100"/>
                        <a:t>　状況等から、疾患に応じた食事・栄養支援を行う。</a:t>
                      </a:r>
                      <a:endParaRPr kumimoji="1" lang="en-US" altLang="ja-JP" sz="1100"/>
                    </a:p>
                  </a:txBody>
                  <a:tcPr/>
                </a:tc>
                <a:tc>
                  <a:txBody>
                    <a:bodyPr/>
                    <a:lstStyle/>
                    <a:p>
                      <a:r>
                        <a:rPr kumimoji="1" lang="ja-JP" altLang="en-US" sz="1100"/>
                        <a:t>行政</a:t>
                      </a:r>
                      <a:endParaRPr kumimoji="1" lang="en-US" altLang="ja-JP" sz="1100"/>
                    </a:p>
                    <a:p>
                      <a:r>
                        <a:rPr kumimoji="1" lang="ja-JP" altLang="en-US" sz="1100"/>
                        <a:t>他災害関連団体</a:t>
                      </a:r>
                      <a:endParaRPr kumimoji="1" lang="en-US" altLang="ja-JP" sz="1100"/>
                    </a:p>
                    <a:p>
                      <a:r>
                        <a:rPr kumimoji="1" lang="en-US" altLang="ja-JP" sz="1100"/>
                        <a:t>※</a:t>
                      </a:r>
                      <a:r>
                        <a:rPr kumimoji="1" lang="ja-JP" altLang="en-US" sz="1100"/>
                        <a:t>下記：赤枠白字</a:t>
                      </a:r>
                      <a:endParaRPr kumimoji="1" lang="en-US" altLang="ja-JP" sz="1100"/>
                    </a:p>
                  </a:txBody>
                  <a:tcPr/>
                </a:tc>
                <a:extLst>
                  <a:ext uri="{0D108BD9-81ED-4DB2-BD59-A6C34878D82A}">
                    <a16:rowId xmlns:a16="http://schemas.microsoft.com/office/drawing/2014/main" val="299991385"/>
                  </a:ext>
                </a:extLst>
              </a:tr>
            </a:tbl>
          </a:graphicData>
        </a:graphic>
      </p:graphicFrame>
      <p:pic>
        <p:nvPicPr>
          <p:cNvPr id="10" name="Picture 2" descr="アレルギー表示イラスト／無料イラストなら「イラストAC」">
            <a:extLst>
              <a:ext uri="{FF2B5EF4-FFF2-40B4-BE49-F238E27FC236}">
                <a16:creationId xmlns:a16="http://schemas.microsoft.com/office/drawing/2014/main" id="{AFA5E7D2-60F7-AA43-A555-4BD24A10B2C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315" b="2413"/>
          <a:stretch/>
        </p:blipFill>
        <p:spPr bwMode="auto">
          <a:xfrm>
            <a:off x="665446" y="2411760"/>
            <a:ext cx="5715881" cy="1939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9382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0205BAA9-B0F3-4165-8355-1F3DAE782F39}"/>
              </a:ext>
            </a:extLst>
          </p:cNvPr>
          <p:cNvSpPr>
            <a:spLocks noGrp="1"/>
          </p:cNvSpPr>
          <p:nvPr>
            <p:ph idx="1"/>
          </p:nvPr>
        </p:nvSpPr>
        <p:spPr>
          <a:xfrm>
            <a:off x="497160" y="2123728"/>
            <a:ext cx="6172199" cy="5760640"/>
          </a:xfrm>
          <a:ln>
            <a:solidFill>
              <a:schemeClr val="tx1"/>
            </a:solidFill>
          </a:ln>
        </p:spPr>
        <p:txBody>
          <a:bodyPr>
            <a:normAutofit/>
          </a:bodyPr>
          <a:lstStyle/>
          <a:p>
            <a:pPr marL="0" indent="0">
              <a:buNone/>
            </a:pPr>
            <a:r>
              <a:rPr lang="ja-JP" altLang="en-US" sz="1100" b="1"/>
              <a:t>◆名前と団体名を伝える。</a:t>
            </a:r>
            <a:r>
              <a:rPr lang="en-US" altLang="ja-JP" sz="1100" b="1"/>
              <a:t>※</a:t>
            </a:r>
            <a:r>
              <a:rPr lang="ja-JP" altLang="en-US" sz="1100" b="1"/>
              <a:t>出来る限り。（例：ジェスチャー、ジャンバーの文字を指さす、等）</a:t>
            </a:r>
            <a:endParaRPr lang="en-US" altLang="ja-JP" sz="200" b="1"/>
          </a:p>
          <a:p>
            <a:pPr marL="0" indent="0">
              <a:buNone/>
            </a:pPr>
            <a:endParaRPr lang="en-US" altLang="ja-JP" sz="200" b="1"/>
          </a:p>
          <a:p>
            <a:pPr marL="0" indent="0">
              <a:buNone/>
            </a:pPr>
            <a:r>
              <a:rPr lang="ja-JP" altLang="en-US" sz="1100" b="1"/>
              <a:t>≪避難者を把握する≫ </a:t>
            </a:r>
            <a:endParaRPr lang="en-US" altLang="ja-JP" sz="1100" b="1"/>
          </a:p>
          <a:p>
            <a:pPr marL="0" indent="0">
              <a:buNone/>
            </a:pPr>
            <a:r>
              <a:rPr lang="ja-JP" altLang="en-US" sz="1100" b="1"/>
              <a:t>Ｑ</a:t>
            </a:r>
            <a:r>
              <a:rPr lang="en-US" altLang="ja-JP" sz="1100" b="1"/>
              <a:t>.</a:t>
            </a:r>
            <a:r>
              <a:rPr lang="ja-JP" altLang="en-US" sz="1100" b="1"/>
              <a:t>出身国を確認する。（下記：例）　日本語：あなたの出身国はどちらですか？　</a:t>
            </a:r>
            <a:endParaRPr lang="en-US" altLang="ja-JP" sz="1100" b="1"/>
          </a:p>
          <a:p>
            <a:pPr marL="0" indent="0" algn="l">
              <a:buNone/>
            </a:pPr>
            <a:r>
              <a:rPr lang="ja-JP" altLang="en-US" sz="1100" b="1"/>
              <a:t>　○ 英語：</a:t>
            </a:r>
            <a:r>
              <a:rPr lang="en-US" altLang="ja-JP" sz="1100" b="1"/>
              <a:t>Which country are you from</a:t>
            </a:r>
            <a:r>
              <a:rPr lang="ja-JP" altLang="en-US" sz="1100" b="1"/>
              <a:t>？　           ○ 中国語：</a:t>
            </a:r>
            <a:r>
              <a:rPr lang="zh-CN" altLang="en-US" sz="1100" b="1" i="0">
                <a:solidFill>
                  <a:srgbClr val="222222"/>
                </a:solidFill>
                <a:effectLst/>
                <a:latin typeface="ＭＳ Ｐゴシック" panose="020B0600070205080204" pitchFamily="50" charset="-128"/>
                <a:ea typeface="ＭＳ Ｐゴシック" panose="020B0600070205080204" pitchFamily="50" charset="-128"/>
              </a:rPr>
              <a:t>您是哪个国家的人</a:t>
            </a:r>
            <a:r>
              <a:rPr lang="ja-JP" altLang="en-US" sz="1100" b="1">
                <a:latin typeface="ＭＳ Ｐゴシック" panose="020B0600070205080204" pitchFamily="50" charset="-128"/>
                <a:ea typeface="ＭＳ Ｐゴシック" panose="020B0600070205080204" pitchFamily="50" charset="-128"/>
              </a:rPr>
              <a:t>　</a:t>
            </a: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 韓国語：</a:t>
            </a:r>
            <a:r>
              <a:rPr lang="ko-KR" altLang="en-US" sz="1100" b="1">
                <a:latin typeface="ＭＳ Ｐゴシック" panose="020B0600070205080204" pitchFamily="50" charset="-128"/>
                <a:ea typeface="ＭＳ Ｐゴシック" panose="020B0600070205080204" pitchFamily="50" charset="-128"/>
              </a:rPr>
              <a:t>당신의 국적은 어디입니까</a:t>
            </a:r>
            <a:r>
              <a:rPr lang="ja-JP" altLang="en-US" sz="1100" b="1">
                <a:latin typeface="ＭＳ Ｐゴシック" panose="020B0600070205080204" pitchFamily="50" charset="-128"/>
                <a:ea typeface="ＭＳ Ｐゴシック" panose="020B0600070205080204" pitchFamily="50" charset="-128"/>
              </a:rPr>
              <a:t>？ 　　　〇 フランス語：</a:t>
            </a:r>
            <a:r>
              <a:rPr lang="fr-FR" altLang="ja-JP" sz="1100" b="1">
                <a:latin typeface="ＭＳ Ｐゴシック" panose="020B0600070205080204" pitchFamily="50" charset="-128"/>
                <a:ea typeface="ＭＳ Ｐゴシック" panose="020B0600070205080204" pitchFamily="50" charset="-128"/>
              </a:rPr>
              <a:t>Quel est votre pays d'origine?</a:t>
            </a: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　○ スペイン語：</a:t>
            </a:r>
            <a:r>
              <a:rPr lang="en-US" altLang="ja-JP" sz="1100" b="1">
                <a:latin typeface="ＭＳ Ｐゴシック" panose="020B0600070205080204" pitchFamily="50" charset="-128"/>
                <a:ea typeface="ＭＳ Ｐゴシック" panose="020B0600070205080204" pitchFamily="50" charset="-128"/>
              </a:rPr>
              <a:t>De </a:t>
            </a:r>
            <a:r>
              <a:rPr lang="en-US" altLang="ja-JP" sz="1100" b="1" err="1">
                <a:latin typeface="ＭＳ Ｐゴシック" panose="020B0600070205080204" pitchFamily="50" charset="-128"/>
                <a:ea typeface="ＭＳ Ｐゴシック" panose="020B0600070205080204" pitchFamily="50" charset="-128"/>
              </a:rPr>
              <a:t>quépaíseres</a:t>
            </a:r>
            <a:r>
              <a:rPr lang="ja-JP" altLang="en-US" sz="1100" b="1">
                <a:latin typeface="ＭＳ Ｐゴシック" panose="020B0600070205080204" pitchFamily="50" charset="-128"/>
                <a:ea typeface="ＭＳ Ｐゴシック" panose="020B0600070205080204" pitchFamily="50" charset="-128"/>
              </a:rPr>
              <a:t>？　　　　　　  　○ アラビア語：</a:t>
            </a:r>
            <a:r>
              <a:rPr lang="ar-AE" altLang="ja-JP" sz="1100" b="1">
                <a:latin typeface="ＭＳ Ｐゴシック" panose="020B0600070205080204" pitchFamily="50" charset="-128"/>
                <a:ea typeface="ＭＳ Ｐゴシック" panose="020B0600070205080204" pitchFamily="50" charset="-128"/>
              </a:rPr>
              <a:t>من أي بلد أنت</a:t>
            </a:r>
          </a:p>
          <a:p>
            <a:pPr marL="0" indent="0">
              <a:buNone/>
            </a:pPr>
            <a:r>
              <a:rPr lang="ja-JP" altLang="en-US" sz="1100" b="1">
                <a:latin typeface="ＭＳ Ｐゴシック" panose="020B0600070205080204" pitchFamily="50" charset="-128"/>
                <a:ea typeface="ＭＳ Ｐゴシック" panose="020B0600070205080204" pitchFamily="50" charset="-128"/>
              </a:rPr>
              <a:t>○ベトナム語：</a:t>
            </a:r>
            <a:r>
              <a:rPr lang="vi-VN" altLang="ja-JP" sz="1100" b="1">
                <a:latin typeface="ＭＳ Ｐゴシック" panose="020B0600070205080204" pitchFamily="50" charset="-128"/>
                <a:ea typeface="ＭＳ Ｐゴシック" panose="020B0600070205080204" pitchFamily="50" charset="-128"/>
              </a:rPr>
              <a:t>Bạn đến từ đất nước nào</a:t>
            </a:r>
            <a:r>
              <a:rPr lang="ja-JP" altLang="en-US" sz="1100" b="1">
                <a:latin typeface="ＭＳ Ｐゴシック" panose="020B0600070205080204" pitchFamily="50" charset="-128"/>
                <a:ea typeface="ＭＳ Ｐゴシック" panose="020B0600070205080204" pitchFamily="50" charset="-128"/>
              </a:rPr>
              <a:t>？　　　　　　　　　</a:t>
            </a:r>
            <a:endParaRPr lang="en-US" altLang="ja-JP" sz="1100" b="1">
              <a:latin typeface="ＭＳ Ｐゴシック" panose="020B0600070205080204" pitchFamily="50" charset="-128"/>
              <a:ea typeface="ＭＳ Ｐゴシック" panose="020B0600070205080204" pitchFamily="50" charset="-128"/>
            </a:endParaRPr>
          </a:p>
          <a:p>
            <a:pPr marL="0" indent="0">
              <a:buNone/>
            </a:pP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Ｑ</a:t>
            </a:r>
            <a:r>
              <a:rPr lang="en-US" altLang="ja-JP" sz="1100" b="1">
                <a:latin typeface="ＭＳ Ｐゴシック" panose="020B0600070205080204" pitchFamily="50" charset="-128"/>
                <a:ea typeface="ＭＳ Ｐゴシック" panose="020B0600070205080204" pitchFamily="50" charset="-128"/>
              </a:rPr>
              <a:t>.</a:t>
            </a:r>
            <a:r>
              <a:rPr lang="ja-JP" altLang="en-US" sz="1100" b="1">
                <a:latin typeface="ＭＳ Ｐゴシック" panose="020B0600070205080204" pitchFamily="50" charset="-128"/>
                <a:ea typeface="ＭＳ Ｐゴシック" panose="020B0600070205080204" pitchFamily="50" charset="-128"/>
              </a:rPr>
              <a:t>宗教を確認する。（下記：例）　日本語：あなたは宗教をもっていますか？</a:t>
            </a: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　○ 英語：</a:t>
            </a:r>
            <a:r>
              <a:rPr lang="en-US" altLang="ja-JP" sz="1100" b="1">
                <a:latin typeface="ＭＳ Ｐゴシック" panose="020B0600070205080204" pitchFamily="50" charset="-128"/>
                <a:ea typeface="ＭＳ Ｐゴシック" panose="020B0600070205080204" pitchFamily="50" charset="-128"/>
              </a:rPr>
              <a:t>Do you have a religion?</a:t>
            </a:r>
            <a:r>
              <a:rPr lang="ja-JP" altLang="en-US" sz="1100" b="1">
                <a:latin typeface="ＭＳ Ｐゴシック" panose="020B0600070205080204" pitchFamily="50" charset="-128"/>
                <a:ea typeface="ＭＳ Ｐゴシック" panose="020B0600070205080204" pitchFamily="50" charset="-128"/>
              </a:rPr>
              <a:t>　　　　　　　　　 ○ 中国語：</a:t>
            </a:r>
            <a:r>
              <a:rPr lang="ja-JP" altLang="en-US" sz="1100" b="1" i="0">
                <a:solidFill>
                  <a:srgbClr val="222222"/>
                </a:solidFill>
                <a:effectLst/>
                <a:latin typeface="+mn-ea"/>
              </a:rPr>
              <a:t>您的宗教信仰是什么？</a:t>
            </a:r>
            <a:endParaRPr lang="en-US" altLang="ja-JP" sz="1100" b="1">
              <a:latin typeface="+mn-ea"/>
            </a:endParaRPr>
          </a:p>
          <a:p>
            <a:pPr marL="0" indent="0">
              <a:buNone/>
            </a:pPr>
            <a:r>
              <a:rPr lang="ja-JP" altLang="en-US" sz="1100" b="1">
                <a:latin typeface="ＭＳ Ｐゴシック" panose="020B0600070205080204" pitchFamily="50" charset="-128"/>
                <a:ea typeface="ＭＳ Ｐゴシック" panose="020B0600070205080204" pitchFamily="50" charset="-128"/>
              </a:rPr>
              <a:t>　○ 韓国語：</a:t>
            </a:r>
            <a:r>
              <a:rPr lang="ko-KR" altLang="en-US" sz="1100" b="1">
                <a:latin typeface="ＭＳ Ｐゴシック" panose="020B0600070205080204" pitchFamily="50" charset="-128"/>
                <a:ea typeface="ＭＳ Ｐゴシック" panose="020B0600070205080204" pitchFamily="50" charset="-128"/>
              </a:rPr>
              <a:t>당신은 종교를 가지고 있습니까</a:t>
            </a:r>
            <a:r>
              <a:rPr lang="en-US" altLang="ko-KR" sz="1100" b="1">
                <a:latin typeface="ＭＳ Ｐゴシック" panose="020B0600070205080204" pitchFamily="50" charset="-128"/>
                <a:ea typeface="ＭＳ Ｐゴシック" panose="020B0600070205080204" pitchFamily="50" charset="-128"/>
              </a:rPr>
              <a:t>?</a:t>
            </a:r>
            <a:r>
              <a:rPr lang="ja-JP" altLang="en-US" sz="1100" b="1">
                <a:latin typeface="ＭＳ Ｐゴシック" panose="020B0600070205080204" pitchFamily="50" charset="-128"/>
                <a:ea typeface="ＭＳ Ｐゴシック" panose="020B0600070205080204" pitchFamily="50" charset="-128"/>
              </a:rPr>
              <a:t>　〇 フランス語：</a:t>
            </a:r>
            <a:r>
              <a:rPr lang="en-US" altLang="ja-JP" sz="1100" b="1" err="1">
                <a:latin typeface="ＭＳ Ｐゴシック" panose="020B0600070205080204" pitchFamily="50" charset="-128"/>
                <a:ea typeface="ＭＳ Ｐゴシック" panose="020B0600070205080204" pitchFamily="50" charset="-128"/>
              </a:rPr>
              <a:t>Avez-vousune</a:t>
            </a:r>
            <a:r>
              <a:rPr lang="en-US" altLang="ja-JP" sz="1100" b="1">
                <a:latin typeface="ＭＳ Ｐゴシック" panose="020B0600070205080204" pitchFamily="50" charset="-128"/>
                <a:ea typeface="ＭＳ Ｐゴシック" panose="020B0600070205080204" pitchFamily="50" charset="-128"/>
              </a:rPr>
              <a:t> religion?</a:t>
            </a:r>
          </a:p>
          <a:p>
            <a:pPr marL="0" indent="0">
              <a:buNone/>
            </a:pPr>
            <a:r>
              <a:rPr lang="ja-JP" altLang="en-US" sz="1100" b="1">
                <a:latin typeface="ＭＳ Ｐゴシック" panose="020B0600070205080204" pitchFamily="50" charset="-128"/>
                <a:ea typeface="ＭＳ Ｐゴシック" panose="020B0600070205080204" pitchFamily="50" charset="-128"/>
              </a:rPr>
              <a:t>　○ スペイン語：</a:t>
            </a:r>
            <a:r>
              <a:rPr lang="en-US" altLang="ja-JP" sz="1100" b="1">
                <a:latin typeface="ＭＳ Ｐゴシック" panose="020B0600070205080204" pitchFamily="50" charset="-128"/>
                <a:ea typeface="ＭＳ Ｐゴシック" panose="020B0600070205080204" pitchFamily="50" charset="-128"/>
              </a:rPr>
              <a:t>¿</a:t>
            </a:r>
            <a:r>
              <a:rPr lang="en-US" altLang="ja-JP" sz="1100" b="1" err="1">
                <a:latin typeface="ＭＳ Ｐゴシック" panose="020B0600070205080204" pitchFamily="50" charset="-128"/>
                <a:ea typeface="ＭＳ Ｐゴシック" panose="020B0600070205080204" pitchFamily="50" charset="-128"/>
              </a:rPr>
              <a:t>Tienes</a:t>
            </a:r>
            <a:r>
              <a:rPr lang="en-US" altLang="ja-JP" sz="1100" b="1">
                <a:latin typeface="ＭＳ Ｐゴシック" panose="020B0600070205080204" pitchFamily="50" charset="-128"/>
                <a:ea typeface="ＭＳ Ｐゴシック" panose="020B0600070205080204" pitchFamily="50" charset="-128"/>
              </a:rPr>
              <a:t> una </a:t>
            </a:r>
            <a:r>
              <a:rPr lang="en-US" altLang="ja-JP" sz="1100" b="1" err="1">
                <a:latin typeface="ＭＳ Ｐゴシック" panose="020B0600070205080204" pitchFamily="50" charset="-128"/>
                <a:ea typeface="ＭＳ Ｐゴシック" panose="020B0600070205080204" pitchFamily="50" charset="-128"/>
              </a:rPr>
              <a:t>religión</a:t>
            </a:r>
            <a:r>
              <a:rPr lang="en-US" altLang="ja-JP" sz="1100" b="1">
                <a:latin typeface="ＭＳ Ｐゴシック" panose="020B0600070205080204" pitchFamily="50" charset="-128"/>
                <a:ea typeface="ＭＳ Ｐゴシック" panose="020B0600070205080204" pitchFamily="50" charset="-128"/>
              </a:rPr>
              <a:t>?</a:t>
            </a:r>
            <a:r>
              <a:rPr lang="ja-JP" altLang="en-US" sz="1100" b="1">
                <a:latin typeface="ＭＳ Ｐゴシック" panose="020B0600070205080204" pitchFamily="50" charset="-128"/>
                <a:ea typeface="ＭＳ Ｐゴシック" panose="020B0600070205080204" pitchFamily="50" charset="-128"/>
              </a:rPr>
              <a:t>　　　　　　　○ アラビア語：</a:t>
            </a:r>
            <a:r>
              <a:rPr lang="ar-AE" altLang="ja-JP" sz="1100" b="1">
                <a:latin typeface="ＭＳ Ｐゴシック" panose="020B0600070205080204" pitchFamily="50" charset="-128"/>
                <a:ea typeface="ＭＳ Ｐゴシック" panose="020B0600070205080204" pitchFamily="50" charset="-128"/>
              </a:rPr>
              <a:t>هل لديك دين</a:t>
            </a:r>
            <a:r>
              <a:rPr lang="ja-JP" altLang="en-US" sz="1100" b="1">
                <a:latin typeface="ＭＳ Ｐゴシック" panose="020B0600070205080204" pitchFamily="50" charset="-128"/>
                <a:ea typeface="ＭＳ Ｐゴシック" panose="020B0600070205080204" pitchFamily="50" charset="-128"/>
              </a:rPr>
              <a:t>　　　　　　　　　　　　</a:t>
            </a: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　○ ベトナム語</a:t>
            </a:r>
            <a:r>
              <a:rPr lang="en-US" altLang="ja-JP" sz="1100" b="1">
                <a:latin typeface="ＭＳ Ｐゴシック" panose="020B0600070205080204" pitchFamily="50" charset="-128"/>
                <a:ea typeface="ＭＳ Ｐゴシック" panose="020B0600070205080204" pitchFamily="50" charset="-128"/>
              </a:rPr>
              <a:t>:</a:t>
            </a:r>
            <a:r>
              <a:rPr lang="en-US" altLang="ja-JP" sz="1100" b="1" err="1">
                <a:latin typeface="ＭＳ Ｐゴシック" panose="020B0600070205080204" pitchFamily="50" charset="-128"/>
                <a:ea typeface="ＭＳ Ｐゴシック" panose="020B0600070205080204" pitchFamily="50" charset="-128"/>
              </a:rPr>
              <a:t>Bạncómộttôngiáo</a:t>
            </a:r>
            <a:r>
              <a:rPr lang="en-US" altLang="ja-JP" sz="1100" b="1">
                <a:latin typeface="ＭＳ Ｐゴシック" panose="020B0600070205080204" pitchFamily="50" charset="-128"/>
                <a:ea typeface="ＭＳ Ｐゴシック" panose="020B0600070205080204" pitchFamily="50" charset="-128"/>
              </a:rPr>
              <a:t>?</a:t>
            </a:r>
          </a:p>
          <a:p>
            <a:pPr marL="0" indent="0">
              <a:buNone/>
            </a:pPr>
            <a:r>
              <a:rPr lang="ja-JP" altLang="en-US" sz="1100" b="1">
                <a:latin typeface="ＭＳ Ｐゴシック" panose="020B0600070205080204" pitchFamily="50" charset="-128"/>
                <a:ea typeface="ＭＳ Ｐゴシック" panose="020B0600070205080204" pitchFamily="50" charset="-128"/>
              </a:rPr>
              <a:t>□ </a:t>
            </a:r>
            <a:r>
              <a:rPr lang="en-US" altLang="ja-JP" sz="1100" b="1">
                <a:latin typeface="ＭＳ Ｐゴシック" panose="020B0600070205080204" pitchFamily="50" charset="-128"/>
                <a:ea typeface="ＭＳ Ｐゴシック" panose="020B0600070205080204" pitchFamily="50" charset="-128"/>
              </a:rPr>
              <a:t>No</a:t>
            </a:r>
          </a:p>
          <a:p>
            <a:pPr marL="0" indent="0">
              <a:buNone/>
            </a:pPr>
            <a:r>
              <a:rPr lang="ja-JP" altLang="en-US" sz="1100" b="1">
                <a:latin typeface="ＭＳ Ｐゴシック" panose="020B0600070205080204" pitchFamily="50" charset="-128"/>
                <a:ea typeface="ＭＳ Ｐゴシック" panose="020B0600070205080204" pitchFamily="50" charset="-128"/>
              </a:rPr>
              <a:t>□ </a:t>
            </a:r>
            <a:r>
              <a:rPr lang="en-US" altLang="ja-JP" sz="1100" b="1">
                <a:latin typeface="ＭＳ Ｐゴシック" panose="020B0600070205080204" pitchFamily="50" charset="-128"/>
                <a:ea typeface="ＭＳ Ｐゴシック" panose="020B0600070205080204" pitchFamily="50" charset="-128"/>
              </a:rPr>
              <a:t>YES</a:t>
            </a:r>
            <a:r>
              <a:rPr lang="ja-JP" altLang="en-US" sz="1100" b="1">
                <a:latin typeface="ＭＳ Ｐゴシック" panose="020B0600070205080204" pitchFamily="50" charset="-128"/>
                <a:ea typeface="ＭＳ Ｐゴシック" panose="020B0600070205080204" pitchFamily="50" charset="-128"/>
              </a:rPr>
              <a:t>　　　　　　　　　　キリスト教　　　　　　ユダヤ教　　　　　　イスラム教　　　　　　ヒンドュー教</a:t>
            </a:r>
            <a:endParaRPr lang="en-US" altLang="ja-JP" sz="1100" b="1">
              <a:latin typeface="ＭＳ Ｐゴシック" panose="020B0600070205080204" pitchFamily="50" charset="-128"/>
              <a:ea typeface="ＭＳ Ｐゴシック" panose="020B0600070205080204" pitchFamily="50" charset="-128"/>
            </a:endParaRPr>
          </a:p>
          <a:p>
            <a:pPr marL="0" indent="0">
              <a:buNone/>
            </a:pP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Ｑ</a:t>
            </a:r>
            <a:r>
              <a:rPr lang="en-US" altLang="ja-JP" sz="1100" b="1">
                <a:latin typeface="ＭＳ Ｐゴシック" panose="020B0600070205080204" pitchFamily="50" charset="-128"/>
                <a:ea typeface="ＭＳ Ｐゴシック" panose="020B0600070205080204" pitchFamily="50" charset="-128"/>
              </a:rPr>
              <a:t>.</a:t>
            </a:r>
            <a:r>
              <a:rPr lang="ja-JP" altLang="en-US" sz="1100" b="1">
                <a:latin typeface="ＭＳ Ｐゴシック" panose="020B0600070205080204" pitchFamily="50" charset="-128"/>
                <a:ea typeface="ＭＳ Ｐゴシック" panose="020B0600070205080204" pitchFamily="50" charset="-128"/>
              </a:rPr>
              <a:t>食べられない物（下記：例）　日本語：食べられない物はありますか？</a:t>
            </a: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　○ 英語：</a:t>
            </a:r>
            <a:r>
              <a:rPr lang="en-US" altLang="ja-JP" sz="1100" b="1">
                <a:latin typeface="ＭＳ Ｐゴシック" panose="020B0600070205080204" pitchFamily="50" charset="-128"/>
                <a:ea typeface="ＭＳ Ｐゴシック" panose="020B0600070205080204" pitchFamily="50" charset="-128"/>
              </a:rPr>
              <a:t>Are there </a:t>
            </a:r>
            <a:r>
              <a:rPr lang="en-US" altLang="ja-JP" sz="1100" b="1" err="1">
                <a:latin typeface="ＭＳ Ｐゴシック" panose="020B0600070205080204" pitchFamily="50" charset="-128"/>
                <a:ea typeface="ＭＳ Ｐゴシック" panose="020B0600070205080204" pitchFamily="50" charset="-128"/>
              </a:rPr>
              <a:t>anythings</a:t>
            </a:r>
            <a:r>
              <a:rPr lang="en-US" altLang="ja-JP" sz="1100" b="1">
                <a:latin typeface="ＭＳ Ｐゴシック" panose="020B0600070205080204" pitchFamily="50" charset="-128"/>
                <a:ea typeface="ＭＳ Ｐゴシック" panose="020B0600070205080204" pitchFamily="50" charset="-128"/>
              </a:rPr>
              <a:t> that you can not eat?</a:t>
            </a:r>
            <a:r>
              <a:rPr lang="ja-JP" altLang="en-US" sz="1100" b="1">
                <a:latin typeface="ＭＳ Ｐゴシック" panose="020B0600070205080204" pitchFamily="50" charset="-128"/>
                <a:ea typeface="ＭＳ Ｐゴシック" panose="020B0600070205080204" pitchFamily="50" charset="-128"/>
              </a:rPr>
              <a:t>  ○ 中国語：</a:t>
            </a:r>
            <a:r>
              <a:rPr lang="zh-CN" altLang="en-US" sz="1100" b="1" i="0">
                <a:solidFill>
                  <a:srgbClr val="222222"/>
                </a:solidFill>
                <a:effectLst/>
                <a:latin typeface="ＭＳ Ｐゴシック" panose="020B0600070205080204" pitchFamily="50" charset="-128"/>
                <a:ea typeface="ＭＳ Ｐゴシック" panose="020B0600070205080204" pitchFamily="50" charset="-128"/>
              </a:rPr>
              <a:t>不能吃不吃的食物有吗？</a:t>
            </a: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　○ 韓国語：</a:t>
            </a:r>
            <a:r>
              <a:rPr lang="ko-KR" altLang="en-US" sz="1100" b="1">
                <a:latin typeface="ＭＳ Ｐゴシック" panose="020B0600070205080204" pitchFamily="50" charset="-128"/>
                <a:ea typeface="ＭＳ Ｐゴシック" panose="020B0600070205080204" pitchFamily="50" charset="-128"/>
              </a:rPr>
              <a:t>당신은 먹을 수없는 물건이 있습니까</a:t>
            </a:r>
            <a:r>
              <a:rPr lang="en-US" altLang="ko-KR" sz="1100" b="1">
                <a:latin typeface="ＭＳ Ｐゴシック" panose="020B0600070205080204" pitchFamily="50" charset="-128"/>
                <a:ea typeface="ＭＳ Ｐゴシック" panose="020B0600070205080204" pitchFamily="50" charset="-128"/>
              </a:rPr>
              <a:t>?</a:t>
            </a:r>
            <a:r>
              <a:rPr lang="ja-JP" altLang="en-US" sz="1100" b="1">
                <a:latin typeface="ＭＳ Ｐゴシック" panose="020B0600070205080204" pitchFamily="50" charset="-128"/>
                <a:ea typeface="ＭＳ Ｐゴシック" panose="020B0600070205080204" pitchFamily="50" charset="-128"/>
              </a:rPr>
              <a:t>　○ スペイン語：</a:t>
            </a:r>
            <a:r>
              <a:rPr lang="es-ES" altLang="ja-JP" sz="1100" b="1">
                <a:latin typeface="ＭＳ Ｐゴシック" panose="020B0600070205080204" pitchFamily="50" charset="-128"/>
                <a:ea typeface="ＭＳ Ｐゴシック" panose="020B0600070205080204" pitchFamily="50" charset="-128"/>
              </a:rPr>
              <a:t>¿Hay algo que no puedas comer?</a:t>
            </a:r>
            <a:r>
              <a:rPr lang="ja-JP" altLang="en-US" sz="1100" b="1">
                <a:latin typeface="ＭＳ Ｐゴシック" panose="020B0600070205080204" pitchFamily="50" charset="-128"/>
                <a:ea typeface="ＭＳ Ｐゴシック" panose="020B0600070205080204" pitchFamily="50" charset="-128"/>
              </a:rPr>
              <a:t>　　</a:t>
            </a: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　</a:t>
            </a:r>
            <a:r>
              <a:rPr lang="ja-JP" altLang="en-US" sz="1100" b="1">
                <a:latin typeface="ＭＳ Ｐゴシック" panose="020B0600070205080204" pitchFamily="50" charset="-128"/>
              </a:rPr>
              <a:t>〇 フランス語：</a:t>
            </a:r>
            <a:r>
              <a:rPr lang="fr-FR" altLang="ja-JP" sz="1100" b="1">
                <a:latin typeface="ＭＳ Ｐゴシック" panose="020B0600070205080204" pitchFamily="50" charset="-128"/>
              </a:rPr>
              <a:t>Y a-t-il quelque chose que vous ne pouvez pas manger ?</a:t>
            </a: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　○ アラビア語：</a:t>
            </a:r>
            <a:r>
              <a:rPr lang="ar-AE" altLang="ja-JP" sz="1100" b="1">
                <a:latin typeface="ＭＳ Ｐゴシック" panose="020B0600070205080204" pitchFamily="50" charset="-128"/>
                <a:ea typeface="ＭＳ Ｐゴシック" panose="020B0600070205080204" pitchFamily="50" charset="-128"/>
              </a:rPr>
              <a:t>هل هناك أي شيء لا يمكنك أكله؟</a:t>
            </a:r>
            <a:r>
              <a:rPr lang="ja-JP" altLang="en-US" sz="1100" b="1">
                <a:latin typeface="ＭＳ Ｐゴシック" panose="020B0600070205080204" pitchFamily="50" charset="-128"/>
                <a:ea typeface="ＭＳ Ｐゴシック" panose="020B0600070205080204" pitchFamily="50" charset="-128"/>
              </a:rPr>
              <a:t>○ ベトナム語</a:t>
            </a:r>
            <a:r>
              <a:rPr lang="en-US" altLang="ja-JP" sz="1100" b="1">
                <a:latin typeface="ＭＳ Ｐゴシック" panose="020B0600070205080204" pitchFamily="50" charset="-128"/>
                <a:ea typeface="ＭＳ Ｐゴシック" panose="020B0600070205080204" pitchFamily="50" charset="-128"/>
              </a:rPr>
              <a:t>:</a:t>
            </a:r>
            <a:r>
              <a:rPr lang="vi-VN" altLang="ja-JP" sz="1100" b="1">
                <a:latin typeface="ＭＳ Ｐゴシック" panose="020B0600070205080204" pitchFamily="50" charset="-128"/>
                <a:ea typeface="ＭＳ Ｐゴシック" panose="020B0600070205080204" pitchFamily="50" charset="-128"/>
              </a:rPr>
              <a:t>Có thứ gì bạn không ăn được không?</a:t>
            </a:r>
            <a:endParaRPr lang="en-US" altLang="ja-JP" sz="1100" b="1">
              <a:latin typeface="ＭＳ Ｐゴシック" panose="020B0600070205080204" pitchFamily="50" charset="-128"/>
              <a:ea typeface="ＭＳ Ｐゴシック" panose="020B0600070205080204" pitchFamily="50" charset="-128"/>
            </a:endParaRPr>
          </a:p>
          <a:p>
            <a:pPr marL="0" indent="0">
              <a:buNone/>
            </a:pPr>
            <a:endParaRPr lang="en-US" altLang="ko-KR" sz="1100" b="1">
              <a:latin typeface="ＭＳ Ｐゴシック" panose="020B0600070205080204" pitchFamily="50" charset="-128"/>
              <a:ea typeface="ＭＳ Ｐゴシック" panose="020B0600070205080204" pitchFamily="50" charset="-128"/>
            </a:endParaRPr>
          </a:p>
        </p:txBody>
      </p:sp>
      <p:sp>
        <p:nvSpPr>
          <p:cNvPr id="8" name="正方形/長方形 7">
            <a:extLst>
              <a:ext uri="{FF2B5EF4-FFF2-40B4-BE49-F238E27FC236}">
                <a16:creationId xmlns:a16="http://schemas.microsoft.com/office/drawing/2014/main" id="{374DF292-D9D1-412B-B4D0-408E8BAE78CE}"/>
              </a:ext>
            </a:extLst>
          </p:cNvPr>
          <p:cNvSpPr/>
          <p:nvPr/>
        </p:nvSpPr>
        <p:spPr>
          <a:xfrm>
            <a:off x="620688" y="6444208"/>
            <a:ext cx="5963422" cy="136293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21264" y="0"/>
            <a:ext cx="6879264" cy="836740"/>
          </a:xfrm>
          <a:prstGeom prst="rect">
            <a:avLst/>
          </a:prstGeom>
          <a:solidFill>
            <a:srgbClr val="002060"/>
          </a:solidFill>
        </p:spPr>
        <p:txBody>
          <a:bodyPr>
            <a:normAutofit fontScale="77500" lnSpcReduction="2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lnSpc>
                <a:spcPct val="120000"/>
              </a:lnSpc>
            </a:pPr>
            <a:r>
              <a:rPr lang="ja-JP" altLang="en-US" sz="2100" b="1">
                <a:solidFill>
                  <a:schemeClr val="bg1"/>
                </a:solidFill>
                <a:latin typeface="+mn-ea"/>
                <a:ea typeface="+mn-ea"/>
              </a:rPr>
              <a:t>　　　○○栄養士会　　　　　　　　　　　　　　　　　　　　　　　　　（ﾌｪｰｽﾞ目安０～４）</a:t>
            </a:r>
            <a:endParaRPr lang="en-US" altLang="ja-JP" sz="1100" b="1">
              <a:solidFill>
                <a:schemeClr val="bg1"/>
              </a:solidFill>
              <a:latin typeface="+mn-ea"/>
              <a:ea typeface="+mn-ea"/>
            </a:endParaRPr>
          </a:p>
          <a:p>
            <a:pPr algn="r">
              <a:lnSpc>
                <a:spcPct val="120000"/>
              </a:lnSpc>
            </a:pPr>
            <a:r>
              <a:rPr lang="ja-JP" altLang="en-US" sz="3100" b="1">
                <a:solidFill>
                  <a:schemeClr val="bg1"/>
                </a:solidFill>
                <a:latin typeface="+mn-ea"/>
                <a:ea typeface="+mn-ea"/>
              </a:rPr>
              <a:t>１８－１２－①　言葉の通じない旅行者等</a:t>
            </a:r>
            <a:r>
              <a:rPr lang="ja-JP" altLang="en-US" sz="2300" b="1">
                <a:solidFill>
                  <a:schemeClr val="bg1"/>
                </a:solidFill>
                <a:latin typeface="+mn-ea"/>
                <a:ea typeface="+mn-ea"/>
              </a:rPr>
              <a:t>（要配慮者）</a:t>
            </a:r>
            <a:endParaRPr lang="ja-JP" altLang="en-US" sz="3100" b="1">
              <a:solidFill>
                <a:schemeClr val="bg1"/>
              </a:solidFill>
              <a:latin typeface="+mn-ea"/>
              <a:ea typeface="+mn-ea"/>
            </a:endParaRPr>
          </a:p>
        </p:txBody>
      </p:sp>
      <p:sp>
        <p:nvSpPr>
          <p:cNvPr id="2" name="タイトル 1">
            <a:extLst>
              <a:ext uri="{FF2B5EF4-FFF2-40B4-BE49-F238E27FC236}">
                <a16:creationId xmlns:a16="http://schemas.microsoft.com/office/drawing/2014/main" id="{87DB855C-C1D1-4833-9564-982D38E52D72}"/>
              </a:ext>
            </a:extLst>
          </p:cNvPr>
          <p:cNvSpPr>
            <a:spLocks noGrp="1"/>
          </p:cNvSpPr>
          <p:nvPr>
            <p:ph type="title"/>
          </p:nvPr>
        </p:nvSpPr>
        <p:spPr>
          <a:xfrm>
            <a:off x="497160" y="1763688"/>
            <a:ext cx="6017940" cy="268139"/>
          </a:xfrm>
        </p:spPr>
        <p:txBody>
          <a:bodyPr>
            <a:normAutofit/>
          </a:bodyPr>
          <a:lstStyle/>
          <a:p>
            <a:pPr algn="l"/>
            <a:r>
              <a:rPr lang="ja-JP" altLang="en-US" sz="1100" b="1"/>
              <a:t>個別調査時・・・該当する□に☑して下さい。</a:t>
            </a:r>
          </a:p>
        </p:txBody>
      </p:sp>
      <p:sp>
        <p:nvSpPr>
          <p:cNvPr id="4" name="矢印: 下 3">
            <a:extLst>
              <a:ext uri="{FF2B5EF4-FFF2-40B4-BE49-F238E27FC236}">
                <a16:creationId xmlns:a16="http://schemas.microsoft.com/office/drawing/2014/main" id="{7232BB2C-EC99-4D4F-9B12-F4EB87A4A368}"/>
              </a:ext>
            </a:extLst>
          </p:cNvPr>
          <p:cNvSpPr/>
          <p:nvPr/>
        </p:nvSpPr>
        <p:spPr>
          <a:xfrm>
            <a:off x="3237484" y="7913669"/>
            <a:ext cx="376777" cy="1588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9">
            <a:extLst>
              <a:ext uri="{FF2B5EF4-FFF2-40B4-BE49-F238E27FC236}">
                <a16:creationId xmlns:a16="http://schemas.microsoft.com/office/drawing/2014/main" id="{C99D4EE7-1E23-4EDD-961C-4DD6BD226FCD}"/>
              </a:ext>
            </a:extLst>
          </p:cNvPr>
          <p:cNvGrpSpPr/>
          <p:nvPr/>
        </p:nvGrpSpPr>
        <p:grpSpPr>
          <a:xfrm>
            <a:off x="1531780" y="4788024"/>
            <a:ext cx="4129467" cy="491531"/>
            <a:chOff x="1569069" y="4909135"/>
            <a:chExt cx="4233258" cy="558908"/>
          </a:xfrm>
        </p:grpSpPr>
        <p:pic>
          <p:nvPicPr>
            <p:cNvPr id="1038" name="Picture 14">
              <a:extLst>
                <a:ext uri="{FF2B5EF4-FFF2-40B4-BE49-F238E27FC236}">
                  <a16:creationId xmlns:a16="http://schemas.microsoft.com/office/drawing/2014/main" id="{6E14B35C-1F8F-47C5-88AB-7ACE946BE28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69069" y="5015444"/>
              <a:ext cx="226901" cy="32080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ソース画像を表示">
              <a:extLst>
                <a:ext uri="{FF2B5EF4-FFF2-40B4-BE49-F238E27FC236}">
                  <a16:creationId xmlns:a16="http://schemas.microsoft.com/office/drawing/2014/main" id="{5FE86B03-1218-4D4A-AF58-5B63A3596FC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72815" y="4932040"/>
              <a:ext cx="482635" cy="536003"/>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イスラム教">
              <a:extLst>
                <a:ext uri="{FF2B5EF4-FFF2-40B4-BE49-F238E27FC236}">
                  <a16:creationId xmlns:a16="http://schemas.microsoft.com/office/drawing/2014/main" id="{AA4E6FD7-66ED-476C-9DC4-2B34827DA6A4}"/>
                </a:ext>
              </a:extLst>
            </p:cNvPr>
            <p:cNvPicPr>
              <a:picLocks noChangeAspect="1" noChangeArrowheads="1"/>
            </p:cNvPicPr>
            <p:nvPr/>
          </p:nvPicPr>
          <p:blipFill>
            <a:blip r:embed="rId4" cstate="print">
              <a:clrChange>
                <a:clrFrom>
                  <a:srgbClr val="FDFDFD"/>
                </a:clrFrom>
                <a:clrTo>
                  <a:srgbClr val="FDFDFD">
                    <a:alpha val="0"/>
                  </a:srgbClr>
                </a:clrTo>
              </a:clrChange>
              <a:extLst>
                <a:ext uri="{28A0092B-C50C-407E-A947-70E740481C1C}">
                  <a14:useLocalDpi xmlns:a14="http://schemas.microsoft.com/office/drawing/2010/main" val="0"/>
                </a:ext>
              </a:extLst>
            </a:blip>
            <a:srcRect/>
            <a:stretch>
              <a:fillRect/>
            </a:stretch>
          </p:blipFill>
          <p:spPr bwMode="auto">
            <a:xfrm>
              <a:off x="4104517" y="4909135"/>
              <a:ext cx="411702" cy="411702"/>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FB331CB5-A031-46E0-94B8-5ABFAB9FAD8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97249" y="4914718"/>
              <a:ext cx="411702" cy="476888"/>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479B3131-2F8D-499F-A757-695906E579F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08432" y="4927501"/>
              <a:ext cx="393895" cy="40964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5" name="グループ化 4">
            <a:extLst>
              <a:ext uri="{FF2B5EF4-FFF2-40B4-BE49-F238E27FC236}">
                <a16:creationId xmlns:a16="http://schemas.microsoft.com/office/drawing/2014/main" id="{5F509663-D462-45F0-893A-DDDEB1F70B8C}"/>
              </a:ext>
            </a:extLst>
          </p:cNvPr>
          <p:cNvGrpSpPr/>
          <p:nvPr/>
        </p:nvGrpSpPr>
        <p:grpSpPr>
          <a:xfrm rot="10800000">
            <a:off x="643066" y="6632420"/>
            <a:ext cx="416002" cy="891907"/>
            <a:chOff x="4674367" y="6504775"/>
            <a:chExt cx="1145514" cy="669335"/>
          </a:xfrm>
        </p:grpSpPr>
        <p:pic>
          <p:nvPicPr>
            <p:cNvPr id="1048" name="Picture 24" descr="ソース画像を表示">
              <a:extLst>
                <a:ext uri="{FF2B5EF4-FFF2-40B4-BE49-F238E27FC236}">
                  <a16:creationId xmlns:a16="http://schemas.microsoft.com/office/drawing/2014/main" id="{594E982C-50ED-4AE5-BB33-00E5B14E9A6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674367" y="6504775"/>
              <a:ext cx="1145514" cy="245096"/>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ソース画像を表示">
              <a:extLst>
                <a:ext uri="{FF2B5EF4-FFF2-40B4-BE49-F238E27FC236}">
                  <a16:creationId xmlns:a16="http://schemas.microsoft.com/office/drawing/2014/main" id="{8520D3C9-A2AD-47A1-99F4-050375B3A61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4862255" y="6967247"/>
              <a:ext cx="862430" cy="206863"/>
            </a:xfrm>
            <a:prstGeom prst="rect">
              <a:avLst/>
            </a:prstGeom>
            <a:noFill/>
            <a:extLst>
              <a:ext uri="{909E8E84-426E-40DD-AFC4-6F175D3DCCD1}">
                <a14:hiddenFill xmlns:a14="http://schemas.microsoft.com/office/drawing/2010/main">
                  <a:solidFill>
                    <a:srgbClr val="FFFFFF"/>
                  </a:solidFill>
                </a14:hiddenFill>
              </a:ext>
            </a:extLst>
          </p:spPr>
        </p:pic>
        <p:sp>
          <p:nvSpPr>
            <p:cNvPr id="20" name="タイトル 1">
              <a:extLst>
                <a:ext uri="{FF2B5EF4-FFF2-40B4-BE49-F238E27FC236}">
                  <a16:creationId xmlns:a16="http://schemas.microsoft.com/office/drawing/2014/main" id="{DCF4A68F-6EF3-47F8-8073-1A08DECDFED8}"/>
                </a:ext>
              </a:extLst>
            </p:cNvPr>
            <p:cNvSpPr txBox="1">
              <a:spLocks/>
            </p:cNvSpPr>
            <p:nvPr/>
          </p:nvSpPr>
          <p:spPr>
            <a:xfrm rot="10800000">
              <a:off x="4820786" y="6774968"/>
              <a:ext cx="862433" cy="160805"/>
            </a:xfrm>
            <a:prstGeom prst="rect">
              <a:avLst/>
            </a:prstGeom>
          </p:spPr>
          <p:txBody>
            <a:bodyPr vert="horz" lIns="91440" tIns="45720" rIns="91440" bIns="45720" rtlCol="0" anchor="ctr">
              <a:normAutofit fontScale="32500" lnSpcReduction="2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en-US" altLang="ja-JP" sz="2400"/>
                <a:t>or</a:t>
              </a:r>
              <a:endParaRPr lang="ja-JP" altLang="en-US" sz="2400"/>
            </a:p>
          </p:txBody>
        </p:sp>
      </p:grpSp>
      <p:pic>
        <p:nvPicPr>
          <p:cNvPr id="1052" name="Picture 28" descr="ソース画像を表示">
            <a:extLst>
              <a:ext uri="{FF2B5EF4-FFF2-40B4-BE49-F238E27FC236}">
                <a16:creationId xmlns:a16="http://schemas.microsoft.com/office/drawing/2014/main" id="{8E5CC898-EA9B-40B9-8912-FEAB8881E5B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172926" y="7316231"/>
            <a:ext cx="475196" cy="411067"/>
          </a:xfrm>
          <a:prstGeom prst="rect">
            <a:avLst/>
          </a:prstGeom>
          <a:noFill/>
          <a:extLst>
            <a:ext uri="{909E8E84-426E-40DD-AFC4-6F175D3DCCD1}">
              <a14:hiddenFill xmlns:a14="http://schemas.microsoft.com/office/drawing/2010/main">
                <a:solidFill>
                  <a:srgbClr val="FFFFFF"/>
                </a:solidFill>
              </a14:hiddenFill>
            </a:ext>
          </a:extLst>
        </p:spPr>
      </p:pic>
      <p:sp>
        <p:nvSpPr>
          <p:cNvPr id="25" name="タイトル 1">
            <a:extLst>
              <a:ext uri="{FF2B5EF4-FFF2-40B4-BE49-F238E27FC236}">
                <a16:creationId xmlns:a16="http://schemas.microsoft.com/office/drawing/2014/main" id="{67DF4C72-F57D-411B-AF55-B4A426D2B607}"/>
              </a:ext>
            </a:extLst>
          </p:cNvPr>
          <p:cNvSpPr txBox="1">
            <a:spLocks/>
          </p:cNvSpPr>
          <p:nvPr/>
        </p:nvSpPr>
        <p:spPr>
          <a:xfrm>
            <a:off x="497160" y="8028384"/>
            <a:ext cx="6086950" cy="288032"/>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900" b="1"/>
              <a:t>準備された様式または日本栄養士会の様式</a:t>
            </a:r>
            <a:r>
              <a:rPr lang="en-US" altLang="ja-JP" sz="900" b="1"/>
              <a:t>【</a:t>
            </a:r>
            <a:r>
              <a:rPr lang="ja-JP" altLang="en-US" sz="900" b="1">
                <a:solidFill>
                  <a:srgbClr val="FF0000"/>
                </a:solidFill>
              </a:rPr>
              <a:t>避難所食事状況調査票（避難所にいる要配慮者のその他）</a:t>
            </a:r>
            <a:r>
              <a:rPr lang="en-US" altLang="ja-JP" sz="900" b="1"/>
              <a:t>】</a:t>
            </a:r>
            <a:r>
              <a:rPr lang="ja-JP" altLang="en-US" sz="900" b="1"/>
              <a:t>に記入</a:t>
            </a:r>
          </a:p>
        </p:txBody>
      </p:sp>
      <p:sp>
        <p:nvSpPr>
          <p:cNvPr id="26" name="コンテンツ プレースホルダー 2">
            <a:extLst>
              <a:ext uri="{FF2B5EF4-FFF2-40B4-BE49-F238E27FC236}">
                <a16:creationId xmlns:a16="http://schemas.microsoft.com/office/drawing/2014/main" id="{8130E1F2-4793-47D0-B3BF-933D7135A78B}"/>
              </a:ext>
            </a:extLst>
          </p:cNvPr>
          <p:cNvSpPr txBox="1">
            <a:spLocks/>
          </p:cNvSpPr>
          <p:nvPr/>
        </p:nvSpPr>
        <p:spPr>
          <a:xfrm>
            <a:off x="499729" y="8277849"/>
            <a:ext cx="6169629" cy="758647"/>
          </a:xfrm>
          <a:prstGeom prst="rect">
            <a:avLst/>
          </a:prstGeom>
          <a:solidFill>
            <a:srgbClr val="FF0000"/>
          </a:solidFill>
          <a:ln>
            <a:solidFill>
              <a:schemeClr val="tx1"/>
            </a:solidFill>
          </a:ln>
        </p:spPr>
        <p:txBody>
          <a:bodyPr vert="horz" lIns="91440" tIns="45720" rIns="91440" bIns="45720" rtlCol="0">
            <a:normAutofit lnSpcReduction="10000"/>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800" b="1">
                <a:solidFill>
                  <a:schemeClr val="bg1"/>
                </a:solidFill>
              </a:rPr>
              <a:t>≪繋げていく参考項目例≫</a:t>
            </a:r>
            <a:endParaRPr lang="en-US" altLang="ja-JP" sz="800" b="1">
              <a:solidFill>
                <a:schemeClr val="bg1"/>
              </a:solidFill>
            </a:endParaRPr>
          </a:p>
          <a:p>
            <a:pPr marL="0" indent="0">
              <a:buFont typeface="Arial" panose="020B0604020202020204" pitchFamily="34" charset="0"/>
              <a:buNone/>
            </a:pPr>
            <a:r>
              <a:rPr lang="ja-JP" altLang="en-US" sz="800" b="1">
                <a:solidFill>
                  <a:schemeClr val="bg1"/>
                </a:solidFill>
              </a:rPr>
              <a:t>関連カード・・・</a:t>
            </a:r>
            <a:r>
              <a:rPr lang="en-US" altLang="ja-JP" sz="800" b="1">
                <a:solidFill>
                  <a:schemeClr val="bg1"/>
                </a:solidFill>
              </a:rPr>
              <a:t>9</a:t>
            </a:r>
            <a:r>
              <a:rPr lang="ja-JP" altLang="en-US" sz="800" b="1">
                <a:solidFill>
                  <a:schemeClr val="bg1"/>
                </a:solidFill>
              </a:rPr>
              <a:t>（特殊栄養食品</a:t>
            </a:r>
            <a:r>
              <a:rPr lang="en-US" altLang="ja-JP" sz="800" b="1">
                <a:solidFill>
                  <a:schemeClr val="bg1"/>
                </a:solidFill>
              </a:rPr>
              <a:t>St</a:t>
            </a:r>
            <a:r>
              <a:rPr lang="ja-JP" altLang="en-US" sz="800" b="1">
                <a:solidFill>
                  <a:schemeClr val="bg1"/>
                </a:solidFill>
              </a:rPr>
              <a:t>）、</a:t>
            </a:r>
            <a:r>
              <a:rPr lang="en-US" altLang="ja-JP" sz="800" b="1">
                <a:solidFill>
                  <a:schemeClr val="bg1"/>
                </a:solidFill>
              </a:rPr>
              <a:t>12</a:t>
            </a:r>
            <a:r>
              <a:rPr lang="ja-JP" altLang="en-US" sz="800" b="1">
                <a:solidFill>
                  <a:schemeClr val="bg1"/>
                </a:solidFill>
              </a:rPr>
              <a:t>（活動拠点・現地統括）、</a:t>
            </a:r>
            <a:r>
              <a:rPr lang="en-US" altLang="ja-JP" sz="800" b="1">
                <a:solidFill>
                  <a:schemeClr val="bg1"/>
                </a:solidFill>
              </a:rPr>
              <a:t>13</a:t>
            </a:r>
            <a:r>
              <a:rPr lang="ja-JP" altLang="en-US" sz="800" b="1">
                <a:solidFill>
                  <a:schemeClr val="bg1"/>
                </a:solidFill>
              </a:rPr>
              <a:t>（後方支援）、</a:t>
            </a:r>
            <a:r>
              <a:rPr lang="en-US" altLang="ja-JP" sz="800" b="1">
                <a:solidFill>
                  <a:schemeClr val="bg1"/>
                </a:solidFill>
              </a:rPr>
              <a:t>14</a:t>
            </a:r>
            <a:r>
              <a:rPr lang="ja-JP" altLang="en-US" sz="800" b="1">
                <a:solidFill>
                  <a:schemeClr val="bg1"/>
                </a:solidFill>
              </a:rPr>
              <a:t>（活動引き継ぎ）、</a:t>
            </a:r>
            <a:r>
              <a:rPr lang="en-US" altLang="ja-JP" sz="800" b="1">
                <a:solidFill>
                  <a:schemeClr val="bg1"/>
                </a:solidFill>
              </a:rPr>
              <a:t>16</a:t>
            </a:r>
            <a:r>
              <a:rPr lang="ja-JP" altLang="en-US" sz="800" b="1">
                <a:solidFill>
                  <a:schemeClr val="bg1"/>
                </a:solidFill>
              </a:rPr>
              <a:t>（提供食の把握）、</a:t>
            </a:r>
            <a:r>
              <a:rPr lang="en-US" altLang="ja-JP" sz="800" b="1">
                <a:solidFill>
                  <a:schemeClr val="bg1"/>
                </a:solidFill>
              </a:rPr>
              <a:t>17</a:t>
            </a:r>
            <a:r>
              <a:rPr lang="ja-JP" altLang="en-US" sz="800" b="1">
                <a:solidFill>
                  <a:schemeClr val="bg1"/>
                </a:solidFill>
              </a:rPr>
              <a:t>（提供食の支援）、</a:t>
            </a:r>
          </a:p>
          <a:p>
            <a:pPr marL="0" indent="0">
              <a:buFont typeface="Arial" panose="020B0604020202020204" pitchFamily="34" charset="0"/>
              <a:buNone/>
            </a:pPr>
            <a:r>
              <a:rPr lang="en-US" altLang="ja-JP" sz="800" b="1">
                <a:solidFill>
                  <a:schemeClr val="bg1"/>
                </a:solidFill>
              </a:rPr>
              <a:t>                        19</a:t>
            </a:r>
            <a:r>
              <a:rPr lang="ja-JP" altLang="en-US" sz="800" b="1">
                <a:solidFill>
                  <a:schemeClr val="bg1"/>
                </a:solidFill>
              </a:rPr>
              <a:t>（被災者の支援）</a:t>
            </a:r>
            <a:endParaRPr lang="en-US" altLang="ja-JP" sz="800" b="1">
              <a:solidFill>
                <a:schemeClr val="bg1"/>
              </a:solidFill>
            </a:endParaRPr>
          </a:p>
          <a:p>
            <a:pPr marL="0" indent="0">
              <a:buFont typeface="Arial" panose="020B0604020202020204" pitchFamily="34" charset="0"/>
              <a:buNone/>
            </a:pPr>
            <a:r>
              <a:rPr lang="ja-JP" altLang="en-US" sz="800" b="1">
                <a:solidFill>
                  <a:schemeClr val="bg1"/>
                </a:solidFill>
              </a:rPr>
              <a:t>関連（関係）団体・・・外国人支援団体、等</a:t>
            </a:r>
            <a:endParaRPr lang="en-US" altLang="ja-JP" sz="800" b="1">
              <a:solidFill>
                <a:schemeClr val="bg1"/>
              </a:solidFill>
            </a:endParaRPr>
          </a:p>
          <a:p>
            <a:pPr marL="0" indent="0">
              <a:buFont typeface="Arial" panose="020B0604020202020204" pitchFamily="34" charset="0"/>
              <a:buNone/>
            </a:pPr>
            <a:r>
              <a:rPr lang="ja-JP" altLang="en-US" sz="800" b="1">
                <a:solidFill>
                  <a:schemeClr val="bg1"/>
                </a:solidFill>
              </a:rPr>
              <a:t>関係者・・・避難所責任者、通訳ボランティア、その他必要な専門職種、等</a:t>
            </a:r>
            <a:endParaRPr lang="en-US" altLang="ja-JP" sz="800" b="1">
              <a:solidFill>
                <a:schemeClr val="bg1"/>
              </a:solidFill>
            </a:endParaRPr>
          </a:p>
        </p:txBody>
      </p:sp>
      <p:graphicFrame>
        <p:nvGraphicFramePr>
          <p:cNvPr id="23" name="表 22">
            <a:extLst>
              <a:ext uri="{FF2B5EF4-FFF2-40B4-BE49-F238E27FC236}">
                <a16:creationId xmlns:a16="http://schemas.microsoft.com/office/drawing/2014/main" id="{93F026A9-976D-4276-99DF-98862A0CCD6B}"/>
              </a:ext>
            </a:extLst>
          </p:cNvPr>
          <p:cNvGraphicFramePr>
            <a:graphicFrameLocks noGrp="1"/>
          </p:cNvGraphicFramePr>
          <p:nvPr>
            <p:extLst>
              <p:ext uri="{D42A27DB-BD31-4B8C-83A1-F6EECF244321}">
                <p14:modId xmlns:p14="http://schemas.microsoft.com/office/powerpoint/2010/main" val="3536333168"/>
              </p:ext>
            </p:extLst>
          </p:nvPr>
        </p:nvGraphicFramePr>
        <p:xfrm>
          <a:off x="497160" y="882479"/>
          <a:ext cx="6172200" cy="899753"/>
        </p:xfrm>
        <a:graphic>
          <a:graphicData uri="http://schemas.openxmlformats.org/drawingml/2006/table">
            <a:tbl>
              <a:tblPr firstRow="1" bandRow="1">
                <a:tableStyleId>{5C22544A-7EE6-4342-B048-85BDC9FD1C3A}</a:tableStyleId>
              </a:tblPr>
              <a:tblGrid>
                <a:gridCol w="1030086">
                  <a:extLst>
                    <a:ext uri="{9D8B030D-6E8A-4147-A177-3AD203B41FA5}">
                      <a16:colId xmlns:a16="http://schemas.microsoft.com/office/drawing/2014/main" val="1790532664"/>
                    </a:ext>
                  </a:extLst>
                </a:gridCol>
                <a:gridCol w="3689113">
                  <a:extLst>
                    <a:ext uri="{9D8B030D-6E8A-4147-A177-3AD203B41FA5}">
                      <a16:colId xmlns:a16="http://schemas.microsoft.com/office/drawing/2014/main" val="2483362435"/>
                    </a:ext>
                  </a:extLst>
                </a:gridCol>
                <a:gridCol w="1453001">
                  <a:extLst>
                    <a:ext uri="{9D8B030D-6E8A-4147-A177-3AD203B41FA5}">
                      <a16:colId xmlns:a16="http://schemas.microsoft.com/office/drawing/2014/main" val="1697234052"/>
                    </a:ext>
                  </a:extLst>
                </a:gridCol>
              </a:tblGrid>
              <a:tr h="226537">
                <a:tc>
                  <a:txBody>
                    <a:bodyPr/>
                    <a:lstStyle/>
                    <a:p>
                      <a:pPr algn="ctr"/>
                      <a:r>
                        <a:rPr kumimoji="1" lang="ja-JP" altLang="en-US" sz="105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05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05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648293">
                <a:tc>
                  <a:txBody>
                    <a:bodyPr/>
                    <a:lstStyle/>
                    <a:p>
                      <a:pPr algn="ctr"/>
                      <a:r>
                        <a:rPr kumimoji="1" lang="ja-JP" altLang="en-US" sz="1050"/>
                        <a:t>避難所</a:t>
                      </a:r>
                      <a:endParaRPr kumimoji="1" lang="en-US" altLang="ja-JP" sz="1050"/>
                    </a:p>
                    <a:p>
                      <a:pPr algn="ctr"/>
                      <a:r>
                        <a:rPr kumimoji="1" lang="ja-JP" altLang="en-US" sz="1050"/>
                        <a:t>在宅避難</a:t>
                      </a:r>
                      <a:endParaRPr kumimoji="1" lang="en-US" altLang="ja-JP" sz="1050"/>
                    </a:p>
                    <a:p>
                      <a:pPr algn="ctr"/>
                      <a:r>
                        <a:rPr kumimoji="1" lang="ja-JP" altLang="en-US" sz="1050"/>
                        <a:t>車中避難</a:t>
                      </a:r>
                    </a:p>
                  </a:txBody>
                  <a:tcPr/>
                </a:tc>
                <a:tc>
                  <a:txBody>
                    <a:bodyPr/>
                    <a:lstStyle/>
                    <a:p>
                      <a:r>
                        <a:rPr kumimoji="1" lang="ja-JP" altLang="en-US" sz="1050"/>
                        <a:t>日本国に滞在する外国籍の方に対して人権、尊厳を保ち安心して避難生活を送っていただくうえで、食事環境、摂取状況、身体状況、等の把握を行い、栄養課題の解決につなげていく。</a:t>
                      </a:r>
                      <a:endParaRPr kumimoji="1" lang="en-US" altLang="ja-JP" sz="1050"/>
                    </a:p>
                  </a:txBody>
                  <a:tcPr/>
                </a:tc>
                <a:tc>
                  <a:txBody>
                    <a:bodyPr/>
                    <a:lstStyle/>
                    <a:p>
                      <a:r>
                        <a:rPr kumimoji="1" lang="ja-JP" altLang="en-US" sz="1050"/>
                        <a:t>行政</a:t>
                      </a:r>
                      <a:endParaRPr kumimoji="1" lang="en-US" altLang="ja-JP" sz="1050"/>
                    </a:p>
                    <a:p>
                      <a:r>
                        <a:rPr kumimoji="1" lang="ja-JP" altLang="en-US" sz="1050"/>
                        <a:t>他災害関連団体</a:t>
                      </a:r>
                      <a:endParaRPr kumimoji="1" lang="en-US" altLang="ja-JP" sz="1050"/>
                    </a:p>
                    <a:p>
                      <a:r>
                        <a:rPr kumimoji="1" lang="en-US" altLang="ja-JP" sz="1050"/>
                        <a:t>※</a:t>
                      </a:r>
                      <a:r>
                        <a:rPr kumimoji="1" lang="ja-JP" altLang="en-US" sz="1050"/>
                        <a:t>下記：赤枠白字</a:t>
                      </a:r>
                      <a:endParaRPr kumimoji="1" lang="en-US" altLang="ja-JP" sz="1050"/>
                    </a:p>
                  </a:txBody>
                  <a:tcPr/>
                </a:tc>
                <a:extLst>
                  <a:ext uri="{0D108BD9-81ED-4DB2-BD59-A6C34878D82A}">
                    <a16:rowId xmlns:a16="http://schemas.microsoft.com/office/drawing/2014/main" val="299991385"/>
                  </a:ext>
                </a:extLst>
              </a:tr>
            </a:tbl>
          </a:graphicData>
        </a:graphic>
      </p:graphicFrame>
      <p:sp>
        <p:nvSpPr>
          <p:cNvPr id="6" name="矢印: 右 5">
            <a:extLst>
              <a:ext uri="{FF2B5EF4-FFF2-40B4-BE49-F238E27FC236}">
                <a16:creationId xmlns:a16="http://schemas.microsoft.com/office/drawing/2014/main" id="{6C6EB88B-73C5-4CFE-A681-8A5B4D0120DA}"/>
              </a:ext>
            </a:extLst>
          </p:cNvPr>
          <p:cNvSpPr/>
          <p:nvPr/>
        </p:nvSpPr>
        <p:spPr>
          <a:xfrm>
            <a:off x="957670" y="6966916"/>
            <a:ext cx="95066" cy="14401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Picture 4" descr="ソース画像を表示">
            <a:extLst>
              <a:ext uri="{FF2B5EF4-FFF2-40B4-BE49-F238E27FC236}">
                <a16:creationId xmlns:a16="http://schemas.microsoft.com/office/drawing/2014/main" id="{E061F519-7F5E-4EBE-8AE1-81AB3400CA0D}"/>
              </a:ext>
            </a:extLst>
          </p:cNvPr>
          <p:cNvPicPr>
            <a:picLocks noChangeAspect="1" noChangeArrowheads="1"/>
          </p:cNvPicPr>
          <p:nvPr/>
        </p:nvPicPr>
        <p:blipFill rotWithShape="1">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t="-1" b="42376"/>
          <a:stretch/>
        </p:blipFill>
        <p:spPr bwMode="auto">
          <a:xfrm>
            <a:off x="1711528" y="7353016"/>
            <a:ext cx="617537" cy="355851"/>
          </a:xfrm>
          <a:prstGeom prst="rect">
            <a:avLst/>
          </a:prstGeom>
          <a:noFill/>
          <a:extLst>
            <a:ext uri="{909E8E84-426E-40DD-AFC4-6F175D3DCCD1}">
              <a14:hiddenFill xmlns:a14="http://schemas.microsoft.com/office/drawing/2010/main">
                <a:solidFill>
                  <a:srgbClr val="FFFFFF"/>
                </a:solidFill>
              </a14:hiddenFill>
            </a:ext>
          </a:extLst>
        </p:spPr>
      </p:pic>
      <p:sp>
        <p:nvSpPr>
          <p:cNvPr id="11" name="正方形/長方形 10">
            <a:extLst>
              <a:ext uri="{FF2B5EF4-FFF2-40B4-BE49-F238E27FC236}">
                <a16:creationId xmlns:a16="http://schemas.microsoft.com/office/drawing/2014/main" id="{F9F94E8B-BF8C-4512-B13C-22BC25895655}"/>
              </a:ext>
            </a:extLst>
          </p:cNvPr>
          <p:cNvSpPr/>
          <p:nvPr/>
        </p:nvSpPr>
        <p:spPr>
          <a:xfrm>
            <a:off x="1489596" y="4716016"/>
            <a:ext cx="5094514" cy="56353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矢印: 右 28">
            <a:extLst>
              <a:ext uri="{FF2B5EF4-FFF2-40B4-BE49-F238E27FC236}">
                <a16:creationId xmlns:a16="http://schemas.microsoft.com/office/drawing/2014/main" id="{B77C30EC-A554-4B84-A0E6-D9804FD3D94C}"/>
              </a:ext>
            </a:extLst>
          </p:cNvPr>
          <p:cNvSpPr/>
          <p:nvPr/>
        </p:nvSpPr>
        <p:spPr>
          <a:xfrm>
            <a:off x="1107748" y="4775936"/>
            <a:ext cx="296597" cy="267925"/>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2" name="Picture 2" descr="アレルギー表示イラスト／無料イラストなら「イラストAC」">
            <a:extLst>
              <a:ext uri="{FF2B5EF4-FFF2-40B4-BE49-F238E27FC236}">
                <a16:creationId xmlns:a16="http://schemas.microsoft.com/office/drawing/2014/main" id="{14CB2872-2200-A246-B71E-9B06C4EFD330}"/>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t="18315" b="41077"/>
          <a:stretch/>
        </p:blipFill>
        <p:spPr bwMode="auto">
          <a:xfrm>
            <a:off x="1119980" y="6516216"/>
            <a:ext cx="2731159" cy="846147"/>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descr="アレルギー表示イラスト／無料イラストなら「イラストAC」">
            <a:extLst>
              <a:ext uri="{FF2B5EF4-FFF2-40B4-BE49-F238E27FC236}">
                <a16:creationId xmlns:a16="http://schemas.microsoft.com/office/drawing/2014/main" id="{EA5C22D0-1E91-A140-B0CF-74167267B88C}"/>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t="58109" b="2413"/>
          <a:stretch/>
        </p:blipFill>
        <p:spPr bwMode="auto">
          <a:xfrm>
            <a:off x="3804125" y="6516216"/>
            <a:ext cx="2731159" cy="8194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01603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DB855C-C1D1-4833-9564-982D38E52D72}"/>
              </a:ext>
            </a:extLst>
          </p:cNvPr>
          <p:cNvSpPr>
            <a:spLocks noGrp="1"/>
          </p:cNvSpPr>
          <p:nvPr>
            <p:ph type="title"/>
          </p:nvPr>
        </p:nvSpPr>
        <p:spPr>
          <a:xfrm>
            <a:off x="538286" y="1702575"/>
            <a:ext cx="6172200" cy="349145"/>
          </a:xfrm>
        </p:spPr>
        <p:txBody>
          <a:bodyPr>
            <a:normAutofit/>
          </a:bodyPr>
          <a:lstStyle/>
          <a:p>
            <a:pPr algn="l"/>
            <a:r>
              <a:rPr lang="ja-JP" altLang="en-US" sz="1200"/>
              <a:t>個別調査時・・・該当する□に☑して下さい。</a:t>
            </a:r>
            <a:r>
              <a:rPr lang="ja-JP" altLang="en-US" sz="100"/>
              <a:t>　　　　　　　　　　　　　　　　　　　　　　　　</a:t>
            </a:r>
            <a:endParaRPr lang="ja-JP" altLang="en-US" sz="1400"/>
          </a:p>
        </p:txBody>
      </p:sp>
      <p:sp>
        <p:nvSpPr>
          <p:cNvPr id="4" name="矢印: 下 3">
            <a:extLst>
              <a:ext uri="{FF2B5EF4-FFF2-40B4-BE49-F238E27FC236}">
                <a16:creationId xmlns:a16="http://schemas.microsoft.com/office/drawing/2014/main" id="{7232BB2C-EC99-4D4F-9B12-F4EB87A4A368}"/>
              </a:ext>
            </a:extLst>
          </p:cNvPr>
          <p:cNvSpPr/>
          <p:nvPr/>
        </p:nvSpPr>
        <p:spPr>
          <a:xfrm>
            <a:off x="3407875" y="7057136"/>
            <a:ext cx="278718" cy="1791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タイトル 1">
            <a:extLst>
              <a:ext uri="{FF2B5EF4-FFF2-40B4-BE49-F238E27FC236}">
                <a16:creationId xmlns:a16="http://schemas.microsoft.com/office/drawing/2014/main" id="{D91B6E19-3F71-4A0D-84D1-49B17B257912}"/>
              </a:ext>
            </a:extLst>
          </p:cNvPr>
          <p:cNvSpPr txBox="1">
            <a:spLocks/>
          </p:cNvSpPr>
          <p:nvPr/>
        </p:nvSpPr>
        <p:spPr>
          <a:xfrm>
            <a:off x="548679" y="7236296"/>
            <a:ext cx="6052948" cy="288032"/>
          </a:xfrm>
          <a:prstGeom prst="rect">
            <a:avLst/>
          </a:prstGeom>
        </p:spPr>
        <p:txBody>
          <a:bodyPr vert="horz" lIns="91440" tIns="45720" rIns="91440" bIns="45720" rtlCol="0" anchor="ctr">
            <a:no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900" b="1"/>
              <a:t>準備された様式または日本栄養士会の様式</a:t>
            </a:r>
            <a:r>
              <a:rPr lang="en-US" altLang="ja-JP" sz="900" b="1"/>
              <a:t>【</a:t>
            </a:r>
            <a:r>
              <a:rPr lang="ja-JP" altLang="en-US" sz="900" b="1">
                <a:solidFill>
                  <a:srgbClr val="FF0000"/>
                </a:solidFill>
              </a:rPr>
              <a:t>避難所食事状況調査票（避難所にいる要配慮者のその他）</a:t>
            </a:r>
            <a:r>
              <a:rPr lang="en-US" altLang="ja-JP" sz="900" b="1"/>
              <a:t>】</a:t>
            </a:r>
            <a:r>
              <a:rPr lang="ja-JP" altLang="en-US" sz="900" b="1"/>
              <a:t>に記入</a:t>
            </a:r>
          </a:p>
        </p:txBody>
      </p:sp>
      <p:sp>
        <p:nvSpPr>
          <p:cNvPr id="14" name="コンテンツ プレースホルダー 2">
            <a:extLst>
              <a:ext uri="{FF2B5EF4-FFF2-40B4-BE49-F238E27FC236}">
                <a16:creationId xmlns:a16="http://schemas.microsoft.com/office/drawing/2014/main" id="{4ABD779F-8ABC-4077-8BCD-90A94CB10178}"/>
              </a:ext>
            </a:extLst>
          </p:cNvPr>
          <p:cNvSpPr>
            <a:spLocks noGrp="1"/>
          </p:cNvSpPr>
          <p:nvPr>
            <p:ph idx="1"/>
          </p:nvPr>
        </p:nvSpPr>
        <p:spPr>
          <a:xfrm>
            <a:off x="535277" y="2123728"/>
            <a:ext cx="6120704" cy="4896544"/>
          </a:xfrm>
          <a:ln>
            <a:solidFill>
              <a:schemeClr val="tx1"/>
            </a:solidFill>
          </a:ln>
        </p:spPr>
        <p:txBody>
          <a:bodyPr>
            <a:normAutofit/>
          </a:bodyPr>
          <a:lstStyle/>
          <a:p>
            <a:pPr marL="0" indent="0">
              <a:buNone/>
            </a:pPr>
            <a:r>
              <a:rPr lang="en-US" altLang="ja-JP" sz="1100" b="1"/>
              <a:t>Q.</a:t>
            </a:r>
            <a:r>
              <a:rPr lang="ja-JP" altLang="en-US" sz="1100" b="1"/>
              <a:t> 食事は残さずに食べて（飲んで）いますか </a:t>
            </a:r>
            <a:r>
              <a:rPr lang="ja-JP" altLang="en-US" sz="700" b="1"/>
              <a:t>（考えられる問題点：低栄養・摂食嚥下障害、認知機能、メンタル、等々）　</a:t>
            </a:r>
            <a:endParaRPr lang="en-US" altLang="ja-JP" sz="700" b="1"/>
          </a:p>
          <a:p>
            <a:pPr marL="0" indent="0">
              <a:buNone/>
            </a:pPr>
            <a:r>
              <a:rPr lang="ja-JP" altLang="en-US" sz="1100" b="1"/>
              <a:t>　○ 英語：</a:t>
            </a:r>
            <a:r>
              <a:rPr lang="en-US" altLang="ja-JP" sz="1100" b="1"/>
              <a:t>Do you eat </a:t>
            </a:r>
            <a:r>
              <a:rPr lang="ja-JP" altLang="en-US" sz="1100" b="1"/>
              <a:t>ｅｖｅｒｙｔｈｉｎｇ </a:t>
            </a:r>
            <a:r>
              <a:rPr lang="en-US" altLang="ja-JP" sz="1100" b="1"/>
              <a:t>that you are offered?</a:t>
            </a:r>
          </a:p>
          <a:p>
            <a:pPr marL="0" indent="0">
              <a:buNone/>
            </a:pPr>
            <a:r>
              <a:rPr lang="ja-JP" altLang="en-US" sz="1100" b="1"/>
              <a:t>   ○ 中国語：</a:t>
            </a:r>
            <a:r>
              <a:rPr lang="zh-CN" altLang="en-US" sz="1100" b="1" i="0">
                <a:solidFill>
                  <a:srgbClr val="222222"/>
                </a:solidFill>
                <a:effectLst/>
                <a:latin typeface="ＭＳ Ｐゴシック" panose="020B0600070205080204" pitchFamily="50" charset="-128"/>
                <a:ea typeface="ＭＳ Ｐゴシック" panose="020B0600070205080204" pitchFamily="50" charset="-128"/>
              </a:rPr>
              <a:t>每次都可以全部吃完吗？</a:t>
            </a:r>
            <a:r>
              <a:rPr lang="ja-JP" altLang="en-US" sz="1100" b="1" i="0">
                <a:solidFill>
                  <a:srgbClr val="222222"/>
                </a:solidFill>
                <a:effectLst/>
                <a:latin typeface="ＭＳ Ｐゴシック" panose="020B0600070205080204" pitchFamily="50" charset="-128"/>
                <a:ea typeface="ＭＳ Ｐゴシック" panose="020B0600070205080204" pitchFamily="50" charset="-128"/>
              </a:rPr>
              <a:t>　　　　　　　　</a:t>
            </a:r>
            <a:r>
              <a:rPr lang="ja-JP" altLang="en-US" sz="1100" b="1">
                <a:latin typeface="ＭＳ Ｐゴシック" panose="020B0600070205080204" pitchFamily="50" charset="-128"/>
              </a:rPr>
              <a:t>○ 韓国語：</a:t>
            </a:r>
            <a:r>
              <a:rPr lang="ko-KR" altLang="en-US" sz="1100" b="1">
                <a:latin typeface="ＭＳ Ｐゴシック" panose="020B0600070205080204" pitchFamily="50" charset="-128"/>
                <a:ea typeface="ＭＳ Ｐゴシック" panose="020B0600070205080204" pitchFamily="50" charset="-128"/>
              </a:rPr>
              <a:t>식사는 남기지 않고 먹을 수 있나요</a:t>
            </a:r>
            <a:r>
              <a:rPr lang="en-US" altLang="ko-KR" sz="1100" b="1">
                <a:latin typeface="ＭＳ Ｐゴシック" panose="020B0600070205080204" pitchFamily="50" charset="-128"/>
                <a:ea typeface="ＭＳ Ｐゴシック" panose="020B0600070205080204" pitchFamily="50" charset="-128"/>
              </a:rPr>
              <a:t>?</a:t>
            </a: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〇 フランス語：</a:t>
            </a:r>
            <a:r>
              <a:rPr lang="fr-FR" altLang="ja-JP" sz="1100" b="1">
                <a:latin typeface="ＭＳ Ｐゴシック" panose="020B0600070205080204" pitchFamily="50" charset="-128"/>
                <a:ea typeface="ＭＳ Ｐゴシック" panose="020B0600070205080204" pitchFamily="50" charset="-128"/>
              </a:rPr>
              <a:t>Mangez-vous sans laisser de nourriture ?</a:t>
            </a: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　○ スペイン語：</a:t>
            </a:r>
            <a:r>
              <a:rPr lang="es-ES" altLang="ja-JP" sz="1100" b="1">
                <a:latin typeface="ＭＳ Ｐゴシック" panose="020B0600070205080204" pitchFamily="50" charset="-128"/>
                <a:ea typeface="ＭＳ Ｐゴシック" panose="020B0600070205080204" pitchFamily="50" charset="-128"/>
              </a:rPr>
              <a:t>¿Estás comiendo toda la comida?</a:t>
            </a:r>
            <a:r>
              <a:rPr lang="ja-JP" altLang="en-US" sz="1100" b="1">
                <a:latin typeface="ＭＳ Ｐゴシック" panose="020B0600070205080204" pitchFamily="50" charset="-128"/>
                <a:ea typeface="ＭＳ Ｐゴシック" panose="020B0600070205080204" pitchFamily="50" charset="-128"/>
              </a:rPr>
              <a:t>　○ アラビア語：</a:t>
            </a:r>
            <a:r>
              <a:rPr lang="ar-AE" altLang="ja-JP" sz="1100" b="1">
                <a:latin typeface="ＭＳ Ｐゴシック" panose="020B0600070205080204" pitchFamily="50" charset="-128"/>
                <a:ea typeface="ＭＳ Ｐゴシック" panose="020B0600070205080204" pitchFamily="50" charset="-128"/>
              </a:rPr>
              <a:t>هل تأكل كل الطعام؟</a:t>
            </a:r>
            <a:r>
              <a:rPr lang="ja-JP" altLang="en-US" sz="1100" b="1">
                <a:latin typeface="ＭＳ Ｐゴシック" panose="020B0600070205080204" pitchFamily="50" charset="-128"/>
                <a:ea typeface="ＭＳ Ｐゴシック" panose="020B0600070205080204" pitchFamily="50" charset="-128"/>
              </a:rPr>
              <a:t>　　　　　　　　　　 　　</a:t>
            </a: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latin typeface="ＭＳ Ｐゴシック" panose="020B0600070205080204" pitchFamily="50" charset="-128"/>
                <a:ea typeface="ＭＳ Ｐゴシック" panose="020B0600070205080204" pitchFamily="50" charset="-128"/>
              </a:rPr>
              <a:t>　○ベトナム語：</a:t>
            </a:r>
            <a:r>
              <a:rPr lang="en-US" altLang="ja-JP" sz="1100" b="1" err="1">
                <a:latin typeface="ＭＳ Ｐゴシック" panose="020B0600070205080204" pitchFamily="50" charset="-128"/>
                <a:ea typeface="ＭＳ Ｐゴシック" panose="020B0600070205080204" pitchFamily="50" charset="-128"/>
              </a:rPr>
              <a:t>Bạncóđangănhếtthứcănkhông</a:t>
            </a:r>
            <a:r>
              <a:rPr lang="en-US" altLang="ja-JP" sz="1100" b="1">
                <a:latin typeface="ＭＳ Ｐゴシック" panose="020B0600070205080204" pitchFamily="50" charset="-128"/>
                <a:ea typeface="ＭＳ Ｐゴシック" panose="020B0600070205080204" pitchFamily="50" charset="-128"/>
              </a:rPr>
              <a:t>?</a:t>
            </a:r>
            <a:r>
              <a:rPr lang="ja-JP" altLang="en-US" sz="1100" b="1">
                <a:latin typeface="ＭＳ Ｐゴシック" panose="020B0600070205080204" pitchFamily="50" charset="-128"/>
                <a:ea typeface="ＭＳ Ｐゴシック" panose="020B0600070205080204" pitchFamily="50" charset="-128"/>
              </a:rPr>
              <a:t>　</a:t>
            </a:r>
            <a:endParaRPr lang="en-US" altLang="ja-JP" sz="300" b="1"/>
          </a:p>
          <a:p>
            <a:pPr marL="0" indent="0">
              <a:buNone/>
            </a:pPr>
            <a:r>
              <a:rPr lang="ja-JP" altLang="en-US" sz="300" b="1"/>
              <a:t>　</a:t>
            </a:r>
            <a:endParaRPr lang="en-US" altLang="ja-JP" sz="300" b="1"/>
          </a:p>
          <a:p>
            <a:pPr marL="0" indent="0">
              <a:buNone/>
            </a:pPr>
            <a:r>
              <a:rPr lang="ja-JP" altLang="en-US" sz="1100" b="1"/>
              <a:t>　</a:t>
            </a:r>
            <a:r>
              <a:rPr lang="ja-JP" altLang="en-US" sz="1050" b="1"/>
              <a:t>□ Ｙｅｓ　　□ Ｎｏ　</a:t>
            </a:r>
            <a:endParaRPr lang="en-US" altLang="ja-JP" sz="1050" b="1"/>
          </a:p>
          <a:p>
            <a:pPr marL="0" indent="0">
              <a:buNone/>
            </a:pPr>
            <a:endParaRPr lang="en-US" altLang="ja-JP" sz="1100" b="1"/>
          </a:p>
          <a:p>
            <a:pPr marL="0" indent="0">
              <a:buNone/>
            </a:pPr>
            <a:r>
              <a:rPr lang="en-US" altLang="ja-JP" sz="1100" b="1"/>
              <a:t>Q.</a:t>
            </a:r>
            <a:r>
              <a:rPr lang="ja-JP" altLang="en-US" sz="1100" b="1"/>
              <a:t> 水分は</a:t>
            </a:r>
            <a:r>
              <a:rPr lang="en-US" altLang="ja-JP" sz="1100" b="1"/>
              <a:t>1</a:t>
            </a:r>
            <a:r>
              <a:rPr lang="ja-JP" altLang="en-US" sz="1100" b="1"/>
              <a:t>日どのくらい飲にでいるか？  </a:t>
            </a:r>
            <a:r>
              <a:rPr lang="ja-JP" altLang="en-US" sz="800" b="1"/>
              <a:t>（考えられる問題点：脱水、食欲不振、等々）</a:t>
            </a:r>
            <a:endParaRPr lang="en-US" altLang="ja-JP" sz="1100" b="1"/>
          </a:p>
          <a:p>
            <a:pPr marL="0" indent="0">
              <a:buNone/>
            </a:pPr>
            <a:r>
              <a:rPr lang="ja-JP" altLang="en-US" sz="1100" b="1"/>
              <a:t>　〇英語：</a:t>
            </a:r>
            <a:r>
              <a:rPr lang="en-US" altLang="ja-JP" sz="1100" b="1"/>
              <a:t>How much water do you drink a day?</a:t>
            </a:r>
            <a:r>
              <a:rPr lang="ja-JP" altLang="en-US" sz="1100" b="1"/>
              <a:t>　　　 〇中国語：</a:t>
            </a:r>
            <a:r>
              <a:rPr lang="zh-CN" altLang="en-US" sz="1100" b="1" i="0">
                <a:solidFill>
                  <a:srgbClr val="222222"/>
                </a:solidFill>
                <a:effectLst/>
                <a:latin typeface="ＭＳ Ｐゴシック" panose="020B0600070205080204" pitchFamily="50" charset="-128"/>
                <a:ea typeface="ＭＳ Ｐゴシック" panose="020B0600070205080204" pitchFamily="50" charset="-128"/>
              </a:rPr>
              <a:t>每天会喝多少升水？</a:t>
            </a:r>
            <a:endParaRPr lang="en-US" altLang="ja-JP" sz="1100" b="1">
              <a:latin typeface="ＭＳ Ｐゴシック" panose="020B0600070205080204" pitchFamily="50" charset="-128"/>
              <a:ea typeface="ＭＳ Ｐゴシック" panose="020B0600070205080204" pitchFamily="50" charset="-128"/>
            </a:endParaRPr>
          </a:p>
          <a:p>
            <a:pPr marL="0" indent="0">
              <a:buNone/>
            </a:pPr>
            <a:r>
              <a:rPr lang="ja-JP" altLang="en-US" sz="1100" b="1"/>
              <a:t>　〇韓国語：</a:t>
            </a:r>
            <a:r>
              <a:rPr lang="ko-KR" altLang="en-US" sz="1100" b="1"/>
              <a:t>수분은 </a:t>
            </a:r>
            <a:r>
              <a:rPr lang="en-US" altLang="ko-KR" sz="1100" b="1"/>
              <a:t>1 </a:t>
            </a:r>
            <a:r>
              <a:rPr lang="ko-KR" altLang="en-US" sz="1100" b="1"/>
              <a:t>일 얼마나 마시고 있습니까</a:t>
            </a:r>
            <a:r>
              <a:rPr lang="en-US" altLang="ko-KR" sz="1100" b="1"/>
              <a:t>?</a:t>
            </a:r>
            <a:r>
              <a:rPr lang="ja-JP" altLang="en-US" sz="1100" b="1"/>
              <a:t>　〇スペイン語：</a:t>
            </a:r>
            <a:r>
              <a:rPr lang="es-ES" altLang="ja-JP" sz="1100" b="1"/>
              <a:t>¿Cuánta agua bebes al día?</a:t>
            </a:r>
            <a:endParaRPr lang="en-US" altLang="ja-JP" sz="1100" b="1"/>
          </a:p>
          <a:p>
            <a:pPr marL="0" indent="0">
              <a:buNone/>
            </a:pPr>
            <a:r>
              <a:rPr lang="ja-JP" altLang="en-US" sz="1100" b="1"/>
              <a:t>　〇 フランス語：</a:t>
            </a:r>
            <a:r>
              <a:rPr lang="fr-FR" altLang="ja-JP" sz="1100" b="1"/>
              <a:t>Combien d'eau buvez-vous par jour ?</a:t>
            </a:r>
            <a:endParaRPr lang="en-US" altLang="ja-JP" sz="1100" b="1"/>
          </a:p>
          <a:p>
            <a:pPr marL="0" indent="0">
              <a:buNone/>
            </a:pPr>
            <a:r>
              <a:rPr lang="ja-JP" altLang="en-US" sz="1100" b="1"/>
              <a:t>　○アラビア語：</a:t>
            </a:r>
            <a:r>
              <a:rPr lang="ar-AE" altLang="ja-JP" sz="1100" b="1"/>
              <a:t>كم تشرب من الماء يوميا؟</a:t>
            </a:r>
            <a:r>
              <a:rPr lang="ja-JP" altLang="en-US" sz="1100" b="1"/>
              <a:t>　　　　〇ベトナム語：</a:t>
            </a:r>
            <a:r>
              <a:rPr lang="vi-VN" altLang="ja-JP" sz="1100" b="1"/>
              <a:t>Bạn uống bao nhiêu nước một ngày?</a:t>
            </a:r>
            <a:endParaRPr lang="en-US" altLang="ja-JP" sz="200" b="1"/>
          </a:p>
          <a:p>
            <a:pPr marL="0" indent="0">
              <a:buNone/>
            </a:pPr>
            <a:r>
              <a:rPr lang="ja-JP" altLang="en-US" sz="200" b="1"/>
              <a:t>　</a:t>
            </a:r>
            <a:endParaRPr lang="en-US" altLang="ja-JP" sz="200" b="1"/>
          </a:p>
          <a:p>
            <a:pPr marL="0" indent="0">
              <a:buNone/>
            </a:pPr>
            <a:r>
              <a:rPr lang="ja-JP" altLang="en-US" sz="1100" b="1"/>
              <a:t>　</a:t>
            </a:r>
            <a:r>
              <a:rPr lang="ja-JP" altLang="en-US" sz="1050" b="1"/>
              <a:t>□ </a:t>
            </a:r>
            <a:r>
              <a:rPr lang="en-US" altLang="ja-JP" sz="1050" b="1"/>
              <a:t>1000</a:t>
            </a:r>
            <a:r>
              <a:rPr lang="ja-JP" altLang="en-US" sz="1050" b="1"/>
              <a:t>㎖以上　　 □ </a:t>
            </a:r>
            <a:r>
              <a:rPr lang="en-US" altLang="ja-JP" sz="1050" b="1"/>
              <a:t>500</a:t>
            </a:r>
            <a:r>
              <a:rPr lang="ja-JP" altLang="en-US" sz="1050" b="1"/>
              <a:t>～</a:t>
            </a:r>
            <a:r>
              <a:rPr lang="en-US" altLang="ja-JP" sz="1050" b="1"/>
              <a:t>1000</a:t>
            </a:r>
            <a:r>
              <a:rPr lang="ja-JP" altLang="en-US" sz="1050" b="1"/>
              <a:t>㎖　　　□ ～</a:t>
            </a:r>
            <a:r>
              <a:rPr lang="en-US" altLang="ja-JP" sz="1050" b="1"/>
              <a:t>500</a:t>
            </a:r>
            <a:r>
              <a:rPr lang="ja-JP" altLang="en-US" sz="1050" b="1"/>
              <a:t>㎖ 　</a:t>
            </a:r>
            <a:endParaRPr lang="en-US" altLang="ja-JP" sz="1100" b="1"/>
          </a:p>
          <a:p>
            <a:pPr marL="0" indent="0">
              <a:buNone/>
            </a:pPr>
            <a:endParaRPr lang="en-US" altLang="ja-JP" sz="1100" b="1"/>
          </a:p>
          <a:p>
            <a:pPr marL="0" indent="0">
              <a:buNone/>
            </a:pPr>
            <a:r>
              <a:rPr lang="en-US" altLang="ja-JP" sz="1100" b="1"/>
              <a:t>Q.</a:t>
            </a:r>
            <a:r>
              <a:rPr lang="ja-JP" altLang="en-US" sz="1100" b="1"/>
              <a:t>トイレは</a:t>
            </a:r>
            <a:r>
              <a:rPr lang="en-US" altLang="ja-JP" sz="1100" b="1"/>
              <a:t>1</a:t>
            </a:r>
            <a:r>
              <a:rPr lang="ja-JP" altLang="en-US" sz="1100" b="1"/>
              <a:t>日何回いくか？ </a:t>
            </a:r>
            <a:r>
              <a:rPr lang="ja-JP" altLang="en-US" sz="700" b="1"/>
              <a:t>（考えられる問題点：水分摂取不足、便秘、頻尿、等々）</a:t>
            </a:r>
            <a:endParaRPr lang="en-US" altLang="ja-JP" sz="1100" b="1"/>
          </a:p>
          <a:p>
            <a:pPr marL="0" indent="0">
              <a:buNone/>
            </a:pPr>
            <a:r>
              <a:rPr lang="ja-JP" altLang="en-US" sz="1100" b="1"/>
              <a:t>　〇 英語：</a:t>
            </a:r>
            <a:r>
              <a:rPr lang="en-US" altLang="ja-JP" sz="1100" b="1"/>
              <a:t>How many times a day do you go to the bathroom?</a:t>
            </a:r>
          </a:p>
          <a:p>
            <a:pPr marL="0" indent="0">
              <a:buNone/>
            </a:pPr>
            <a:r>
              <a:rPr lang="ja-JP" altLang="en-US" sz="1100" b="1"/>
              <a:t>　〇 中国語：</a:t>
            </a:r>
            <a:r>
              <a:rPr lang="zh-CN" altLang="en-US" sz="1100" b="1" i="0">
                <a:solidFill>
                  <a:srgbClr val="222222"/>
                </a:solidFill>
                <a:effectLst/>
                <a:latin typeface="ＭＳ Ｐゴシック" panose="020B0600070205080204" pitchFamily="50" charset="-128"/>
                <a:ea typeface="ＭＳ Ｐゴシック" panose="020B0600070205080204" pitchFamily="50" charset="-128"/>
              </a:rPr>
              <a:t>每天去几次洗手间？</a:t>
            </a:r>
            <a:endParaRPr lang="en-US" altLang="zh-CN" sz="1100" b="1">
              <a:latin typeface="ＭＳ Ｐゴシック" panose="020B0600070205080204" pitchFamily="50" charset="-128"/>
              <a:ea typeface="ＭＳ Ｐゴシック" panose="020B0600070205080204" pitchFamily="50" charset="-128"/>
            </a:endParaRPr>
          </a:p>
          <a:p>
            <a:pPr marL="0" indent="0">
              <a:buNone/>
            </a:pPr>
            <a:r>
              <a:rPr lang="ja-JP" altLang="en-US" sz="1100" b="1"/>
              <a:t>　〇 韓国語：</a:t>
            </a:r>
            <a:r>
              <a:rPr lang="ko-KR" altLang="en-US" sz="1100" b="1"/>
              <a:t>화장실은 하루에 몇 번 가고 있습니까</a:t>
            </a:r>
            <a:r>
              <a:rPr lang="en-US" altLang="ko-KR" sz="1100" b="1"/>
              <a:t>?</a:t>
            </a:r>
          </a:p>
          <a:p>
            <a:pPr marL="0" indent="0">
              <a:buNone/>
            </a:pPr>
            <a:r>
              <a:rPr lang="ja-JP" altLang="en-US" sz="1100" b="1"/>
              <a:t>　〇 スペイン語：</a:t>
            </a:r>
            <a:r>
              <a:rPr lang="es-ES" altLang="ja-JP" sz="1100" b="1"/>
              <a:t>¿Cuántas veces al día vas al baño?</a:t>
            </a:r>
            <a:r>
              <a:rPr lang="ja-JP" altLang="en-US" sz="1100" b="1"/>
              <a:t>　</a:t>
            </a:r>
            <a:endParaRPr lang="en-US" altLang="ja-JP" sz="1100" b="1"/>
          </a:p>
          <a:p>
            <a:pPr marL="0" indent="0">
              <a:buNone/>
            </a:pPr>
            <a:r>
              <a:rPr lang="ja-JP" altLang="en-US" sz="1100" b="1"/>
              <a:t>　〇 フランス語：</a:t>
            </a:r>
            <a:r>
              <a:rPr lang="fr-FR" altLang="ja-JP" sz="1100" b="1"/>
              <a:t>Combien de fois par jour allez-vous aux toilettes ?</a:t>
            </a:r>
            <a:endParaRPr lang="de-DE" altLang="ja-JP" sz="1100" b="1"/>
          </a:p>
          <a:p>
            <a:pPr marL="0" indent="0">
              <a:buNone/>
            </a:pPr>
            <a:r>
              <a:rPr lang="ja-JP" altLang="en-US" sz="1100" b="1"/>
              <a:t>　〇 アラビア語：</a:t>
            </a:r>
            <a:r>
              <a:rPr lang="ar-AE" altLang="ja-JP" sz="1100" b="1"/>
              <a:t>كم مرة في اليوم تذهب إلى الحمام؟</a:t>
            </a:r>
            <a:endParaRPr lang="en-US" altLang="ja-JP" sz="1100" b="1"/>
          </a:p>
          <a:p>
            <a:pPr marL="0" indent="0">
              <a:buNone/>
            </a:pPr>
            <a:r>
              <a:rPr lang="ja-JP" altLang="en-US" sz="1100" b="1"/>
              <a:t>　〇 ベトナム語：</a:t>
            </a:r>
            <a:r>
              <a:rPr lang="en-US" altLang="ja-JP" sz="1100" b="1" err="1"/>
              <a:t>Bạnđivệsinh</a:t>
            </a:r>
            <a:r>
              <a:rPr lang="en-US" altLang="ja-JP" sz="1100" b="1"/>
              <a:t> bao </a:t>
            </a:r>
            <a:r>
              <a:rPr lang="en-US" altLang="ja-JP" sz="1100" b="1" err="1"/>
              <a:t>nhiêulầnmộtngày</a:t>
            </a:r>
            <a:r>
              <a:rPr lang="en-US" altLang="ja-JP" sz="1100" b="1"/>
              <a:t>?</a:t>
            </a:r>
            <a:endParaRPr lang="en-US" altLang="ja-JP" sz="200" b="1"/>
          </a:p>
          <a:p>
            <a:pPr marL="0" indent="0">
              <a:buNone/>
            </a:pPr>
            <a:endParaRPr lang="en-US" altLang="ja-JP" sz="200" b="1"/>
          </a:p>
          <a:p>
            <a:pPr marL="0" indent="0">
              <a:buNone/>
            </a:pPr>
            <a:r>
              <a:rPr lang="ja-JP" altLang="en-US" sz="1100" b="1"/>
              <a:t>　</a:t>
            </a:r>
            <a:r>
              <a:rPr lang="ja-JP" altLang="en-US" sz="1050" b="1"/>
              <a:t>　□０、□１、□２、□３、□４～　</a:t>
            </a:r>
            <a:endParaRPr lang="en-US" altLang="ja-JP" sz="1050" b="1"/>
          </a:p>
        </p:txBody>
      </p:sp>
      <p:sp>
        <p:nvSpPr>
          <p:cNvPr id="10" name="タイトル 3">
            <a:extLst>
              <a:ext uri="{FF2B5EF4-FFF2-40B4-BE49-F238E27FC236}">
                <a16:creationId xmlns:a16="http://schemas.microsoft.com/office/drawing/2014/main" id="{F7B79F3D-0DE0-4089-A976-E00A6FAD2A50}"/>
              </a:ext>
            </a:extLst>
          </p:cNvPr>
          <p:cNvSpPr txBox="1">
            <a:spLocks/>
          </p:cNvSpPr>
          <p:nvPr/>
        </p:nvSpPr>
        <p:spPr>
          <a:xfrm>
            <a:off x="1" y="0"/>
            <a:ext cx="6858000" cy="836740"/>
          </a:xfrm>
          <a:prstGeom prst="rect">
            <a:avLst/>
          </a:prstGeom>
          <a:solidFill>
            <a:srgbClr val="002060"/>
          </a:solidFill>
        </p:spPr>
        <p:txBody>
          <a:bodyPr>
            <a:normAutofit fontScale="85000" lnSpcReduction="1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900" b="1">
                <a:solidFill>
                  <a:schemeClr val="bg1"/>
                </a:solidFill>
                <a:latin typeface="+mn-ea"/>
                <a:ea typeface="+mn-ea"/>
              </a:rPr>
              <a:t>　　　○○栄養士会　　　　　　　　　　　　　　　　　　　　　　　　（ﾌｪｰｽﾞ目安０～４）</a:t>
            </a:r>
            <a:endParaRPr lang="en-US" altLang="ja-JP" sz="1900" b="1">
              <a:solidFill>
                <a:schemeClr val="bg1"/>
              </a:solidFill>
              <a:latin typeface="+mn-ea"/>
              <a:ea typeface="+mn-ea"/>
            </a:endParaRPr>
          </a:p>
          <a:p>
            <a:pPr algn="l"/>
            <a:endParaRPr lang="en-US" altLang="ja-JP" sz="800" b="1">
              <a:solidFill>
                <a:schemeClr val="bg1"/>
              </a:solidFill>
              <a:latin typeface="+mn-ea"/>
              <a:ea typeface="+mn-ea"/>
            </a:endParaRPr>
          </a:p>
          <a:p>
            <a:pPr algn="r"/>
            <a:r>
              <a:rPr lang="ja-JP" altLang="en-US" sz="2800" b="1">
                <a:solidFill>
                  <a:schemeClr val="bg1"/>
                </a:solidFill>
                <a:latin typeface="+mn-ea"/>
                <a:ea typeface="+mn-ea"/>
              </a:rPr>
              <a:t>１８－１２－②　言葉の通じない旅行者等</a:t>
            </a:r>
            <a:r>
              <a:rPr lang="ja-JP" altLang="en-US" sz="1900" b="1">
                <a:solidFill>
                  <a:schemeClr val="bg1"/>
                </a:solidFill>
                <a:latin typeface="+mn-ea"/>
                <a:ea typeface="+mn-ea"/>
              </a:rPr>
              <a:t>（要配慮者）</a:t>
            </a:r>
            <a:endParaRPr lang="ja-JP" altLang="en-US" sz="2800" b="1">
              <a:solidFill>
                <a:schemeClr val="bg1"/>
              </a:solidFill>
              <a:latin typeface="+mn-ea"/>
              <a:ea typeface="+mn-ea"/>
            </a:endParaRPr>
          </a:p>
        </p:txBody>
      </p:sp>
      <p:graphicFrame>
        <p:nvGraphicFramePr>
          <p:cNvPr id="13" name="表 12">
            <a:extLst>
              <a:ext uri="{FF2B5EF4-FFF2-40B4-BE49-F238E27FC236}">
                <a16:creationId xmlns:a16="http://schemas.microsoft.com/office/drawing/2014/main" id="{A558688D-3573-412D-86D1-469CA5AD0E9C}"/>
              </a:ext>
            </a:extLst>
          </p:cNvPr>
          <p:cNvGraphicFramePr>
            <a:graphicFrameLocks noGrp="1"/>
          </p:cNvGraphicFramePr>
          <p:nvPr>
            <p:extLst>
              <p:ext uri="{D42A27DB-BD31-4B8C-83A1-F6EECF244321}">
                <p14:modId xmlns:p14="http://schemas.microsoft.com/office/powerpoint/2010/main" val="2888857322"/>
              </p:ext>
            </p:extLst>
          </p:nvPr>
        </p:nvGraphicFramePr>
        <p:xfrm>
          <a:off x="535276" y="882479"/>
          <a:ext cx="6120705" cy="885236"/>
        </p:xfrm>
        <a:graphic>
          <a:graphicData uri="http://schemas.openxmlformats.org/drawingml/2006/table">
            <a:tbl>
              <a:tblPr firstRow="1" bandRow="1">
                <a:tableStyleId>{5C22544A-7EE6-4342-B048-85BDC9FD1C3A}</a:tableStyleId>
              </a:tblPr>
              <a:tblGrid>
                <a:gridCol w="1021492">
                  <a:extLst>
                    <a:ext uri="{9D8B030D-6E8A-4147-A177-3AD203B41FA5}">
                      <a16:colId xmlns:a16="http://schemas.microsoft.com/office/drawing/2014/main" val="1790532664"/>
                    </a:ext>
                  </a:extLst>
                </a:gridCol>
                <a:gridCol w="3658335">
                  <a:extLst>
                    <a:ext uri="{9D8B030D-6E8A-4147-A177-3AD203B41FA5}">
                      <a16:colId xmlns:a16="http://schemas.microsoft.com/office/drawing/2014/main" val="2483362435"/>
                    </a:ext>
                  </a:extLst>
                </a:gridCol>
                <a:gridCol w="1440878">
                  <a:extLst>
                    <a:ext uri="{9D8B030D-6E8A-4147-A177-3AD203B41FA5}">
                      <a16:colId xmlns:a16="http://schemas.microsoft.com/office/drawing/2014/main" val="1697234052"/>
                    </a:ext>
                  </a:extLst>
                </a:gridCol>
              </a:tblGrid>
              <a:tr h="221464">
                <a:tc>
                  <a:txBody>
                    <a:bodyPr/>
                    <a:lstStyle/>
                    <a:p>
                      <a:pPr algn="ctr"/>
                      <a:r>
                        <a:rPr kumimoji="1" lang="ja-JP" altLang="en-US" sz="105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05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05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633776">
                <a:tc>
                  <a:txBody>
                    <a:bodyPr/>
                    <a:lstStyle/>
                    <a:p>
                      <a:pPr algn="ctr"/>
                      <a:r>
                        <a:rPr kumimoji="1" lang="ja-JP" altLang="en-US" sz="1050"/>
                        <a:t>避難所</a:t>
                      </a:r>
                      <a:endParaRPr kumimoji="1" lang="en-US" altLang="ja-JP" sz="1050"/>
                    </a:p>
                    <a:p>
                      <a:pPr algn="ctr"/>
                      <a:r>
                        <a:rPr kumimoji="1" lang="ja-JP" altLang="en-US" sz="1050"/>
                        <a:t>在宅避難</a:t>
                      </a:r>
                      <a:endParaRPr kumimoji="1" lang="en-US" altLang="ja-JP" sz="1050"/>
                    </a:p>
                    <a:p>
                      <a:pPr algn="ctr"/>
                      <a:r>
                        <a:rPr kumimoji="1" lang="ja-JP" altLang="en-US" sz="1050"/>
                        <a:t>車中避難</a:t>
                      </a:r>
                    </a:p>
                  </a:txBody>
                  <a:tcPr/>
                </a:tc>
                <a:tc>
                  <a:txBody>
                    <a:bodyPr/>
                    <a:lstStyle/>
                    <a:p>
                      <a:r>
                        <a:rPr kumimoji="1" lang="ja-JP" altLang="en-US" sz="1050"/>
                        <a:t>日本国に滞在する外国籍の方に対して人権、尊厳を保ち安心して避難生活を送って頂くうえで、食事環境、摂取状況、身体状況、等の把握を行い、栄養課題の解決につなげていく。</a:t>
                      </a:r>
                      <a:endParaRPr kumimoji="1" lang="en-US" altLang="ja-JP" sz="1050"/>
                    </a:p>
                  </a:txBody>
                  <a:tcPr/>
                </a:tc>
                <a:tc>
                  <a:txBody>
                    <a:bodyPr/>
                    <a:lstStyle/>
                    <a:p>
                      <a:r>
                        <a:rPr kumimoji="1" lang="ja-JP" altLang="en-US" sz="1050"/>
                        <a:t>行政</a:t>
                      </a:r>
                      <a:endParaRPr kumimoji="1" lang="en-US" altLang="ja-JP" sz="1050"/>
                    </a:p>
                    <a:p>
                      <a:r>
                        <a:rPr kumimoji="1" lang="ja-JP" altLang="en-US" sz="1050"/>
                        <a:t>他災害関連団体</a:t>
                      </a:r>
                      <a:endParaRPr kumimoji="1" lang="en-US" altLang="ja-JP" sz="1050"/>
                    </a:p>
                    <a:p>
                      <a:r>
                        <a:rPr kumimoji="1" lang="en-US" altLang="ja-JP" sz="1050"/>
                        <a:t>※</a:t>
                      </a:r>
                      <a:r>
                        <a:rPr kumimoji="1" lang="ja-JP" altLang="en-US" sz="1050"/>
                        <a:t>下記：赤枠白字</a:t>
                      </a:r>
                      <a:endParaRPr kumimoji="1" lang="en-US" altLang="ja-JP" sz="1050"/>
                    </a:p>
                  </a:txBody>
                  <a:tcPr/>
                </a:tc>
                <a:extLst>
                  <a:ext uri="{0D108BD9-81ED-4DB2-BD59-A6C34878D82A}">
                    <a16:rowId xmlns:a16="http://schemas.microsoft.com/office/drawing/2014/main" val="299991385"/>
                  </a:ext>
                </a:extLst>
              </a:tr>
            </a:tbl>
          </a:graphicData>
        </a:graphic>
      </p:graphicFrame>
      <p:sp>
        <p:nvSpPr>
          <p:cNvPr id="12" name="コンテンツ プレースホルダー 2">
            <a:extLst>
              <a:ext uri="{FF2B5EF4-FFF2-40B4-BE49-F238E27FC236}">
                <a16:creationId xmlns:a16="http://schemas.microsoft.com/office/drawing/2014/main" id="{25A1A6B4-5EF0-40DF-B0D5-0D7AE26C0A6F}"/>
              </a:ext>
            </a:extLst>
          </p:cNvPr>
          <p:cNvSpPr txBox="1">
            <a:spLocks/>
          </p:cNvSpPr>
          <p:nvPr/>
        </p:nvSpPr>
        <p:spPr>
          <a:xfrm>
            <a:off x="548678" y="7636357"/>
            <a:ext cx="6107303" cy="1057260"/>
          </a:xfrm>
          <a:prstGeom prst="rect">
            <a:avLst/>
          </a:prstGeom>
          <a:solidFill>
            <a:srgbClr val="FF0000"/>
          </a:solidFill>
          <a:ln>
            <a:solidFill>
              <a:schemeClr val="tx1"/>
            </a:solidFill>
          </a:ln>
        </p:spPr>
        <p:txBody>
          <a:bodyPr vert="horz" lIns="91440" tIns="45720" rIns="91440" bIns="45720" rtlCol="0">
            <a:normAutofit/>
          </a:bodyPr>
          <a:lstStyle>
            <a:lvl1pPr marL="257175" indent="-257175" algn="l" defTabSz="685800" rtl="0" eaLnBrk="1" latinLnBrk="0" hangingPunct="1">
              <a:spcBef>
                <a:spcPct val="15000"/>
              </a:spcBef>
              <a:buFont typeface="Arial" panose="020B0604020202020204" pitchFamily="34" charset="0"/>
              <a:buChar char="•"/>
              <a:defRPr kumimoji="1" sz="2400" kern="1200">
                <a:solidFill>
                  <a:schemeClr val="tx1"/>
                </a:solidFill>
                <a:latin typeface="+mn-lt"/>
                <a:ea typeface="+mn-ea"/>
                <a:cs typeface="+mn-cs"/>
              </a:defRPr>
            </a:lvl1pPr>
            <a:lvl2pPr marL="557530" indent="-213995" algn="l" defTabSz="685800" rtl="0" eaLnBrk="1" latinLnBrk="0" hangingPunct="1">
              <a:spcBef>
                <a:spcPct val="15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15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ja-JP" altLang="en-US" sz="1100" b="1">
                <a:solidFill>
                  <a:schemeClr val="bg1"/>
                </a:solidFill>
              </a:rPr>
              <a:t>≪繋げていく参考項目例≫</a:t>
            </a:r>
            <a:endParaRPr lang="en-US" altLang="ja-JP" sz="1100" b="1">
              <a:solidFill>
                <a:schemeClr val="bg1"/>
              </a:solidFill>
            </a:endParaRPr>
          </a:p>
          <a:p>
            <a:pPr marL="0" indent="0">
              <a:buFont typeface="Arial" panose="020B0604020202020204" pitchFamily="34" charset="0"/>
              <a:buNone/>
            </a:pPr>
            <a:r>
              <a:rPr lang="ja-JP" altLang="en-US" sz="1100" b="1">
                <a:solidFill>
                  <a:schemeClr val="bg1"/>
                </a:solidFill>
              </a:rPr>
              <a:t>関連カード・・・</a:t>
            </a:r>
            <a:r>
              <a:rPr lang="en-US" altLang="ja-JP" sz="1100" b="1">
                <a:solidFill>
                  <a:schemeClr val="bg1"/>
                </a:solidFill>
              </a:rPr>
              <a:t>9</a:t>
            </a:r>
            <a:r>
              <a:rPr lang="ja-JP" altLang="en-US" sz="1100" b="1">
                <a:solidFill>
                  <a:schemeClr val="bg1"/>
                </a:solidFill>
              </a:rPr>
              <a:t>（特殊栄養食品</a:t>
            </a:r>
            <a:r>
              <a:rPr lang="en-US" altLang="ja-JP" sz="1100" b="1">
                <a:solidFill>
                  <a:schemeClr val="bg1"/>
                </a:solidFill>
              </a:rPr>
              <a:t>St</a:t>
            </a:r>
            <a:r>
              <a:rPr lang="ja-JP" altLang="en-US" sz="1100" b="1">
                <a:solidFill>
                  <a:schemeClr val="bg1"/>
                </a:solidFill>
              </a:rPr>
              <a:t>）、</a:t>
            </a:r>
            <a:r>
              <a:rPr lang="en-US" altLang="ja-JP" sz="1100" b="1">
                <a:solidFill>
                  <a:schemeClr val="bg1"/>
                </a:solidFill>
              </a:rPr>
              <a:t>12</a:t>
            </a:r>
            <a:r>
              <a:rPr lang="ja-JP" altLang="en-US" sz="1100" b="1">
                <a:solidFill>
                  <a:schemeClr val="bg1"/>
                </a:solidFill>
              </a:rPr>
              <a:t>（活動拠点・現地統括）、</a:t>
            </a:r>
            <a:r>
              <a:rPr lang="en-US" altLang="ja-JP" sz="1100" b="1">
                <a:solidFill>
                  <a:schemeClr val="bg1"/>
                </a:solidFill>
              </a:rPr>
              <a:t>13</a:t>
            </a:r>
            <a:r>
              <a:rPr lang="ja-JP" altLang="en-US" sz="1100" b="1">
                <a:solidFill>
                  <a:schemeClr val="bg1"/>
                </a:solidFill>
              </a:rPr>
              <a:t>（後方支援）、</a:t>
            </a:r>
            <a:r>
              <a:rPr lang="en-US" altLang="ja-JP" sz="1100" b="1">
                <a:solidFill>
                  <a:schemeClr val="bg1"/>
                </a:solidFill>
              </a:rPr>
              <a:t>14</a:t>
            </a:r>
            <a:r>
              <a:rPr lang="ja-JP" altLang="en-US" sz="1100" b="1">
                <a:solidFill>
                  <a:schemeClr val="bg1"/>
                </a:solidFill>
              </a:rPr>
              <a:t>（活動引き継ぎ）、</a:t>
            </a:r>
            <a:endParaRPr lang="en-US" altLang="ja-JP" sz="1100" b="1">
              <a:solidFill>
                <a:schemeClr val="bg1"/>
              </a:solidFill>
            </a:endParaRPr>
          </a:p>
          <a:p>
            <a:pPr marL="0" indent="0">
              <a:buFont typeface="Arial" panose="020B0604020202020204" pitchFamily="34" charset="0"/>
              <a:buNone/>
            </a:pPr>
            <a:r>
              <a:rPr lang="ja-JP" altLang="en-US" sz="1100" b="1">
                <a:solidFill>
                  <a:schemeClr val="bg1"/>
                </a:solidFill>
              </a:rPr>
              <a:t>　　　　　　　　　</a:t>
            </a:r>
            <a:r>
              <a:rPr lang="en-US" altLang="ja-JP" sz="1100" b="1">
                <a:solidFill>
                  <a:schemeClr val="bg1"/>
                </a:solidFill>
              </a:rPr>
              <a:t>16</a:t>
            </a:r>
            <a:r>
              <a:rPr lang="ja-JP" altLang="en-US" sz="1100" b="1">
                <a:solidFill>
                  <a:schemeClr val="bg1"/>
                </a:solidFill>
              </a:rPr>
              <a:t>（提供食の把握）、</a:t>
            </a:r>
            <a:r>
              <a:rPr lang="en-US" altLang="ja-JP" sz="1100" b="1">
                <a:solidFill>
                  <a:schemeClr val="bg1"/>
                </a:solidFill>
              </a:rPr>
              <a:t>17</a:t>
            </a:r>
            <a:r>
              <a:rPr lang="ja-JP" altLang="en-US" sz="1100" b="1">
                <a:solidFill>
                  <a:schemeClr val="bg1"/>
                </a:solidFill>
              </a:rPr>
              <a:t>（提供食の支援）、</a:t>
            </a:r>
            <a:r>
              <a:rPr lang="en-US" altLang="ja-JP" sz="1100" b="1">
                <a:solidFill>
                  <a:schemeClr val="bg1"/>
                </a:solidFill>
              </a:rPr>
              <a:t>19</a:t>
            </a:r>
            <a:r>
              <a:rPr lang="ja-JP" altLang="en-US" sz="1100" b="1">
                <a:solidFill>
                  <a:schemeClr val="bg1"/>
                </a:solidFill>
              </a:rPr>
              <a:t>（被災者の支援）</a:t>
            </a:r>
            <a:endParaRPr lang="en-US" altLang="ja-JP" sz="1100" b="1">
              <a:solidFill>
                <a:schemeClr val="bg1"/>
              </a:solidFill>
            </a:endParaRPr>
          </a:p>
          <a:p>
            <a:pPr marL="0" indent="0">
              <a:buFont typeface="Arial" panose="020B0604020202020204" pitchFamily="34" charset="0"/>
              <a:buNone/>
            </a:pPr>
            <a:r>
              <a:rPr lang="ja-JP" altLang="en-US" sz="1100" b="1">
                <a:solidFill>
                  <a:schemeClr val="bg1"/>
                </a:solidFill>
              </a:rPr>
              <a:t>関連（関係）団体・・・外国人支援団体、等</a:t>
            </a:r>
            <a:endParaRPr lang="en-US" altLang="ja-JP" sz="1100" b="1">
              <a:solidFill>
                <a:schemeClr val="bg1"/>
              </a:solidFill>
            </a:endParaRPr>
          </a:p>
          <a:p>
            <a:pPr marL="0" indent="0">
              <a:buFont typeface="Arial" panose="020B0604020202020204" pitchFamily="34" charset="0"/>
              <a:buNone/>
            </a:pPr>
            <a:r>
              <a:rPr lang="ja-JP" altLang="en-US" sz="1100" b="1">
                <a:solidFill>
                  <a:schemeClr val="bg1"/>
                </a:solidFill>
              </a:rPr>
              <a:t>関係者・・・避難所責任者、通訳ボランティア、その他必要な専門職種、等</a:t>
            </a:r>
            <a:endParaRPr lang="en-US" altLang="ja-JP" sz="1100" b="1">
              <a:solidFill>
                <a:schemeClr val="bg1"/>
              </a:solidFill>
            </a:endParaRPr>
          </a:p>
        </p:txBody>
      </p:sp>
    </p:spTree>
    <p:extLst>
      <p:ext uri="{BB962C8B-B14F-4D97-AF65-F5344CB8AC3E}">
        <p14:creationId xmlns:p14="http://schemas.microsoft.com/office/powerpoint/2010/main" val="22323352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836740"/>
          </a:xfrm>
          <a:prstGeom prst="rect">
            <a:avLst/>
          </a:prstGeom>
          <a:solidFill>
            <a:srgbClr val="002060"/>
          </a:solidFill>
        </p:spPr>
        <p:txBody>
          <a:bodyPr>
            <a:normAutofit fontScale="925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600" b="1">
                <a:solidFill>
                  <a:schemeClr val="bg1"/>
                </a:solidFill>
                <a:latin typeface="+mn-ea"/>
                <a:ea typeface="+mn-ea"/>
              </a:rPr>
              <a:t>　　　　○○栄養士会　　　　　　　　　　　　　　　　　　　　　　　　　　　（ﾌｪｰｽﾞ目安０～４）</a:t>
            </a:r>
            <a:endParaRPr lang="en-US" altLang="ja-JP" sz="1600" b="1">
              <a:solidFill>
                <a:schemeClr val="bg1"/>
              </a:solidFill>
              <a:latin typeface="+mn-ea"/>
              <a:ea typeface="+mn-ea"/>
            </a:endParaRPr>
          </a:p>
          <a:p>
            <a:pPr algn="just"/>
            <a:r>
              <a:rPr lang="ja-JP" altLang="en-US" sz="2200" b="1">
                <a:solidFill>
                  <a:schemeClr val="bg1"/>
                </a:solidFill>
              </a:rPr>
              <a:t>　　　</a:t>
            </a:r>
            <a:r>
              <a:rPr lang="ja-JP" altLang="en-US" sz="2400" b="1">
                <a:solidFill>
                  <a:schemeClr val="bg1"/>
                </a:solidFill>
              </a:rPr>
              <a:t>１８－１３　当該避難所で要配慮者の把握が未実施</a:t>
            </a:r>
            <a:endParaRPr lang="ja-JP" altLang="en-US" sz="3200" b="1">
              <a:solidFill>
                <a:schemeClr val="bg1"/>
              </a:solidFill>
              <a:latin typeface="+mn-ea"/>
              <a:ea typeface="+mn-ea"/>
            </a:endParaRPr>
          </a:p>
        </p:txBody>
      </p:sp>
      <p:sp>
        <p:nvSpPr>
          <p:cNvPr id="2" name="タイトル 1">
            <a:extLst>
              <a:ext uri="{FF2B5EF4-FFF2-40B4-BE49-F238E27FC236}">
                <a16:creationId xmlns:a16="http://schemas.microsoft.com/office/drawing/2014/main" id="{87DB855C-C1D1-4833-9564-982D38E52D72}"/>
              </a:ext>
            </a:extLst>
          </p:cNvPr>
          <p:cNvSpPr>
            <a:spLocks noGrp="1"/>
          </p:cNvSpPr>
          <p:nvPr>
            <p:ph type="title"/>
          </p:nvPr>
        </p:nvSpPr>
        <p:spPr>
          <a:xfrm>
            <a:off x="692696" y="827584"/>
            <a:ext cx="5822404" cy="589500"/>
          </a:xfrm>
        </p:spPr>
        <p:txBody>
          <a:bodyPr>
            <a:normAutofit/>
          </a:bodyPr>
          <a:lstStyle/>
          <a:p>
            <a:pPr algn="l"/>
            <a:r>
              <a:rPr lang="ja-JP" altLang="en-US" sz="1600"/>
              <a:t>出来る限りの情報収集を行う。</a:t>
            </a:r>
          </a:p>
        </p:txBody>
      </p:sp>
      <p:sp>
        <p:nvSpPr>
          <p:cNvPr id="3" name="コンテンツ プレースホルダー 2">
            <a:extLst>
              <a:ext uri="{FF2B5EF4-FFF2-40B4-BE49-F238E27FC236}">
                <a16:creationId xmlns:a16="http://schemas.microsoft.com/office/drawing/2014/main" id="{0205BAA9-B0F3-4165-8355-1F3DAE782F39}"/>
              </a:ext>
            </a:extLst>
          </p:cNvPr>
          <p:cNvSpPr>
            <a:spLocks noGrp="1"/>
          </p:cNvSpPr>
          <p:nvPr>
            <p:ph idx="1"/>
          </p:nvPr>
        </p:nvSpPr>
        <p:spPr>
          <a:xfrm>
            <a:off x="692696" y="1331640"/>
            <a:ext cx="5904656" cy="6782189"/>
          </a:xfrm>
          <a:ln>
            <a:solidFill>
              <a:schemeClr val="tx1"/>
            </a:solidFill>
          </a:ln>
        </p:spPr>
        <p:txBody>
          <a:bodyPr>
            <a:normAutofit/>
          </a:bodyPr>
          <a:lstStyle/>
          <a:p>
            <a:pPr marL="0" indent="0">
              <a:buNone/>
            </a:pPr>
            <a:r>
              <a:rPr lang="ja-JP" altLang="en-US" sz="1600" b="1"/>
              <a:t>収集した内容</a:t>
            </a:r>
            <a:endParaRPr lang="en-US" altLang="ja-JP" sz="1600" b="1"/>
          </a:p>
        </p:txBody>
      </p:sp>
      <p:sp>
        <p:nvSpPr>
          <p:cNvPr id="4" name="矢印: 下 3">
            <a:extLst>
              <a:ext uri="{FF2B5EF4-FFF2-40B4-BE49-F238E27FC236}">
                <a16:creationId xmlns:a16="http://schemas.microsoft.com/office/drawing/2014/main" id="{7232BB2C-EC99-4D4F-9B12-F4EB87A4A368}"/>
              </a:ext>
            </a:extLst>
          </p:cNvPr>
          <p:cNvSpPr/>
          <p:nvPr/>
        </p:nvSpPr>
        <p:spPr>
          <a:xfrm>
            <a:off x="3284984" y="8144765"/>
            <a:ext cx="288032" cy="2745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1">
            <a:extLst>
              <a:ext uri="{FF2B5EF4-FFF2-40B4-BE49-F238E27FC236}">
                <a16:creationId xmlns:a16="http://schemas.microsoft.com/office/drawing/2014/main" id="{CCCCBF73-4EA4-4250-B571-7A2B8825175A}"/>
              </a:ext>
            </a:extLst>
          </p:cNvPr>
          <p:cNvSpPr txBox="1">
            <a:spLocks/>
          </p:cNvSpPr>
          <p:nvPr/>
        </p:nvSpPr>
        <p:spPr>
          <a:xfrm>
            <a:off x="1237878" y="8450297"/>
            <a:ext cx="4670276" cy="504056"/>
          </a:xfrm>
          <a:prstGeom prst="rect">
            <a:avLst/>
          </a:prstGeom>
          <a:noFill/>
          <a:ln>
            <a:solidFill>
              <a:schemeClr val="tx1"/>
            </a:solidFill>
          </a:ln>
        </p:spPr>
        <p:txBody>
          <a:bodyPr vert="horz" lIns="91440" tIns="45720" rIns="91440" bIns="45720" rtlCol="0" anchor="ct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sz="2400">
                <a:solidFill>
                  <a:srgbClr val="FF0000"/>
                </a:solidFill>
              </a:rPr>
              <a:t>必要に応じ対応を行う（臨機応変）</a:t>
            </a:r>
          </a:p>
        </p:txBody>
      </p:sp>
    </p:spTree>
    <p:extLst>
      <p:ext uri="{BB962C8B-B14F-4D97-AF65-F5344CB8AC3E}">
        <p14:creationId xmlns:p14="http://schemas.microsoft.com/office/powerpoint/2010/main" val="20095620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F01C3B42-18DA-4F04-9AE4-1634DC38527D}"/>
              </a:ext>
            </a:extLst>
          </p:cNvPr>
          <p:cNvGraphicFramePr>
            <a:graphicFrameLocks noGrp="1"/>
          </p:cNvGraphicFramePr>
          <p:nvPr/>
        </p:nvGraphicFramePr>
        <p:xfrm>
          <a:off x="520996" y="1089080"/>
          <a:ext cx="6152364" cy="1640134"/>
        </p:xfrm>
        <a:graphic>
          <a:graphicData uri="http://schemas.openxmlformats.org/drawingml/2006/table">
            <a:tbl>
              <a:tblPr firstRow="1" bandRow="1">
                <a:tableStyleId>{5C22544A-7EE6-4342-B048-85BDC9FD1C3A}</a:tableStyleId>
              </a:tblPr>
              <a:tblGrid>
                <a:gridCol w="1081734">
                  <a:extLst>
                    <a:ext uri="{9D8B030D-6E8A-4147-A177-3AD203B41FA5}">
                      <a16:colId xmlns:a16="http://schemas.microsoft.com/office/drawing/2014/main" val="1790532664"/>
                    </a:ext>
                  </a:extLst>
                </a:gridCol>
                <a:gridCol w="3312812">
                  <a:extLst>
                    <a:ext uri="{9D8B030D-6E8A-4147-A177-3AD203B41FA5}">
                      <a16:colId xmlns:a16="http://schemas.microsoft.com/office/drawing/2014/main" val="2483362435"/>
                    </a:ext>
                  </a:extLst>
                </a:gridCol>
                <a:gridCol w="1757818">
                  <a:extLst>
                    <a:ext uri="{9D8B030D-6E8A-4147-A177-3AD203B41FA5}">
                      <a16:colId xmlns:a16="http://schemas.microsoft.com/office/drawing/2014/main" val="1697234052"/>
                    </a:ext>
                  </a:extLst>
                </a:gridCol>
              </a:tblGrid>
              <a:tr h="311142">
                <a:tc>
                  <a:txBody>
                    <a:bodyPr/>
                    <a:lstStyle/>
                    <a:p>
                      <a:pPr algn="ctr"/>
                      <a:r>
                        <a:rPr kumimoji="1" lang="ja-JP" altLang="en-US" sz="10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lnSpc>
                          <a:spcPts val="2000"/>
                        </a:lnSpc>
                      </a:pPr>
                      <a:r>
                        <a:rPr kumimoji="1" lang="ja-JP" altLang="en-US" sz="10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0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3174420419"/>
                  </a:ext>
                </a:extLst>
              </a:tr>
              <a:tr h="1299570">
                <a:tc>
                  <a:txBody>
                    <a:bodyPr/>
                    <a:lstStyle/>
                    <a:p>
                      <a:pPr>
                        <a:lnSpc>
                          <a:spcPts val="2000"/>
                        </a:lnSpc>
                      </a:pPr>
                      <a:r>
                        <a:rPr kumimoji="1" lang="ja-JP" altLang="en-US" sz="1000"/>
                        <a:t>避難所</a:t>
                      </a:r>
                      <a:endParaRPr kumimoji="1" lang="en-US" altLang="ja-JP" sz="1000"/>
                    </a:p>
                    <a:p>
                      <a:pPr>
                        <a:lnSpc>
                          <a:spcPts val="2000"/>
                        </a:lnSpc>
                      </a:pPr>
                      <a:r>
                        <a:rPr kumimoji="1" lang="ja-JP" altLang="en-US" sz="1000"/>
                        <a:t>被災者自宅</a:t>
                      </a:r>
                      <a:endParaRPr kumimoji="1" lang="en-US" altLang="ja-JP" sz="1000"/>
                    </a:p>
                    <a:p>
                      <a:pPr>
                        <a:lnSpc>
                          <a:spcPts val="2000"/>
                        </a:lnSpc>
                      </a:pPr>
                      <a:r>
                        <a:rPr kumimoji="1" lang="ja-JP" altLang="en-US" sz="1000"/>
                        <a:t>仮設住宅</a:t>
                      </a:r>
                    </a:p>
                  </a:txBody>
                  <a:tcPr/>
                </a:tc>
                <a:tc>
                  <a:txBody>
                    <a:bodyPr/>
                    <a:lstStyle/>
                    <a:p>
                      <a:pPr>
                        <a:lnSpc>
                          <a:spcPts val="2000"/>
                        </a:lnSpc>
                      </a:pPr>
                      <a:r>
                        <a:rPr kumimoji="1" lang="ja-JP" altLang="en-US" sz="1000"/>
                        <a:t>○避難所等で提供する食事の評価結果をもとに、喫食状況や体調等をふまえた栄養相談</a:t>
                      </a:r>
                    </a:p>
                    <a:p>
                      <a:pPr>
                        <a:lnSpc>
                          <a:spcPts val="2000"/>
                        </a:lnSpc>
                      </a:pPr>
                      <a:r>
                        <a:rPr kumimoji="1" lang="ja-JP" altLang="en-US" sz="1000"/>
                        <a:t>○量販店等の復旧にあわせて、自助による不足しがちな栄養素の補給方法等の助言</a:t>
                      </a:r>
                      <a:endParaRPr kumimoji="1" lang="en-US" altLang="ja-JP" sz="1000"/>
                    </a:p>
                    <a:p>
                      <a:pPr>
                        <a:lnSpc>
                          <a:spcPts val="2000"/>
                        </a:lnSpc>
                      </a:pPr>
                      <a:r>
                        <a:rPr kumimoji="1" lang="ja-JP" altLang="en-US" sz="1000"/>
                        <a:t>○避難生活長期化に伴う栄養相談、健康教育</a:t>
                      </a:r>
                    </a:p>
                  </a:txBody>
                  <a:tcPr/>
                </a:tc>
                <a:tc>
                  <a:txBody>
                    <a:bodyPr/>
                    <a:lstStyle/>
                    <a:p>
                      <a:r>
                        <a:rPr kumimoji="1" lang="ja-JP" altLang="en-US" sz="1000"/>
                        <a:t>①被災地行政栄養士保健師　等</a:t>
                      </a:r>
                      <a:endParaRPr kumimoji="1" lang="en-US" altLang="ja-JP" sz="1000"/>
                    </a:p>
                    <a:p>
                      <a:pPr>
                        <a:lnSpc>
                          <a:spcPts val="2000"/>
                        </a:lnSpc>
                      </a:pPr>
                      <a:r>
                        <a:rPr kumimoji="1" lang="ja-JP" altLang="en-US" sz="1000"/>
                        <a:t>②応援自治体栄養士</a:t>
                      </a:r>
                      <a:endParaRPr kumimoji="1" lang="en-US" altLang="ja-JP" sz="1000"/>
                    </a:p>
                    <a:p>
                      <a:pPr>
                        <a:lnSpc>
                          <a:spcPts val="2000"/>
                        </a:lnSpc>
                      </a:pPr>
                      <a:r>
                        <a:rPr kumimoji="1" lang="ja-JP" altLang="en-US" sz="1000"/>
                        <a:t>③保健医療チーム</a:t>
                      </a:r>
                      <a:endParaRPr kumimoji="1" lang="en-US" altLang="ja-JP" sz="1000"/>
                    </a:p>
                  </a:txBody>
                  <a:tcPr/>
                </a:tc>
                <a:extLst>
                  <a:ext uri="{0D108BD9-81ED-4DB2-BD59-A6C34878D82A}">
                    <a16:rowId xmlns:a16="http://schemas.microsoft.com/office/drawing/2014/main" val="299991385"/>
                  </a:ext>
                </a:extLst>
              </a:tr>
            </a:tbl>
          </a:graphicData>
        </a:graphic>
      </p:graphicFrame>
      <p:sp>
        <p:nvSpPr>
          <p:cNvPr id="13" name="タイトル 3">
            <a:extLst>
              <a:ext uri="{FF2B5EF4-FFF2-40B4-BE49-F238E27FC236}">
                <a16:creationId xmlns:a16="http://schemas.microsoft.com/office/drawing/2014/main" id="{90FB86B8-F10E-4BD0-ACE6-BE9A61986760}"/>
              </a:ext>
            </a:extLst>
          </p:cNvPr>
          <p:cNvSpPr txBox="1">
            <a:spLocks/>
          </p:cNvSpPr>
          <p:nvPr/>
        </p:nvSpPr>
        <p:spPr>
          <a:xfrm>
            <a:off x="1" y="0"/>
            <a:ext cx="6858000" cy="1016798"/>
          </a:xfrm>
          <a:prstGeom prst="rect">
            <a:avLst/>
          </a:prstGeom>
          <a:solidFill>
            <a:srgbClr val="002060"/>
          </a:solidFill>
        </p:spPr>
        <p:txBody>
          <a:bodyPr>
            <a:normAutofit fontScale="70000" lnSpcReduction="2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○○栄養士会　　　　　　　　　　　　　　　　　　　　　　　　　　　　　　　　　　　　（ﾌｪｰｽﾞ目安３～４）</a:t>
            </a:r>
            <a:endParaRPr lang="en-US" altLang="ja-JP" sz="1800" b="1">
              <a:solidFill>
                <a:schemeClr val="bg1"/>
              </a:solidFill>
              <a:latin typeface="+mn-ea"/>
              <a:ea typeface="+mn-ea"/>
            </a:endParaRPr>
          </a:p>
          <a:p>
            <a:pPr algn="just">
              <a:lnSpc>
                <a:spcPct val="120000"/>
              </a:lnSpc>
            </a:pPr>
            <a:r>
              <a:rPr lang="ja-JP" altLang="en-US" sz="3200" b="1">
                <a:solidFill>
                  <a:schemeClr val="bg1"/>
                </a:solidFill>
                <a:latin typeface="+mn-ea"/>
                <a:ea typeface="+mn-ea"/>
              </a:rPr>
              <a:t>　　　　 　１９－１　　被災者の支援</a:t>
            </a:r>
            <a:endParaRPr lang="en-US" altLang="ja-JP" sz="3200" b="1">
              <a:solidFill>
                <a:schemeClr val="bg1"/>
              </a:solidFill>
              <a:latin typeface="+mn-ea"/>
              <a:ea typeface="+mn-ea"/>
            </a:endParaRPr>
          </a:p>
          <a:p>
            <a:pPr>
              <a:lnSpc>
                <a:spcPct val="120000"/>
              </a:lnSpc>
            </a:pPr>
            <a:r>
              <a:rPr lang="ja-JP" altLang="en-US" sz="3100" b="1">
                <a:solidFill>
                  <a:schemeClr val="bg1"/>
                </a:solidFill>
                <a:latin typeface="+mn-ea"/>
                <a:ea typeface="+mn-ea"/>
              </a:rPr>
              <a:t>（栄養相談・健康教育等）</a:t>
            </a:r>
          </a:p>
        </p:txBody>
      </p:sp>
      <p:sp>
        <p:nvSpPr>
          <p:cNvPr id="2" name="テキスト ボックス 1">
            <a:extLst>
              <a:ext uri="{FF2B5EF4-FFF2-40B4-BE49-F238E27FC236}">
                <a16:creationId xmlns:a16="http://schemas.microsoft.com/office/drawing/2014/main" id="{02F09508-8F8C-4DDE-BC56-FC8E4733B7E9}"/>
              </a:ext>
            </a:extLst>
          </p:cNvPr>
          <p:cNvSpPr txBox="1"/>
          <p:nvPr/>
        </p:nvSpPr>
        <p:spPr>
          <a:xfrm>
            <a:off x="548680" y="2857357"/>
            <a:ext cx="6124680" cy="6179140"/>
          </a:xfrm>
          <a:prstGeom prst="rect">
            <a:avLst/>
          </a:prstGeom>
          <a:noFill/>
        </p:spPr>
        <p:txBody>
          <a:bodyPr wrap="square" rtlCol="0">
            <a:normAutofit fontScale="85000" lnSpcReduction="10000"/>
          </a:bodyPr>
          <a:lstStyle/>
          <a:p>
            <a:pPr algn="just"/>
            <a:r>
              <a:rPr kumimoji="1" lang="ja-JP" altLang="en-US" sz="1400" b="1"/>
              <a:t>１　被災市区町村管理栄養士等と連携し、避難所における提供食の状況を確認する。</a:t>
            </a:r>
            <a:endParaRPr kumimoji="1" lang="en-US" altLang="ja-JP" sz="1400" b="1"/>
          </a:p>
          <a:p>
            <a:pPr algn="just"/>
            <a:r>
              <a:rPr kumimoji="1" lang="ja-JP" altLang="en-US" sz="1400" b="1">
                <a:solidFill>
                  <a:srgbClr val="FF0000"/>
                </a:solidFill>
              </a:rPr>
              <a:t>　　　</a:t>
            </a:r>
            <a:endParaRPr kumimoji="1" lang="en-US" altLang="ja-JP" sz="1400" b="1">
              <a:solidFill>
                <a:srgbClr val="FF0000"/>
              </a:solidFill>
            </a:endParaRPr>
          </a:p>
          <a:p>
            <a:pPr marL="265113" indent="-265113" algn="just">
              <a:lnSpc>
                <a:spcPts val="2000"/>
              </a:lnSpc>
            </a:pPr>
            <a:r>
              <a:rPr kumimoji="1" lang="ja-JP" altLang="en-US" sz="1400"/>
              <a:t>　□　アクションカードの「</a:t>
            </a:r>
            <a:r>
              <a:rPr kumimoji="1" lang="en-US" altLang="ja-JP" sz="1400"/>
              <a:t>16:</a:t>
            </a:r>
            <a:r>
              <a:rPr kumimoji="1" lang="ja-JP" altLang="en-US" sz="1400"/>
              <a:t>提供食の把握」をもとに</a:t>
            </a:r>
            <a:r>
              <a:rPr kumimoji="1" lang="ja-JP" altLang="en-US" sz="1400" u="sng"/>
              <a:t>、提供食の食事摂取状況の評価結果を確認</a:t>
            </a:r>
            <a:r>
              <a:rPr kumimoji="1" lang="ja-JP" altLang="en-US" sz="1400"/>
              <a:t>する。</a:t>
            </a:r>
            <a:endParaRPr kumimoji="1" lang="en-US" altLang="ja-JP" sz="1400"/>
          </a:p>
          <a:p>
            <a:pPr algn="just">
              <a:lnSpc>
                <a:spcPts val="2000"/>
              </a:lnSpc>
            </a:pPr>
            <a:endParaRPr kumimoji="1" lang="en-US" altLang="ja-JP" sz="1400"/>
          </a:p>
          <a:p>
            <a:pPr algn="just">
              <a:lnSpc>
                <a:spcPts val="2000"/>
              </a:lnSpc>
            </a:pPr>
            <a:r>
              <a:rPr kumimoji="1" lang="ja-JP" altLang="en-US" sz="1400"/>
              <a:t>　</a:t>
            </a:r>
            <a:r>
              <a:rPr kumimoji="1" lang="en-US" altLang="ja-JP" sz="1400"/>
              <a:t>〔</a:t>
            </a:r>
            <a:r>
              <a:rPr kumimoji="1" lang="ja-JP" altLang="en-US" sz="1400"/>
              <a:t>確認事項（例）</a:t>
            </a:r>
            <a:r>
              <a:rPr kumimoji="1" lang="en-US" altLang="ja-JP" sz="1400"/>
              <a:t>〕</a:t>
            </a:r>
          </a:p>
          <a:p>
            <a:pPr algn="just">
              <a:lnSpc>
                <a:spcPts val="2000"/>
              </a:lnSpc>
            </a:pPr>
            <a:r>
              <a:rPr kumimoji="1" lang="ja-JP" altLang="en-US" sz="1400"/>
              <a:t>　　・　避難所等に避難している被災者全員へ食事提供ができているか。</a:t>
            </a:r>
            <a:endParaRPr kumimoji="1" lang="en-US" altLang="ja-JP" sz="1400"/>
          </a:p>
          <a:p>
            <a:pPr algn="just">
              <a:lnSpc>
                <a:spcPts val="2000"/>
              </a:lnSpc>
            </a:pPr>
            <a:r>
              <a:rPr kumimoji="1" lang="ja-JP" altLang="en-US" sz="1400"/>
              <a:t>　　・　提供されている食事はエネルギー及び栄養素の過不足がないか。</a:t>
            </a:r>
            <a:endParaRPr kumimoji="1" lang="en-US" altLang="ja-JP" sz="1400"/>
          </a:p>
          <a:p>
            <a:pPr algn="just">
              <a:lnSpc>
                <a:spcPts val="2000"/>
              </a:lnSpc>
            </a:pPr>
            <a:r>
              <a:rPr kumimoji="1" lang="ja-JP" altLang="en-US" sz="1400"/>
              <a:t>　　・　提供されている食事は残食なく摂取されているか。</a:t>
            </a:r>
            <a:endParaRPr kumimoji="1" lang="en-US" altLang="ja-JP" sz="1400"/>
          </a:p>
          <a:p>
            <a:pPr marL="265113" indent="-265113" algn="just">
              <a:lnSpc>
                <a:spcPts val="2000"/>
              </a:lnSpc>
            </a:pPr>
            <a:r>
              <a:rPr kumimoji="1" lang="ja-JP" altLang="en-US" sz="1400"/>
              <a:t>　　・　アクションカードの「</a:t>
            </a:r>
            <a:r>
              <a:rPr kumimoji="1" lang="en-US" altLang="ja-JP" sz="1400"/>
              <a:t>18 </a:t>
            </a:r>
            <a:r>
              <a:rPr kumimoji="1" lang="ja-JP" altLang="en-US" sz="1400"/>
              <a:t>要配慮者の支援」で把握された要配慮者の食事が十分に提供、摂取されているか。</a:t>
            </a:r>
            <a:endParaRPr lang="en-US" altLang="ja-JP" sz="1400"/>
          </a:p>
          <a:p>
            <a:pPr algn="just">
              <a:lnSpc>
                <a:spcPts val="2000"/>
              </a:lnSpc>
            </a:pPr>
            <a:endParaRPr kumimoji="1" lang="en-US" altLang="ja-JP" sz="1400"/>
          </a:p>
          <a:p>
            <a:pPr marL="265113" indent="-265113" algn="just">
              <a:lnSpc>
                <a:spcPts val="2000"/>
              </a:lnSpc>
            </a:pPr>
            <a:r>
              <a:rPr kumimoji="1" lang="ja-JP" altLang="en-US" sz="1400"/>
              <a:t>　□　特に、要配慮者や食事制限がある避難者に対し、かかりつけ医又は医師の指示のもと避難生活での食事のとり方について助言する。　（参考）「</a:t>
            </a:r>
            <a:r>
              <a:rPr kumimoji="1" lang="en-US" altLang="ja-JP" sz="1400"/>
              <a:t>1</a:t>
            </a:r>
            <a:r>
              <a:rPr lang="en-US" altLang="ja-JP" sz="1400"/>
              <a:t>8</a:t>
            </a:r>
            <a:r>
              <a:rPr kumimoji="1" lang="ja-JP" altLang="en-US" sz="1400"/>
              <a:t>　要配慮者の支援」のカード</a:t>
            </a:r>
            <a:endParaRPr kumimoji="1" lang="en-US" altLang="ja-JP" sz="1400"/>
          </a:p>
          <a:p>
            <a:pPr algn="just"/>
            <a:endParaRPr lang="en-US" altLang="ja-JP" sz="1400"/>
          </a:p>
          <a:p>
            <a:pPr algn="just"/>
            <a:endParaRPr lang="en-US" altLang="ja-JP" sz="1400"/>
          </a:p>
          <a:p>
            <a:pPr algn="just">
              <a:lnSpc>
                <a:spcPts val="2000"/>
              </a:lnSpc>
            </a:pPr>
            <a:r>
              <a:rPr kumimoji="1" lang="ja-JP" altLang="en-US" sz="1400" b="1"/>
              <a:t>２　巡回栄養相談を実施する。</a:t>
            </a:r>
            <a:endParaRPr kumimoji="1" lang="en-US" altLang="ja-JP" sz="1400" b="1"/>
          </a:p>
          <a:p>
            <a:pPr algn="just">
              <a:lnSpc>
                <a:spcPts val="2000"/>
              </a:lnSpc>
            </a:pPr>
            <a:r>
              <a:rPr kumimoji="1" lang="ja-JP" altLang="en-US" sz="1400"/>
              <a:t>　</a:t>
            </a:r>
            <a:endParaRPr kumimoji="1" lang="en-US" altLang="ja-JP" sz="1400"/>
          </a:p>
          <a:p>
            <a:pPr algn="just">
              <a:lnSpc>
                <a:spcPts val="2000"/>
              </a:lnSpc>
            </a:pPr>
            <a:r>
              <a:rPr kumimoji="1" lang="ja-JP" altLang="en-US" sz="1400"/>
              <a:t>　□　栄養・食生活相談票、普及啓発資料などを準備する。</a:t>
            </a:r>
            <a:endParaRPr kumimoji="1" lang="en-US" altLang="ja-JP" sz="1400"/>
          </a:p>
          <a:p>
            <a:pPr marL="265113" indent="-265113" algn="just">
              <a:lnSpc>
                <a:spcPts val="2000"/>
              </a:lnSpc>
            </a:pPr>
            <a:r>
              <a:rPr kumimoji="1" lang="ja-JP" altLang="en-US" sz="1400"/>
              <a:t>　□　避難所以外の被災者（在宅、車内、テント避難等）へも、被災地行政栄養士や保健医療支援チーム（</a:t>
            </a:r>
            <a:r>
              <a:rPr kumimoji="1" lang="en-US" altLang="ja-JP" sz="1400"/>
              <a:t>JMAT</a:t>
            </a:r>
            <a:r>
              <a:rPr kumimoji="1" lang="ja-JP" altLang="en-US" sz="1400" err="1"/>
              <a:t>、</a:t>
            </a:r>
            <a:r>
              <a:rPr kumimoji="1" lang="ja-JP" altLang="en-US" sz="1400"/>
              <a:t>保健活動ﾁｰﾑ、歯科チーム等）と連携し、巡回栄養相談を行う。</a:t>
            </a:r>
            <a:endParaRPr kumimoji="1" lang="en-US" altLang="ja-JP" sz="1400"/>
          </a:p>
          <a:p>
            <a:pPr algn="just">
              <a:lnSpc>
                <a:spcPts val="2000"/>
              </a:lnSpc>
            </a:pPr>
            <a:r>
              <a:rPr kumimoji="1" lang="ja-JP" altLang="en-US" sz="1400"/>
              <a:t>　□　必要に応じて栄養補助食品を配付する場合は、使用量や使用方法、用途を説明する。</a:t>
            </a:r>
            <a:endParaRPr kumimoji="1" lang="en-US" altLang="ja-JP" sz="1400"/>
          </a:p>
          <a:p>
            <a:pPr marL="265113" indent="-265113" algn="just">
              <a:lnSpc>
                <a:spcPts val="2000"/>
              </a:lnSpc>
            </a:pPr>
            <a:r>
              <a:rPr kumimoji="1" lang="ja-JP" altLang="en-US" sz="1400"/>
              <a:t>　□　地元の量販店等の復旧状況を踏まえ、必要に応じ被災者に対し適切なエネルギー及び栄養素等確保のために補充したい食品の購入等について助言する。</a:t>
            </a:r>
            <a:endParaRPr kumimoji="1" lang="en-US" altLang="ja-JP" sz="1400"/>
          </a:p>
        </p:txBody>
      </p:sp>
    </p:spTree>
    <p:extLst>
      <p:ext uri="{BB962C8B-B14F-4D97-AF65-F5344CB8AC3E}">
        <p14:creationId xmlns:p14="http://schemas.microsoft.com/office/powerpoint/2010/main" val="37119906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BC02117C-80CF-483A-87C9-F647ECD70ECC}"/>
              </a:ext>
            </a:extLst>
          </p:cNvPr>
          <p:cNvSpPr txBox="1"/>
          <p:nvPr/>
        </p:nvSpPr>
        <p:spPr>
          <a:xfrm>
            <a:off x="548679" y="1541121"/>
            <a:ext cx="6120681" cy="4795352"/>
          </a:xfrm>
          <a:prstGeom prst="rect">
            <a:avLst/>
          </a:prstGeom>
          <a:noFill/>
        </p:spPr>
        <p:txBody>
          <a:bodyPr wrap="square" rtlCol="0">
            <a:spAutoFit/>
          </a:bodyPr>
          <a:lstStyle/>
          <a:p>
            <a:pPr algn="just"/>
            <a:r>
              <a:rPr kumimoji="1" lang="ja-JP" altLang="en-US" sz="1200" b="1"/>
              <a:t>３　巡回栄養相談を行った結果を報告し、情報共有を行う。</a:t>
            </a:r>
            <a:endParaRPr kumimoji="1" lang="en-US" altLang="ja-JP" sz="1200" b="1"/>
          </a:p>
          <a:p>
            <a:pPr algn="just"/>
            <a:r>
              <a:rPr kumimoji="1" lang="ja-JP" altLang="en-US" sz="1200" b="1">
                <a:solidFill>
                  <a:srgbClr val="FF0000"/>
                </a:solidFill>
              </a:rPr>
              <a:t>　　　</a:t>
            </a:r>
            <a:endParaRPr kumimoji="1" lang="en-US" altLang="ja-JP" sz="1200" b="1">
              <a:solidFill>
                <a:srgbClr val="FF0000"/>
              </a:solidFill>
            </a:endParaRPr>
          </a:p>
          <a:p>
            <a:pPr algn="just">
              <a:lnSpc>
                <a:spcPts val="2000"/>
              </a:lnSpc>
            </a:pPr>
            <a:r>
              <a:rPr kumimoji="1" lang="ja-JP" altLang="en-US" sz="1200"/>
              <a:t>　□　栄養相談結果を実施報告書（別紙）に記録し、被災地行政栄養士等へ報告する。</a:t>
            </a:r>
            <a:endParaRPr kumimoji="1" lang="en-US" altLang="ja-JP" sz="1200"/>
          </a:p>
          <a:p>
            <a:pPr algn="just">
              <a:lnSpc>
                <a:spcPts val="2000"/>
              </a:lnSpc>
            </a:pPr>
            <a:r>
              <a:rPr kumimoji="1" lang="ja-JP" altLang="en-US" sz="1200"/>
              <a:t>　　　</a:t>
            </a:r>
            <a:r>
              <a:rPr kumimoji="1" lang="en-US" altLang="ja-JP" sz="1200"/>
              <a:t>JDA-DAT</a:t>
            </a:r>
            <a:r>
              <a:rPr kumimoji="1" lang="ja-JP" altLang="en-US" sz="1200"/>
              <a:t>チーム内でも、適宜、情報共有をする。</a:t>
            </a:r>
            <a:endParaRPr kumimoji="1" lang="en-US" altLang="ja-JP" sz="1200"/>
          </a:p>
          <a:p>
            <a:pPr algn="just">
              <a:lnSpc>
                <a:spcPts val="2000"/>
              </a:lnSpc>
            </a:pPr>
            <a:r>
              <a:rPr kumimoji="1" lang="ja-JP" altLang="en-US" sz="1200"/>
              <a:t>　□　被災地行政栄養士等と連携し、状況分析と必要な支援について検討する。</a:t>
            </a:r>
            <a:endParaRPr kumimoji="1" lang="en-US" altLang="ja-JP" sz="1200"/>
          </a:p>
          <a:p>
            <a:pPr algn="just">
              <a:lnSpc>
                <a:spcPts val="2000"/>
              </a:lnSpc>
            </a:pPr>
            <a:r>
              <a:rPr kumimoji="1" lang="ja-JP" altLang="en-US" sz="1200"/>
              <a:t>　□　栄養補助食品が必要な場合は、特殊栄養食品ステーションへ調達を依頼する。</a:t>
            </a:r>
            <a:endParaRPr kumimoji="1" lang="en-US" altLang="ja-JP" sz="1200"/>
          </a:p>
          <a:p>
            <a:pPr algn="just">
              <a:lnSpc>
                <a:spcPts val="2000"/>
              </a:lnSpc>
            </a:pPr>
            <a:r>
              <a:rPr kumimoji="1" lang="ja-JP" altLang="en-US" sz="1200"/>
              <a:t>　□　栄養相談を担当する管理栄養士等は交代制となるので、特に継続的な支援が必要な</a:t>
            </a:r>
            <a:endParaRPr kumimoji="1" lang="en-US" altLang="ja-JP" sz="1200"/>
          </a:p>
          <a:p>
            <a:pPr algn="just">
              <a:lnSpc>
                <a:spcPts val="2000"/>
              </a:lnSpc>
            </a:pPr>
            <a:r>
              <a:rPr kumimoji="1" lang="ja-JP" altLang="en-US" sz="1200"/>
              <a:t>　　ケースは引継ぎを行う。</a:t>
            </a:r>
            <a:endParaRPr kumimoji="1" lang="en-US" altLang="ja-JP" sz="1200"/>
          </a:p>
          <a:p>
            <a:pPr algn="just">
              <a:lnSpc>
                <a:spcPts val="2000"/>
              </a:lnSpc>
            </a:pPr>
            <a:endParaRPr lang="en-US" altLang="ja-JP" sz="1200"/>
          </a:p>
          <a:p>
            <a:pPr algn="just">
              <a:lnSpc>
                <a:spcPts val="2000"/>
              </a:lnSpc>
            </a:pPr>
            <a:r>
              <a:rPr kumimoji="1" lang="ja-JP" altLang="en-US" sz="1200"/>
              <a:t>　</a:t>
            </a:r>
            <a:endParaRPr kumimoji="1" lang="en-US" altLang="ja-JP" sz="1200"/>
          </a:p>
          <a:p>
            <a:pPr algn="just">
              <a:lnSpc>
                <a:spcPts val="2000"/>
              </a:lnSpc>
            </a:pPr>
            <a:r>
              <a:rPr kumimoji="1" lang="ja-JP" altLang="en-US" sz="1200" b="1"/>
              <a:t>４　発災からの時間経過に伴い、被災地市町村管理栄養士等と連携した支援活動を行う。</a:t>
            </a:r>
            <a:endParaRPr kumimoji="1" lang="en-US" altLang="ja-JP" sz="1200" b="1"/>
          </a:p>
          <a:p>
            <a:pPr algn="just">
              <a:lnSpc>
                <a:spcPts val="2000"/>
              </a:lnSpc>
            </a:pPr>
            <a:r>
              <a:rPr kumimoji="1" lang="ja-JP" altLang="en-US" sz="1200"/>
              <a:t>　</a:t>
            </a:r>
            <a:endParaRPr kumimoji="1" lang="en-US" altLang="ja-JP" sz="1200"/>
          </a:p>
          <a:p>
            <a:pPr algn="just">
              <a:lnSpc>
                <a:spcPts val="2000"/>
              </a:lnSpc>
            </a:pPr>
            <a:r>
              <a:rPr kumimoji="1" lang="ja-JP" altLang="en-US" sz="1200"/>
              <a:t>　□　避雛生活の長期化に伴う、健康状態の悪化（肥満、慢性疾患の悪化、フレイルなど）</a:t>
            </a:r>
            <a:endParaRPr kumimoji="1" lang="en-US" altLang="ja-JP" sz="1200"/>
          </a:p>
          <a:p>
            <a:pPr algn="just">
              <a:lnSpc>
                <a:spcPts val="2000"/>
              </a:lnSpc>
            </a:pPr>
            <a:r>
              <a:rPr kumimoji="1" lang="ja-JP" altLang="en-US" sz="1200"/>
              <a:t>　　に対する栄養相談を行う。</a:t>
            </a:r>
            <a:endParaRPr kumimoji="1" lang="en-US" altLang="ja-JP" sz="1200"/>
          </a:p>
          <a:p>
            <a:pPr algn="just">
              <a:lnSpc>
                <a:spcPts val="2000"/>
              </a:lnSpc>
            </a:pPr>
            <a:r>
              <a:rPr kumimoji="1" lang="ja-JP" altLang="en-US" sz="1200"/>
              <a:t>　□　自立した食事づくりの意欲が低下した被災者へは、調理実習などの機会を提供する。</a:t>
            </a:r>
            <a:endParaRPr kumimoji="1" lang="en-US" altLang="ja-JP" sz="1200"/>
          </a:p>
          <a:p>
            <a:pPr algn="just">
              <a:lnSpc>
                <a:spcPts val="2000"/>
              </a:lnSpc>
            </a:pPr>
            <a:r>
              <a:rPr kumimoji="1" lang="ja-JP" altLang="en-US" sz="1200"/>
              <a:t>　　　パッククッキングを用いた調理方法についても助言する。</a:t>
            </a:r>
            <a:endParaRPr kumimoji="1" lang="en-US" altLang="ja-JP" sz="1200"/>
          </a:p>
          <a:p>
            <a:pPr algn="just">
              <a:lnSpc>
                <a:spcPts val="2000"/>
              </a:lnSpc>
            </a:pPr>
            <a:r>
              <a:rPr kumimoji="1" lang="ja-JP" altLang="en-US" sz="1200"/>
              <a:t>　□　仮設住宅への入居が進んだら、巡回栄養相談や共通課題等について健康教育を行う。</a:t>
            </a:r>
            <a:endParaRPr kumimoji="1" lang="en-US" altLang="ja-JP" sz="1200"/>
          </a:p>
          <a:p>
            <a:pPr algn="just">
              <a:lnSpc>
                <a:spcPts val="2000"/>
              </a:lnSpc>
            </a:pPr>
            <a:r>
              <a:rPr kumimoji="1" lang="ja-JP" altLang="en-US" sz="1200"/>
              <a:t>　□　孤立による体調悪化を防ぐため、仮設住宅敷地内の集会所や、近隣の公民館などで</a:t>
            </a:r>
            <a:endParaRPr kumimoji="1" lang="en-US" altLang="ja-JP" sz="1200"/>
          </a:p>
          <a:p>
            <a:pPr algn="just">
              <a:lnSpc>
                <a:spcPts val="2000"/>
              </a:lnSpc>
            </a:pPr>
            <a:r>
              <a:rPr kumimoji="1" lang="ja-JP" altLang="en-US" sz="1200"/>
              <a:t>　　ふれあい食事会を行う。</a:t>
            </a:r>
            <a:endParaRPr kumimoji="1" lang="en-US" altLang="ja-JP" sz="1200"/>
          </a:p>
        </p:txBody>
      </p:sp>
      <p:graphicFrame>
        <p:nvGraphicFramePr>
          <p:cNvPr id="6" name="表 5">
            <a:extLst>
              <a:ext uri="{FF2B5EF4-FFF2-40B4-BE49-F238E27FC236}">
                <a16:creationId xmlns:a16="http://schemas.microsoft.com/office/drawing/2014/main" id="{C4A786B9-952E-4306-917F-373B19F4C17A}"/>
              </a:ext>
            </a:extLst>
          </p:cNvPr>
          <p:cNvGraphicFramePr>
            <a:graphicFrameLocks noGrp="1"/>
          </p:cNvGraphicFramePr>
          <p:nvPr/>
        </p:nvGraphicFramePr>
        <p:xfrm>
          <a:off x="548679" y="6491403"/>
          <a:ext cx="6188880" cy="1828800"/>
        </p:xfrm>
        <a:graphic>
          <a:graphicData uri="http://schemas.openxmlformats.org/drawingml/2006/table">
            <a:tbl>
              <a:tblPr firstRow="1" bandRow="1">
                <a:tableStyleId>{5C22544A-7EE6-4342-B048-85BDC9FD1C3A}</a:tableStyleId>
              </a:tblPr>
              <a:tblGrid>
                <a:gridCol w="4536505">
                  <a:extLst>
                    <a:ext uri="{9D8B030D-6E8A-4147-A177-3AD203B41FA5}">
                      <a16:colId xmlns:a16="http://schemas.microsoft.com/office/drawing/2014/main" val="1790532664"/>
                    </a:ext>
                  </a:extLst>
                </a:gridCol>
                <a:gridCol w="1652375">
                  <a:extLst>
                    <a:ext uri="{9D8B030D-6E8A-4147-A177-3AD203B41FA5}">
                      <a16:colId xmlns:a16="http://schemas.microsoft.com/office/drawing/2014/main" val="2483362435"/>
                    </a:ext>
                  </a:extLst>
                </a:gridCol>
              </a:tblGrid>
              <a:tr h="263134">
                <a:tc>
                  <a:txBody>
                    <a:bodyPr/>
                    <a:lstStyle/>
                    <a:p>
                      <a:pPr algn="ctr"/>
                      <a:r>
                        <a:rPr kumimoji="1" lang="ja-JP" altLang="en-US" sz="1200">
                          <a:latin typeface="Yu Gothic UI Semibold" panose="020B0700000000000000" pitchFamily="50" charset="-128"/>
                          <a:ea typeface="Yu Gothic UI Semibold" panose="020B0700000000000000" pitchFamily="50" charset="-128"/>
                        </a:rPr>
                        <a:t>必要物品　・　参考資料</a:t>
                      </a:r>
                    </a:p>
                  </a:txBody>
                  <a:tcPr anchor="ctr"/>
                </a:tc>
                <a:tc>
                  <a:txBody>
                    <a:bodyPr/>
                    <a:lstStyle/>
                    <a:p>
                      <a:pPr algn="ctr"/>
                      <a:r>
                        <a:rPr kumimoji="1" lang="ja-JP" altLang="en-US" sz="1200">
                          <a:latin typeface="Yu Gothic UI Semibold" panose="020B0700000000000000" pitchFamily="50" charset="-128"/>
                          <a:ea typeface="Yu Gothic UI Semibold" panose="020B0700000000000000" pitchFamily="50" charset="-128"/>
                        </a:rPr>
                        <a:t>保管場所</a:t>
                      </a:r>
                    </a:p>
                  </a:txBody>
                  <a:tcPr anchor="ctr"/>
                </a:tc>
                <a:extLst>
                  <a:ext uri="{0D108BD9-81ED-4DB2-BD59-A6C34878D82A}">
                    <a16:rowId xmlns:a16="http://schemas.microsoft.com/office/drawing/2014/main" val="3174420419"/>
                  </a:ext>
                </a:extLst>
              </a:tr>
              <a:tr h="1295426">
                <a:tc>
                  <a:txBody>
                    <a:bodyPr/>
                    <a:lstStyle/>
                    <a:p>
                      <a:r>
                        <a:rPr kumimoji="1" lang="ja-JP" altLang="en-US" sz="1200"/>
                        <a:t>栄養・食生活相談票</a:t>
                      </a:r>
                      <a:endParaRPr kumimoji="1" lang="en-US" altLang="ja-JP" sz="1200">
                        <a:solidFill>
                          <a:srgbClr val="FF0000"/>
                        </a:solidFill>
                      </a:endParaRPr>
                    </a:p>
                    <a:p>
                      <a:r>
                        <a:rPr kumimoji="1" lang="ja-JP" altLang="en-US" sz="1200"/>
                        <a:t>避難所の良好な生活環境の確保に向けた取組指針（</a:t>
                      </a:r>
                      <a:r>
                        <a:rPr kumimoji="1" lang="en-US" altLang="ja-JP" sz="1200"/>
                        <a:t>H25.8</a:t>
                      </a:r>
                      <a:r>
                        <a:rPr kumimoji="1" lang="ja-JP" altLang="en-US" sz="1200"/>
                        <a:t>内閣府）</a:t>
                      </a:r>
                      <a:endParaRPr kumimoji="1" lang="en-US" altLang="ja-JP" sz="1200"/>
                    </a:p>
                    <a:p>
                      <a:r>
                        <a:rPr kumimoji="1" lang="ja-JP" altLang="en-US" sz="1200"/>
                        <a:t>普及啓発・健康教育媒体</a:t>
                      </a:r>
                      <a:endParaRPr kumimoji="1" lang="en-US" altLang="ja-JP" sz="1200"/>
                    </a:p>
                    <a:p>
                      <a:r>
                        <a:rPr kumimoji="1" lang="ja-JP" altLang="en-US" sz="1200"/>
                        <a:t>　・「大規模災害時の栄養・食生活支援活動ガイドライン」（日本公衆衛生協会</a:t>
                      </a:r>
                      <a:r>
                        <a:rPr kumimoji="1" lang="en-US" altLang="ja-JP" sz="1200"/>
                        <a:t>:</a:t>
                      </a:r>
                      <a:r>
                        <a:rPr kumimoji="1" lang="ja-JP" altLang="en-US" sz="1200"/>
                        <a:t>平成</a:t>
                      </a:r>
                      <a:r>
                        <a:rPr kumimoji="1" lang="en-US" altLang="ja-JP" sz="1200"/>
                        <a:t>31</a:t>
                      </a:r>
                      <a:r>
                        <a:rPr kumimoji="1" lang="ja-JP" altLang="en-US" sz="1200"/>
                        <a:t>年</a:t>
                      </a:r>
                      <a:r>
                        <a:rPr kumimoji="1" lang="en-US" altLang="ja-JP" sz="1200"/>
                        <a:t>3</a:t>
                      </a:r>
                      <a:r>
                        <a:rPr kumimoji="1" lang="ja-JP" altLang="en-US" sz="1200"/>
                        <a:t>月）</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t>　・「大規模災害時の栄養・食生活支援のためのアクションカード（例）」（日本公衆衛生協会</a:t>
                      </a:r>
                      <a:r>
                        <a:rPr kumimoji="1" lang="en-US" altLang="ja-JP" sz="1200"/>
                        <a:t>:</a:t>
                      </a:r>
                      <a:r>
                        <a:rPr kumimoji="1" lang="ja-JP" altLang="en-US" sz="1200"/>
                        <a:t>令和</a:t>
                      </a:r>
                      <a:r>
                        <a:rPr kumimoji="1" lang="en-US" altLang="ja-JP" sz="1200"/>
                        <a:t>2</a:t>
                      </a:r>
                      <a:r>
                        <a:rPr kumimoji="1" lang="ja-JP" altLang="en-US" sz="1200"/>
                        <a:t>年</a:t>
                      </a:r>
                      <a:r>
                        <a:rPr kumimoji="1" lang="en-US" altLang="ja-JP" sz="1200"/>
                        <a:t>3</a:t>
                      </a:r>
                      <a:r>
                        <a:rPr kumimoji="1" lang="ja-JP" altLang="en-US" sz="1200"/>
                        <a:t>月）</a:t>
                      </a:r>
                      <a:endParaRPr kumimoji="1" lang="en-US" altLang="ja-JP" sz="1200"/>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t>日本公衆衛生協会ホームページ</a:t>
                      </a:r>
                      <a:r>
                        <a:rPr kumimoji="1" lang="en-US" altLang="ja-JP" sz="1200"/>
                        <a:t>http://www.jpha.or.jp/sub/pdf/menu04_2_h30_02_13.pdf</a:t>
                      </a:r>
                      <a:endParaRPr kumimoji="1" lang="ja-JP" altLang="en-US" sz="1200"/>
                    </a:p>
                    <a:p>
                      <a:endParaRPr kumimoji="1" lang="ja-JP" altLang="en-US" sz="1200"/>
                    </a:p>
                  </a:txBody>
                  <a:tcPr/>
                </a:tc>
                <a:extLst>
                  <a:ext uri="{0D108BD9-81ED-4DB2-BD59-A6C34878D82A}">
                    <a16:rowId xmlns:a16="http://schemas.microsoft.com/office/drawing/2014/main" val="299991385"/>
                  </a:ext>
                </a:extLst>
              </a:tr>
            </a:tbl>
          </a:graphicData>
        </a:graphic>
      </p:graphicFrame>
      <p:sp>
        <p:nvSpPr>
          <p:cNvPr id="8" name="タイトル 3">
            <a:extLst>
              <a:ext uri="{FF2B5EF4-FFF2-40B4-BE49-F238E27FC236}">
                <a16:creationId xmlns:a16="http://schemas.microsoft.com/office/drawing/2014/main" id="{0720FDC7-8CC6-4172-80A9-1BE9BE9D6808}"/>
              </a:ext>
            </a:extLst>
          </p:cNvPr>
          <p:cNvSpPr txBox="1">
            <a:spLocks/>
          </p:cNvSpPr>
          <p:nvPr/>
        </p:nvSpPr>
        <p:spPr>
          <a:xfrm>
            <a:off x="1" y="0"/>
            <a:ext cx="6858000" cy="1016798"/>
          </a:xfrm>
          <a:prstGeom prst="rect">
            <a:avLst/>
          </a:prstGeom>
          <a:solidFill>
            <a:srgbClr val="002060"/>
          </a:solidFill>
        </p:spPr>
        <p:txBody>
          <a:bodyPr>
            <a:normAutofit fontScale="70000" lnSpcReduction="2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○○栄養士会　　　　　　　　　　　　　　　　　　　　　　　　　　　　　　　　　　　　（ﾌｪｰｽﾞ目安３～４）</a:t>
            </a:r>
            <a:endParaRPr lang="en-US" altLang="ja-JP" sz="1800" b="1">
              <a:solidFill>
                <a:schemeClr val="bg1"/>
              </a:solidFill>
              <a:latin typeface="+mn-ea"/>
              <a:ea typeface="+mn-ea"/>
            </a:endParaRPr>
          </a:p>
          <a:p>
            <a:pPr algn="just">
              <a:lnSpc>
                <a:spcPct val="120000"/>
              </a:lnSpc>
            </a:pPr>
            <a:r>
              <a:rPr lang="ja-JP" altLang="en-US" sz="3200" b="1">
                <a:solidFill>
                  <a:schemeClr val="bg1"/>
                </a:solidFill>
                <a:latin typeface="+mn-ea"/>
                <a:ea typeface="+mn-ea"/>
              </a:rPr>
              <a:t>　　　　 　１９－２　　　被災者の支援</a:t>
            </a:r>
            <a:endParaRPr lang="en-US" altLang="ja-JP" sz="3200" b="1">
              <a:solidFill>
                <a:schemeClr val="bg1"/>
              </a:solidFill>
              <a:latin typeface="+mn-ea"/>
              <a:ea typeface="+mn-ea"/>
            </a:endParaRPr>
          </a:p>
          <a:p>
            <a:pPr>
              <a:lnSpc>
                <a:spcPct val="120000"/>
              </a:lnSpc>
            </a:pPr>
            <a:r>
              <a:rPr lang="ja-JP" altLang="en-US" sz="3100" b="1">
                <a:solidFill>
                  <a:schemeClr val="bg1"/>
                </a:solidFill>
                <a:latin typeface="+mn-ea"/>
                <a:ea typeface="+mn-ea"/>
              </a:rPr>
              <a:t>（栄養相談・健康教育等）</a:t>
            </a:r>
          </a:p>
        </p:txBody>
      </p:sp>
    </p:spTree>
    <p:extLst>
      <p:ext uri="{BB962C8B-B14F-4D97-AF65-F5344CB8AC3E}">
        <p14:creationId xmlns:p14="http://schemas.microsoft.com/office/powerpoint/2010/main" val="4225384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6" name="正方形/長方形 14"/>
          <p:cNvSpPr>
            <a:spLocks noChangeArrowheads="1"/>
          </p:cNvSpPr>
          <p:nvPr/>
        </p:nvSpPr>
        <p:spPr bwMode="auto">
          <a:xfrm>
            <a:off x="520528" y="1353820"/>
            <a:ext cx="6190152" cy="7421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lstStyle/>
          <a:p>
            <a:pPr marL="450850" indent="-450850" eaLnBrk="1">
              <a:lnSpc>
                <a:spcPct val="93000"/>
              </a:lnSpc>
              <a:buClr>
                <a:srgbClr val="000000"/>
              </a:buClr>
              <a:buSzPct val="100000"/>
              <a:buFont typeface="Times New Roman" panose="02020603050405020304" pitchFamily="18" charset="0"/>
              <a:buNone/>
            </a:pPr>
            <a:r>
              <a:rPr lang="ja-JP" altLang="en-US" sz="2000" b="1" u="sng">
                <a:latin typeface="ＭＳ Ｐゴシック" panose="020B0600070205080204" pitchFamily="50" charset="-128"/>
                <a:ea typeface="ＭＳ Ｐゴシック" panose="020B0600070205080204" pitchFamily="50" charset="-128"/>
              </a:rPr>
              <a:t>①　本部長は、以下の業務について人員の割り振りと役割を指示する。</a:t>
            </a:r>
          </a:p>
          <a:p>
            <a:pPr eaLnBrk="1">
              <a:lnSpc>
                <a:spcPct val="93000"/>
              </a:lnSpc>
              <a:buClr>
                <a:srgbClr val="000000"/>
              </a:buClr>
              <a:buSzPct val="100000"/>
              <a:buFont typeface="Times New Roman" panose="02020603050405020304" pitchFamily="18" charset="0"/>
              <a:buNone/>
            </a:pPr>
            <a:endParaRPr lang="ja-JP" altLang="en-US" sz="2215" b="1" u="sng">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r>
              <a:rPr lang="ja-JP" altLang="en-US" sz="2215">
                <a:latin typeface="ＤＦ平成ゴシック体W5" pitchFamily="49" charset="-128"/>
                <a:ea typeface="ＤＦ平成ゴシック体W5" pitchFamily="49" charset="-128"/>
              </a:rPr>
              <a:t>　</a:t>
            </a:r>
            <a:r>
              <a:rPr lang="ja-JP" altLang="en-US" sz="1845">
                <a:latin typeface="ＤＦ平成ゴシック体W5" pitchFamily="49" charset="-128"/>
                <a:ea typeface="ＤＦ平成ゴシック体W5" pitchFamily="49" charset="-128"/>
              </a:rPr>
              <a:t>　</a:t>
            </a:r>
            <a:r>
              <a:rPr lang="ja-JP" altLang="en-US" sz="2215">
                <a:latin typeface="ＤＦ平成ゴシック体W5" pitchFamily="49" charset="-128"/>
                <a:ea typeface="ＤＦ平成ゴシック体W5" pitchFamily="49" charset="-128"/>
              </a:rPr>
              <a:t> 　　</a:t>
            </a:r>
            <a:r>
              <a:rPr lang="ja-JP" altLang="en-US" sz="1660">
                <a:latin typeface="ＤＦ平成ゴシック体W5" pitchFamily="49" charset="-128"/>
                <a:ea typeface="ＤＦ平成ゴシック体W5" pitchFamily="49" charset="-128"/>
              </a:rPr>
              <a:t>　　　　　　　　　　　　　　　　　　　　　</a:t>
            </a:r>
            <a:r>
              <a:rPr lang="ja-JP" altLang="en-US" sz="1845">
                <a:latin typeface="ＤＦ平成ゴシック体W5" pitchFamily="49" charset="-128"/>
                <a:ea typeface="ＤＦ平成ゴシック体W5" pitchFamily="49" charset="-128"/>
              </a:rPr>
              <a:t>　　　　</a:t>
            </a:r>
          </a:p>
        </p:txBody>
      </p:sp>
      <p:graphicFrame>
        <p:nvGraphicFramePr>
          <p:cNvPr id="5" name="表 4"/>
          <p:cNvGraphicFramePr>
            <a:graphicFrameLocks noGrp="1"/>
          </p:cNvGraphicFramePr>
          <p:nvPr>
            <p:extLst>
              <p:ext uri="{D42A27DB-BD31-4B8C-83A1-F6EECF244321}">
                <p14:modId xmlns:p14="http://schemas.microsoft.com/office/powerpoint/2010/main" val="1566997660"/>
              </p:ext>
            </p:extLst>
          </p:nvPr>
        </p:nvGraphicFramePr>
        <p:xfrm>
          <a:off x="582123" y="2127885"/>
          <a:ext cx="6190152" cy="6309218"/>
        </p:xfrm>
        <a:graphic>
          <a:graphicData uri="http://schemas.openxmlformats.org/drawingml/2006/table">
            <a:tbl>
              <a:tblPr/>
              <a:tblGrid>
                <a:gridCol w="1888572">
                  <a:extLst>
                    <a:ext uri="{9D8B030D-6E8A-4147-A177-3AD203B41FA5}">
                      <a16:colId xmlns:a16="http://schemas.microsoft.com/office/drawing/2014/main" val="20000"/>
                    </a:ext>
                  </a:extLst>
                </a:gridCol>
                <a:gridCol w="938527">
                  <a:extLst>
                    <a:ext uri="{9D8B030D-6E8A-4147-A177-3AD203B41FA5}">
                      <a16:colId xmlns:a16="http://schemas.microsoft.com/office/drawing/2014/main" val="20001"/>
                    </a:ext>
                  </a:extLst>
                </a:gridCol>
                <a:gridCol w="3363053">
                  <a:extLst>
                    <a:ext uri="{9D8B030D-6E8A-4147-A177-3AD203B41FA5}">
                      <a16:colId xmlns:a16="http://schemas.microsoft.com/office/drawing/2014/main" val="20002"/>
                    </a:ext>
                  </a:extLst>
                </a:gridCol>
              </a:tblGrid>
              <a:tr h="358140">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600" b="1" i="0" u="none" strike="noStrike" cap="none" normalizeH="0" baseline="0">
                          <a:ln>
                            <a:noFill/>
                          </a:ln>
                          <a:solidFill>
                            <a:schemeClr val="bg1"/>
                          </a:solidFill>
                          <a:effectLst/>
                          <a:latin typeface="Arial" panose="020B0604020202020204" pitchFamily="34" charset="0"/>
                          <a:ea typeface="ＭＳ Ｐゴシック" panose="020B0600070205080204" pitchFamily="50" charset="-128"/>
                        </a:rPr>
                        <a:t>職名・係名</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2D2DB9"/>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600" b="1" i="0" u="none" strike="noStrike" cap="none" normalizeH="0" baseline="0">
                          <a:ln>
                            <a:noFill/>
                          </a:ln>
                          <a:solidFill>
                            <a:schemeClr val="bg1"/>
                          </a:solidFill>
                          <a:effectLst/>
                          <a:latin typeface="Arial" panose="020B0604020202020204" pitchFamily="34" charset="0"/>
                          <a:ea typeface="ＭＳ Ｐゴシック" panose="020B0600070205080204" pitchFamily="50" charset="-128"/>
                        </a:rPr>
                        <a:t>人員</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2D2DB9"/>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600" b="1" i="0" u="none" strike="noStrike" cap="none" normalizeH="0" baseline="0">
                          <a:ln>
                            <a:noFill/>
                          </a:ln>
                          <a:solidFill>
                            <a:schemeClr val="bg1"/>
                          </a:solidFill>
                          <a:effectLst/>
                          <a:latin typeface="Arial" panose="020B0604020202020204" pitchFamily="34" charset="0"/>
                          <a:ea typeface="ＭＳ Ｐゴシック" panose="020B0600070205080204" pitchFamily="50" charset="-128"/>
                        </a:rPr>
                        <a:t>役割</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2D2DB9"/>
                    </a:solidFill>
                  </a:tcPr>
                </a:tc>
                <a:extLst>
                  <a:ext uri="{0D108BD9-81ED-4DB2-BD59-A6C34878D82A}">
                    <a16:rowId xmlns:a16="http://schemas.microsoft.com/office/drawing/2014/main" val="10000"/>
                  </a:ext>
                </a:extLst>
              </a:tr>
              <a:tr h="774700">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副本部長</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r"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endPar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p>
                      <a:pPr marL="0" marR="0" lvl="0" indent="0" algn="r" defTabSz="914400" rtl="0" eaLnBrk="1" fontAlgn="base" latinLnBrk="0" hangingPunct="1">
                        <a:lnSpc>
                          <a:spcPct val="100000"/>
                        </a:lnSpc>
                        <a:spcBef>
                          <a:spcPct val="0"/>
                        </a:spcBef>
                        <a:spcAft>
                          <a:spcPct val="0"/>
                        </a:spcAft>
                        <a:buClrTx/>
                        <a:buSzTx/>
                        <a:buFontTx/>
                        <a:buNone/>
                      </a:pPr>
                      <a:r>
                        <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名</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本部長補佐・代行</a:t>
                      </a:r>
                    </a:p>
                    <a:p>
                      <a:pPr marL="0" marR="0" lvl="0" indent="0" algn="l" defTabSz="914400" rtl="0" eaLnBrk="1" fontAlgn="base" latinLnBrk="0" hangingPunct="1">
                        <a:lnSpc>
                          <a:spcPct val="100000"/>
                        </a:lnSpc>
                        <a:spcBef>
                          <a:spcPct val="0"/>
                        </a:spcBef>
                        <a:spcAft>
                          <a:spcPct val="0"/>
                        </a:spcAft>
                        <a:buClrTx/>
                        <a:buSzTx/>
                        <a:buFontTx/>
                        <a:buNone/>
                      </a:pPr>
                      <a:endPar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74700">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クロノロ・記録係</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r" defTabSz="914400" rtl="0" eaLnBrk="1" fontAlgn="base" latinLnBrk="0" hangingPunct="1">
                        <a:lnSpc>
                          <a:spcPct val="100000"/>
                        </a:lnSpc>
                        <a:spcBef>
                          <a:spcPct val="0"/>
                        </a:spcBef>
                        <a:spcAft>
                          <a:spcPct val="0"/>
                        </a:spcAft>
                        <a:buClrTx/>
                        <a:buSzTx/>
                        <a:buFontTx/>
                        <a:buNone/>
                      </a:pPr>
                      <a:endPar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p>
                      <a:pPr marL="0" marR="0" lvl="0" indent="0" algn="r" defTabSz="914400" rtl="0" eaLnBrk="1" fontAlgn="base" latinLnBrk="0" hangingPunct="1">
                        <a:lnSpc>
                          <a:spcPct val="100000"/>
                        </a:lnSpc>
                        <a:spcBef>
                          <a:spcPct val="0"/>
                        </a:spcBef>
                        <a:spcAft>
                          <a:spcPct val="0"/>
                        </a:spcAft>
                        <a:buClrTx/>
                        <a:buSzTx/>
                        <a:buFontTx/>
                        <a:buNone/>
                      </a:pPr>
                      <a:r>
                        <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名</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時系列記録</a:t>
                      </a:r>
                      <a:endPar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（ｸﾛﾉﾛ・</a:t>
                      </a:r>
                      <a:r>
                        <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PC)</a:t>
                      </a:r>
                      <a:endPar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95350">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情報・連絡・ニーズ把握係</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r" defTabSz="914400" rtl="0" eaLnBrk="1" fontAlgn="base" latinLnBrk="0" hangingPunct="1">
                        <a:lnSpc>
                          <a:spcPct val="100000"/>
                        </a:lnSpc>
                        <a:spcBef>
                          <a:spcPct val="0"/>
                        </a:spcBef>
                        <a:spcAft>
                          <a:spcPct val="0"/>
                        </a:spcAft>
                        <a:buClrTx/>
                        <a:buSzTx/>
                        <a:buFontTx/>
                        <a:buNone/>
                      </a:pPr>
                      <a:endPar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p>
                      <a:pPr marL="0" marR="0" lvl="0" indent="0" algn="r"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名</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関係機関等との連絡調整および医療ニーズ等の把握</a:t>
                      </a:r>
                    </a:p>
                    <a:p>
                      <a:pPr marL="0" marR="0" lvl="0" indent="0" algn="l" defTabSz="914400" rtl="0" eaLnBrk="1" fontAlgn="base" latinLnBrk="0" hangingPunct="1">
                        <a:lnSpc>
                          <a:spcPct val="100000"/>
                        </a:lnSpc>
                        <a:spcBef>
                          <a:spcPct val="0"/>
                        </a:spcBef>
                        <a:spcAft>
                          <a:spcPct val="0"/>
                        </a:spcAft>
                        <a:buClrTx/>
                        <a:buSzTx/>
                        <a:buFontTx/>
                        <a:buNone/>
                      </a:pPr>
                      <a:endPar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79805">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ロジスティックス</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r" defTabSz="914400" rtl="0" eaLnBrk="1" fontAlgn="base" latinLnBrk="0" hangingPunct="1">
                        <a:lnSpc>
                          <a:spcPct val="100000"/>
                        </a:lnSpc>
                        <a:spcBef>
                          <a:spcPct val="0"/>
                        </a:spcBef>
                        <a:spcAft>
                          <a:spcPct val="0"/>
                        </a:spcAft>
                        <a:buClrTx/>
                        <a:buSzTx/>
                        <a:buFontTx/>
                        <a:buNone/>
                      </a:pPr>
                      <a:endPar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p>
                      <a:pPr marL="0" marR="0" lvl="0" indent="0" algn="r" defTabSz="914400" rtl="0" eaLnBrk="1" fontAlgn="base" latinLnBrk="0" hangingPunct="1">
                        <a:lnSpc>
                          <a:spcPct val="100000"/>
                        </a:lnSpc>
                        <a:spcBef>
                          <a:spcPct val="0"/>
                        </a:spcBef>
                        <a:spcAft>
                          <a:spcPct val="0"/>
                        </a:spcAft>
                        <a:buClrTx/>
                        <a:buSzTx/>
                        <a:buFontTx/>
                        <a:buNone/>
                      </a:pPr>
                      <a:endPar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p>
                      <a:pPr marL="0" marR="0" lvl="0" indent="0" algn="r"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名</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支援者のサポート業務</a:t>
                      </a:r>
                    </a:p>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（物資の調整、宿泊先の確保、環境整備、車両・書類作成等）</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74700">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人材派遣調整</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r" defTabSz="914400" rtl="0" eaLnBrk="1" fontAlgn="base" latinLnBrk="0" hangingPunct="1">
                        <a:lnSpc>
                          <a:spcPct val="100000"/>
                        </a:lnSpc>
                        <a:spcBef>
                          <a:spcPct val="0"/>
                        </a:spcBef>
                        <a:spcAft>
                          <a:spcPct val="0"/>
                        </a:spcAft>
                        <a:buClrTx/>
                        <a:buSzTx/>
                        <a:buFontTx/>
                        <a:buNone/>
                      </a:pPr>
                      <a:endPar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p>
                      <a:pPr marL="0" marR="0" lvl="0" indent="0" algn="r"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名</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JDA-DAT</a:t>
                      </a: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リーダー・スタッフ、一般会員等との調整</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94715">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特殊栄養食品</a:t>
                      </a:r>
                    </a:p>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ステーション</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r" defTabSz="914400" rtl="0" eaLnBrk="1" fontAlgn="base" latinLnBrk="0" hangingPunct="1">
                        <a:lnSpc>
                          <a:spcPct val="100000"/>
                        </a:lnSpc>
                        <a:spcBef>
                          <a:spcPct val="0"/>
                        </a:spcBef>
                        <a:spcAft>
                          <a:spcPct val="0"/>
                        </a:spcAft>
                        <a:buClrTx/>
                        <a:buSzTx/>
                        <a:buFontTx/>
                        <a:buNone/>
                      </a:pPr>
                      <a:endPar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p>
                      <a:pPr marL="0" marR="0" lvl="0" indent="0" algn="r"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名</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物資の調達、保管管理、搬送等</a:t>
                      </a:r>
                    </a:p>
                    <a:p>
                      <a:pPr marL="0" marR="0" lvl="0" indent="0" algn="l" defTabSz="914400" rtl="0" eaLnBrk="1" fontAlgn="base" latinLnBrk="0" hangingPunct="1">
                        <a:lnSpc>
                          <a:spcPct val="100000"/>
                        </a:lnSpc>
                        <a:spcBef>
                          <a:spcPct val="0"/>
                        </a:spcBef>
                        <a:spcAft>
                          <a:spcPct val="0"/>
                        </a:spcAft>
                        <a:buClrTx/>
                        <a:buSzTx/>
                        <a:buFontTx/>
                        <a:buNone/>
                      </a:pPr>
                      <a:endPar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774700">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現地統括</a:t>
                      </a:r>
                      <a:endPar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（県栄</a:t>
                      </a:r>
                      <a:r>
                        <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JDA-DAT)</a:t>
                      </a:r>
                      <a:endPar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r" defTabSz="914400" rtl="0" eaLnBrk="1" fontAlgn="base" latinLnBrk="0" hangingPunct="1">
                        <a:lnSpc>
                          <a:spcPct val="100000"/>
                        </a:lnSpc>
                        <a:spcBef>
                          <a:spcPct val="0"/>
                        </a:spcBef>
                        <a:spcAft>
                          <a:spcPct val="0"/>
                        </a:spcAft>
                        <a:buClrTx/>
                        <a:buSzTx/>
                        <a:buFontTx/>
                        <a:buNone/>
                      </a:pPr>
                      <a:endPar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endParaRPr>
                    </a:p>
                    <a:p>
                      <a:pPr marL="0" marR="0" lvl="0" indent="0" algn="r"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名</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DejaVu Sans"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DejaVu Sans"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DejaVu Sans"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ea typeface="DejaVu Sans"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他県からの支援</a:t>
                      </a:r>
                      <a:r>
                        <a:rPr kumimoji="1" lang="en-US" altLang="ja-JP"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JDA-DAT</a:t>
                      </a: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等との調整</a:t>
                      </a:r>
                    </a:p>
                  </a:txBody>
                  <a:tcPr marL="84385" marR="84385" marT="42192" marB="421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9265" name="テキスト ボックス 2"/>
          <p:cNvSpPr txBox="1">
            <a:spLocks noChangeArrowheads="1"/>
          </p:cNvSpPr>
          <p:nvPr/>
        </p:nvSpPr>
        <p:spPr bwMode="auto">
          <a:xfrm>
            <a:off x="1151200" y="8566696"/>
            <a:ext cx="505199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1" lang="ja-JP" altLang="en-US" sz="1660">
                <a:ea typeface="ＭＳ Ｐゴシック" panose="020B0600070205080204" pitchFamily="50" charset="-128"/>
              </a:rPr>
              <a:t>その他、必要に応じて役割分担、人員配置を追加</a:t>
            </a:r>
          </a:p>
        </p:txBody>
      </p:sp>
      <p:sp>
        <p:nvSpPr>
          <p:cNvPr id="13" name="タイトル 3">
            <a:extLst>
              <a:ext uri="{FF2B5EF4-FFF2-40B4-BE49-F238E27FC236}">
                <a16:creationId xmlns:a16="http://schemas.microsoft.com/office/drawing/2014/main" id="{D6D9CCBA-22A0-B2AC-1C3F-69B41837B6B1}"/>
              </a:ext>
            </a:extLst>
          </p:cNvPr>
          <p:cNvSpPr txBox="1">
            <a:spLocks/>
          </p:cNvSpPr>
          <p:nvPr/>
        </p:nvSpPr>
        <p:spPr>
          <a:xfrm>
            <a:off x="0" y="0"/>
            <a:ext cx="6858000" cy="1115616"/>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marL="0" marR="0" lvl="0" indent="0" algn="l"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defRPr/>
            </a:pPr>
            <a:r>
              <a:rPr lang="ja-JP" altLang="en-US" sz="1800" b="1">
                <a:solidFill>
                  <a:schemeClr val="bg1"/>
                </a:solidFill>
                <a:latin typeface="+mn-ea"/>
                <a:ea typeface="+mn-ea"/>
              </a:rPr>
              <a:t>　　　〇〇栄養士会　　</a:t>
            </a:r>
            <a:r>
              <a:rPr kumimoji="1" lang="ja-JP" altLang="en-US" sz="295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 ４　災害対策本部 </a:t>
            </a:r>
            <a:r>
              <a:rPr kumimoji="1" lang="ja-JP" altLang="en-US" sz="221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開設準備</a:t>
            </a:r>
          </a:p>
          <a:p>
            <a:r>
              <a:rPr kumimoji="1" lang="ja-JP" altLang="en-US" sz="2955" b="1"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本部長</a:t>
            </a:r>
            <a:r>
              <a:rPr kumimoji="1" lang="ja-JP" altLang="en-US" sz="2585" b="1"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（●●県栄養士会会長）</a:t>
            </a:r>
            <a:endParaRPr lang="ja-JP" altLang="en-US" sz="3200" b="1">
              <a:solidFill>
                <a:schemeClr val="bg1"/>
              </a:solidFill>
              <a:latin typeface="+mn-ea"/>
              <a:ea typeface="+mn-ea"/>
            </a:endParaRPr>
          </a:p>
        </p:txBody>
      </p:sp>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3749178269"/>
              </p:ext>
            </p:extLst>
          </p:nvPr>
        </p:nvGraphicFramePr>
        <p:xfrm>
          <a:off x="548680" y="1000760"/>
          <a:ext cx="6156285" cy="1183685"/>
        </p:xfrm>
        <a:graphic>
          <a:graphicData uri="http://schemas.openxmlformats.org/drawingml/2006/table">
            <a:tbl>
              <a:tblPr firstRow="1" bandRow="1">
                <a:tableStyleId>{5C22544A-7EE6-4342-B048-85BDC9FD1C3A}</a:tableStyleId>
              </a:tblPr>
              <a:tblGrid>
                <a:gridCol w="1367997">
                  <a:extLst>
                    <a:ext uri="{9D8B030D-6E8A-4147-A177-3AD203B41FA5}">
                      <a16:colId xmlns:a16="http://schemas.microsoft.com/office/drawing/2014/main" val="20000"/>
                    </a:ext>
                  </a:extLst>
                </a:gridCol>
                <a:gridCol w="3488900">
                  <a:extLst>
                    <a:ext uri="{9D8B030D-6E8A-4147-A177-3AD203B41FA5}">
                      <a16:colId xmlns:a16="http://schemas.microsoft.com/office/drawing/2014/main" val="20001"/>
                    </a:ext>
                  </a:extLst>
                </a:gridCol>
                <a:gridCol w="1299388">
                  <a:extLst>
                    <a:ext uri="{9D8B030D-6E8A-4147-A177-3AD203B41FA5}">
                      <a16:colId xmlns:a16="http://schemas.microsoft.com/office/drawing/2014/main" val="20002"/>
                    </a:ext>
                  </a:extLst>
                </a:gridCol>
              </a:tblGrid>
              <a:tr h="193799">
                <a:tc>
                  <a:txBody>
                    <a:bodyPr/>
                    <a:lstStyle/>
                    <a:p>
                      <a:pPr algn="ctr"/>
                      <a:r>
                        <a:rPr kumimoji="1" lang="ja-JP" altLang="en-US" sz="1200">
                          <a:latin typeface="Yu Gothic UI Semibold" panose="020B0700000000000000" pitchFamily="50" charset="-128"/>
                          <a:ea typeface="Yu Gothic UI Semibold" panose="020B0700000000000000" pitchFamily="50" charset="-128"/>
                        </a:rPr>
                        <a:t>活動場所</a:t>
                      </a:r>
                    </a:p>
                  </a:txBody>
                  <a:tcPr anchor="ctr"/>
                </a:tc>
                <a:tc>
                  <a:txBody>
                    <a:bodyPr/>
                    <a:lstStyle/>
                    <a:p>
                      <a:pPr algn="ctr"/>
                      <a:r>
                        <a:rPr kumimoji="1" lang="ja-JP" altLang="en-US" sz="1200">
                          <a:latin typeface="Yu Gothic UI Semibold" panose="020B0700000000000000" pitchFamily="50" charset="-128"/>
                          <a:ea typeface="Yu Gothic UI Semibold" panose="020B0700000000000000" pitchFamily="50" charset="-128"/>
                        </a:rPr>
                        <a:t>活動内容</a:t>
                      </a:r>
                    </a:p>
                  </a:txBody>
                  <a:tcPr anchor="ctr"/>
                </a:tc>
                <a:tc>
                  <a:txBody>
                    <a:bodyPr/>
                    <a:lstStyle/>
                    <a:p>
                      <a:pPr algn="ctr"/>
                      <a:r>
                        <a:rPr kumimoji="1" lang="ja-JP" altLang="en-US" sz="1200">
                          <a:latin typeface="Yu Gothic UI Semibold" panose="020B0700000000000000" pitchFamily="50" charset="-128"/>
                          <a:ea typeface="Yu Gothic UI Semibold" panose="020B0700000000000000" pitchFamily="50" charset="-128"/>
                        </a:rPr>
                        <a:t>連携機関・職種</a:t>
                      </a:r>
                    </a:p>
                  </a:txBody>
                  <a:tcPr anchor="ctr"/>
                </a:tc>
                <a:extLst>
                  <a:ext uri="{0D108BD9-81ED-4DB2-BD59-A6C34878D82A}">
                    <a16:rowId xmlns:a16="http://schemas.microsoft.com/office/drawing/2014/main" val="10000"/>
                  </a:ext>
                </a:extLst>
              </a:tr>
              <a:tr h="909365">
                <a:tc>
                  <a:txBody>
                    <a:bodyPr/>
                    <a:lstStyle/>
                    <a:p>
                      <a:r>
                        <a:rPr kumimoji="1" lang="ja-JP" altLang="en-US" sz="1200">
                          <a:solidFill>
                            <a:schemeClr val="tx1"/>
                          </a:solidFill>
                        </a:rPr>
                        <a:t>各避難所</a:t>
                      </a:r>
                      <a:endParaRPr kumimoji="1" lang="en-US" altLang="ja-JP" sz="1200">
                        <a:solidFill>
                          <a:schemeClr val="tx1"/>
                        </a:solidFill>
                      </a:endParaRPr>
                    </a:p>
                    <a:p>
                      <a:r>
                        <a:rPr kumimoji="1" lang="ja-JP" altLang="en-US" sz="1200">
                          <a:solidFill>
                            <a:schemeClr val="tx1"/>
                          </a:solidFill>
                        </a:rPr>
                        <a:t>在宅避難</a:t>
                      </a:r>
                    </a:p>
                    <a:p>
                      <a:r>
                        <a:rPr kumimoji="1" lang="ja-JP" altLang="en-US" sz="1200">
                          <a:solidFill>
                            <a:schemeClr val="tx1"/>
                          </a:solidFill>
                        </a:rPr>
                        <a:t>車中避難</a:t>
                      </a:r>
                    </a:p>
                  </a:txBody>
                  <a:tcPr/>
                </a:tc>
                <a:tc>
                  <a:txBody>
                    <a:bodyPr/>
                    <a:lstStyle/>
                    <a:p>
                      <a:r>
                        <a:rPr kumimoji="1" lang="ja-JP" altLang="en-US" sz="1200">
                          <a:solidFill>
                            <a:schemeClr val="tx1"/>
                          </a:solidFill>
                        </a:rPr>
                        <a:t>　</a:t>
                      </a:r>
                      <a:r>
                        <a:rPr lang="ja-JP" altLang="en-US" sz="1200">
                          <a:solidFill>
                            <a:schemeClr val="tx1"/>
                          </a:solidFill>
                          <a:sym typeface="+mn-ea"/>
                        </a:rPr>
                        <a:t>避難所等での食中毒及び感染症予防対策の状況確認を行い、必要に応じて避難所運営側に必要事項について伝達・情報提供する</a:t>
                      </a:r>
                      <a:endParaRPr kumimoji="1" lang="ja-JP" altLang="en-US" sz="1200">
                        <a:solidFill>
                          <a:schemeClr val="tx1"/>
                        </a:solidFill>
                        <a:sym typeface="+mn-ea"/>
                      </a:endParaRPr>
                    </a:p>
                    <a:p>
                      <a:r>
                        <a:rPr kumimoji="1" lang="ja-JP" altLang="en-US" sz="1200">
                          <a:solidFill>
                            <a:schemeClr val="tx1"/>
                          </a:solidFill>
                        </a:rPr>
                        <a:t>　　　　　</a:t>
                      </a:r>
                      <a:endParaRPr kumimoji="1" lang="ja-JP" altLang="en-US" sz="1200" i="1">
                        <a:solidFill>
                          <a:schemeClr val="tx1"/>
                        </a:solidFill>
                      </a:endParaRPr>
                    </a:p>
                  </a:txBody>
                  <a:tcPr/>
                </a:tc>
                <a:tc>
                  <a:txBody>
                    <a:bodyPr/>
                    <a:lstStyle/>
                    <a:p>
                      <a:r>
                        <a:rPr kumimoji="1" lang="ja-JP" altLang="en-US" sz="1200">
                          <a:solidFill>
                            <a:schemeClr val="tx1"/>
                          </a:solidFill>
                        </a:rPr>
                        <a:t>被災地自治体関係者及び現地保健所職員</a:t>
                      </a:r>
                    </a:p>
                  </a:txBody>
                  <a:tcPr/>
                </a:tc>
                <a:extLst>
                  <a:ext uri="{0D108BD9-81ED-4DB2-BD59-A6C34878D82A}">
                    <a16:rowId xmlns:a16="http://schemas.microsoft.com/office/drawing/2014/main" val="10001"/>
                  </a:ext>
                </a:extLst>
              </a:tr>
            </a:tbl>
          </a:graphicData>
        </a:graphic>
      </p:graphicFrame>
      <p:sp>
        <p:nvSpPr>
          <p:cNvPr id="13" name="タイトル 3"/>
          <p:cNvSpPr txBox="1"/>
          <p:nvPr/>
        </p:nvSpPr>
        <p:spPr>
          <a:xfrm>
            <a:off x="1" y="0"/>
            <a:ext cx="6858000" cy="836740"/>
          </a:xfrm>
          <a:prstGeom prst="rect">
            <a:avLst/>
          </a:prstGeom>
          <a:solidFill>
            <a:srgbClr val="002060"/>
          </a:solidFill>
        </p:spPr>
        <p:txBody>
          <a:bodyPr>
            <a:normAutofit fontScale="85000" lnSpcReduction="100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just"/>
            <a:r>
              <a:rPr lang="ja-JP" altLang="en-US" sz="1800" b="1">
                <a:solidFill>
                  <a:schemeClr val="bg1"/>
                </a:solidFill>
                <a:latin typeface="+mn-ea"/>
                <a:ea typeface="+mn-ea"/>
              </a:rPr>
              <a:t>　　　○○栄養士会　　　　　　　　　　　　　　　　　　　　　　　　　　　　　　　　（ﾌｪｰｽﾞ</a:t>
            </a:r>
            <a:r>
              <a:rPr lang="en-US" altLang="ja-JP" sz="1800" b="1">
                <a:solidFill>
                  <a:schemeClr val="bg1"/>
                </a:solidFill>
                <a:latin typeface="+mn-ea"/>
                <a:ea typeface="+mn-ea"/>
              </a:rPr>
              <a:t>1</a:t>
            </a:r>
            <a:r>
              <a:rPr lang="ja-JP" altLang="en-US" sz="1800" b="1">
                <a:solidFill>
                  <a:schemeClr val="bg1"/>
                </a:solidFill>
                <a:latin typeface="+mn-ea"/>
                <a:ea typeface="+mn-ea"/>
              </a:rPr>
              <a:t>～）</a:t>
            </a:r>
            <a:endParaRPr lang="en-US" altLang="ja-JP" sz="1800" b="1">
              <a:solidFill>
                <a:schemeClr val="bg1"/>
              </a:solidFill>
              <a:latin typeface="+mn-ea"/>
              <a:ea typeface="+mn-ea"/>
            </a:endParaRPr>
          </a:p>
          <a:p>
            <a:pPr algn="just"/>
            <a:r>
              <a:rPr lang="ja-JP" altLang="en-US" sz="3200" b="1">
                <a:solidFill>
                  <a:schemeClr val="bg1"/>
                </a:solidFill>
                <a:latin typeface="+mn-ea"/>
                <a:ea typeface="+mn-ea"/>
              </a:rPr>
              <a:t>　　　　</a:t>
            </a:r>
            <a:r>
              <a:rPr lang="ja-JP" altLang="en-US" sz="2800" b="1">
                <a:solidFill>
                  <a:schemeClr val="bg1"/>
                </a:solidFill>
                <a:latin typeface="+mn-ea"/>
                <a:ea typeface="+mn-ea"/>
              </a:rPr>
              <a:t>２０</a:t>
            </a:r>
            <a:r>
              <a:rPr lang="ja-JP" altLang="en-US" sz="3200" b="1">
                <a:solidFill>
                  <a:schemeClr val="bg1"/>
                </a:solidFill>
                <a:latin typeface="+mn-ea"/>
                <a:ea typeface="+mn-ea"/>
              </a:rPr>
              <a:t>　食中毒・感染症の予防</a:t>
            </a:r>
          </a:p>
        </p:txBody>
      </p:sp>
      <p:graphicFrame>
        <p:nvGraphicFramePr>
          <p:cNvPr id="7" name="表 6"/>
          <p:cNvGraphicFramePr>
            <a:graphicFrameLocks noGrp="1"/>
          </p:cNvGraphicFramePr>
          <p:nvPr>
            <p:extLst>
              <p:ext uri="{D42A27DB-BD31-4B8C-83A1-F6EECF244321}">
                <p14:modId xmlns:p14="http://schemas.microsoft.com/office/powerpoint/2010/main" val="2331757390"/>
              </p:ext>
            </p:extLst>
          </p:nvPr>
        </p:nvGraphicFramePr>
        <p:xfrm>
          <a:off x="548679" y="6948264"/>
          <a:ext cx="6156285" cy="1897784"/>
        </p:xfrm>
        <a:graphic>
          <a:graphicData uri="http://schemas.openxmlformats.org/drawingml/2006/table">
            <a:tbl>
              <a:tblPr firstRow="1" bandRow="1">
                <a:tableStyleId>{5C22544A-7EE6-4342-B048-85BDC9FD1C3A}</a:tableStyleId>
              </a:tblPr>
              <a:tblGrid>
                <a:gridCol w="4121808">
                  <a:extLst>
                    <a:ext uri="{9D8B030D-6E8A-4147-A177-3AD203B41FA5}">
                      <a16:colId xmlns:a16="http://schemas.microsoft.com/office/drawing/2014/main" val="20000"/>
                    </a:ext>
                  </a:extLst>
                </a:gridCol>
                <a:gridCol w="2034477">
                  <a:extLst>
                    <a:ext uri="{9D8B030D-6E8A-4147-A177-3AD203B41FA5}">
                      <a16:colId xmlns:a16="http://schemas.microsoft.com/office/drawing/2014/main" val="20001"/>
                    </a:ext>
                  </a:extLst>
                </a:gridCol>
              </a:tblGrid>
              <a:tr h="366164">
                <a:tc>
                  <a:txBody>
                    <a:bodyPr/>
                    <a:lstStyle/>
                    <a:p>
                      <a:pPr algn="ctr"/>
                      <a:r>
                        <a:rPr kumimoji="1" lang="ja-JP" altLang="en-US">
                          <a:latin typeface="Yu Gothic UI Semibold" panose="020B0700000000000000" pitchFamily="50" charset="-128"/>
                          <a:ea typeface="Yu Gothic UI Semibold" panose="020B0700000000000000" pitchFamily="50" charset="-128"/>
                        </a:rPr>
                        <a:t>必要物品　・　参考資料</a:t>
                      </a:r>
                    </a:p>
                  </a:txBody>
                  <a:tcPr anchor="ctr"/>
                </a:tc>
                <a:tc>
                  <a:txBody>
                    <a:bodyPr/>
                    <a:lstStyle/>
                    <a:p>
                      <a:pPr algn="ctr"/>
                      <a:r>
                        <a:rPr kumimoji="1" lang="ja-JP" altLang="en-US">
                          <a:latin typeface="Yu Gothic UI Semibold" panose="020B0700000000000000" pitchFamily="50" charset="-128"/>
                          <a:ea typeface="Yu Gothic UI Semibold" panose="020B0700000000000000" pitchFamily="50" charset="-128"/>
                        </a:rPr>
                        <a:t>保管場所</a:t>
                      </a:r>
                    </a:p>
                  </a:txBody>
                  <a:tcPr anchor="ctr"/>
                </a:tc>
                <a:extLst>
                  <a:ext uri="{0D108BD9-81ED-4DB2-BD59-A6C34878D82A}">
                    <a16:rowId xmlns:a16="http://schemas.microsoft.com/office/drawing/2014/main" val="10000"/>
                  </a:ext>
                </a:extLst>
              </a:tr>
              <a:tr h="1158991">
                <a:tc>
                  <a:txBody>
                    <a:bodyPr/>
                    <a:lstStyle/>
                    <a:p>
                      <a:r>
                        <a:rPr kumimoji="1" lang="ja-JP" altLang="en-US"/>
                        <a:t>・「大規模災害時の栄養・食生活支援活動ガイドライン」（日本公衆衛生協会</a:t>
                      </a:r>
                      <a:r>
                        <a:rPr kumimoji="1" lang="en-US" altLang="ja-JP"/>
                        <a:t>H31.3</a:t>
                      </a:r>
                      <a:r>
                        <a:rPr kumimoji="1" lang="ja-JP" altLang="en-US"/>
                        <a:t>）</a:t>
                      </a:r>
                    </a:p>
                    <a:p>
                      <a:r>
                        <a:rPr kumimoji="1" lang="ja-JP" altLang="en-US"/>
                        <a:t>・「大規模災害時の栄養・食生活支援のためのアクションカード（例）」（日本公衆衛生協会</a:t>
                      </a:r>
                      <a:r>
                        <a:rPr kumimoji="1" lang="en-US" altLang="ja-JP"/>
                        <a:t>R2.3</a:t>
                      </a:r>
                      <a:r>
                        <a:rPr kumimoji="1" lang="ja-JP" altLang="en-US"/>
                        <a:t>）</a:t>
                      </a:r>
                    </a:p>
                    <a:p>
                      <a:r>
                        <a:rPr kumimoji="1" lang="ja-JP" altLang="en-US">
                          <a:solidFill>
                            <a:schemeClr val="tx1"/>
                          </a:solidFill>
                        </a:rPr>
                        <a:t>・避難生活を少しでも元気に過ごすために（衛生管理リーフレット）国立健康・栄養研究所　日本栄養士会</a:t>
                      </a:r>
                      <a:endParaRPr kumimoji="1" lang="en-US" altLang="ja-JP">
                        <a:solidFill>
                          <a:schemeClr val="tx1"/>
                        </a:solidFill>
                      </a:endParaRPr>
                    </a:p>
                  </a:txBody>
                  <a:tcPr/>
                </a:tc>
                <a:tc>
                  <a:txBody>
                    <a:bodyPr/>
                    <a:lstStyle/>
                    <a:p>
                      <a:r>
                        <a:rPr kumimoji="1" lang="zh-TW" altLang="en-US"/>
                        <a:t>日本公衆衛生協会</a:t>
                      </a:r>
                      <a:r>
                        <a:rPr kumimoji="1" lang="en-US" altLang="zh-TW"/>
                        <a:t>HP</a:t>
                      </a:r>
                      <a:r>
                        <a:rPr kumimoji="1" lang="ja-JP" altLang="en-US"/>
                        <a:t>より</a:t>
                      </a:r>
                      <a:endParaRPr kumimoji="1" lang="en-US" altLang="zh-TW"/>
                    </a:p>
                    <a:p>
                      <a:r>
                        <a:rPr kumimoji="1" lang="en-US" altLang="ja-JP">
                          <a:hlinkClick r:id="rId2"/>
                        </a:rPr>
                        <a:t>http://www.jpha.or.jp/sub/pdf/20200423_1.pdf</a:t>
                      </a:r>
                      <a:endParaRPr kumimoji="1" lang="ja-JP" altLang="en-US"/>
                    </a:p>
                    <a:p>
                      <a:r>
                        <a:rPr kumimoji="1" lang="ja-JP" altLang="en-US"/>
                        <a:t>日本栄養士会</a:t>
                      </a:r>
                      <a:r>
                        <a:rPr kumimoji="1" lang="en-US" altLang="ja-JP"/>
                        <a:t>HP</a:t>
                      </a:r>
                      <a:r>
                        <a:rPr kumimoji="1" lang="ja-JP" altLang="en-US"/>
                        <a:t>より</a:t>
                      </a:r>
                    </a:p>
                    <a:p>
                      <a:r>
                        <a:rPr kumimoji="1" lang="en-US" altLang="ja-JP">
                          <a:hlinkClick r:id="rId3"/>
                        </a:rPr>
                        <a:t>https://www.dietitian.or.jp/data/manual/h23evacuation2a.pdf</a:t>
                      </a:r>
                      <a:endParaRPr kumimoji="1" lang="ja-JP" altLang="en-US"/>
                    </a:p>
                  </a:txBody>
                  <a:tcPr/>
                </a:tc>
                <a:extLst>
                  <a:ext uri="{0D108BD9-81ED-4DB2-BD59-A6C34878D82A}">
                    <a16:rowId xmlns:a16="http://schemas.microsoft.com/office/drawing/2014/main" val="10001"/>
                  </a:ext>
                </a:extLst>
              </a:tr>
            </a:tbl>
          </a:graphicData>
        </a:graphic>
      </p:graphicFrame>
      <p:sp>
        <p:nvSpPr>
          <p:cNvPr id="5" name="テキスト ボックス 4"/>
          <p:cNvSpPr txBox="1"/>
          <p:nvPr/>
        </p:nvSpPr>
        <p:spPr>
          <a:xfrm>
            <a:off x="548679" y="2376361"/>
            <a:ext cx="6156285" cy="4715920"/>
          </a:xfrm>
          <a:prstGeom prst="rect">
            <a:avLst/>
          </a:prstGeom>
          <a:noFill/>
        </p:spPr>
        <p:txBody>
          <a:bodyPr wrap="square" rtlCol="0">
            <a:normAutofit lnSpcReduction="10000"/>
          </a:bodyPr>
          <a:lstStyle/>
          <a:p>
            <a:r>
              <a:rPr kumimoji="1" lang="ja-JP" altLang="en-US" sz="1400"/>
              <a:t>１　避難所の衛生状況を確認する。</a:t>
            </a:r>
            <a:endParaRPr kumimoji="1" lang="en-US" altLang="ja-JP" sz="1400"/>
          </a:p>
          <a:p>
            <a:pPr marL="446088" indent="-446088"/>
            <a:r>
              <a:rPr kumimoji="1" lang="ja-JP" altLang="en-US" sz="1400"/>
              <a:t>　</a:t>
            </a:r>
            <a:r>
              <a:rPr kumimoji="1" lang="ja-JP" altLang="en-US"/>
              <a:t>□</a:t>
            </a:r>
            <a:r>
              <a:rPr lang="ja-JP" altLang="en-US" sz="1400"/>
              <a:t>　感染対策（上水道の使用可否・手洗い・手指消毒、マスクの着用等の有無）の状況を確認</a:t>
            </a:r>
            <a:r>
              <a:rPr kumimoji="1" lang="ja-JP" altLang="en-US" sz="1400"/>
              <a:t>する。</a:t>
            </a:r>
          </a:p>
          <a:p>
            <a:r>
              <a:rPr lang="ja-JP" altLang="en-US" sz="1400">
                <a:solidFill>
                  <a:prstClr val="black"/>
                </a:solidFill>
              </a:rPr>
              <a:t>　</a:t>
            </a:r>
            <a:r>
              <a:rPr lang="ja-JP" altLang="en-US">
                <a:solidFill>
                  <a:prstClr val="black"/>
                </a:solidFill>
              </a:rPr>
              <a:t>□　</a:t>
            </a:r>
            <a:r>
              <a:rPr lang="ja-JP" altLang="en-US" sz="1400">
                <a:solidFill>
                  <a:prstClr val="black"/>
                </a:solidFill>
              </a:rPr>
              <a:t>避難世帯ごとの間隔や仕切りの設置状況、換気実施状況の確認。</a:t>
            </a:r>
            <a:endParaRPr kumimoji="1" lang="ja-JP" altLang="en-US" sz="1400"/>
          </a:p>
          <a:p>
            <a:r>
              <a:rPr lang="ja-JP" altLang="en-US" sz="1400"/>
              <a:t>　</a:t>
            </a:r>
            <a:r>
              <a:rPr lang="ja-JP" altLang="en-US">
                <a:solidFill>
                  <a:prstClr val="black"/>
                </a:solidFill>
              </a:rPr>
              <a:t>□　</a:t>
            </a:r>
            <a:r>
              <a:rPr lang="ja-JP" altLang="en-US" sz="1400"/>
              <a:t>食事提供時や食品保管方法（冷蔵庫の設置等）の衛生状況を確認する。</a:t>
            </a:r>
          </a:p>
          <a:p>
            <a:r>
              <a:rPr lang="ja-JP" altLang="en-US" sz="1400">
                <a:solidFill>
                  <a:prstClr val="black"/>
                </a:solidFill>
              </a:rPr>
              <a:t>　</a:t>
            </a:r>
            <a:r>
              <a:rPr lang="ja-JP" altLang="en-US">
                <a:solidFill>
                  <a:prstClr val="black"/>
                </a:solidFill>
              </a:rPr>
              <a:t>□　</a:t>
            </a:r>
            <a:r>
              <a:rPr lang="ja-JP" altLang="en-US" sz="1400"/>
              <a:t>食べきれなかった食品が取り置きされていないか状況を確認する。</a:t>
            </a:r>
          </a:p>
          <a:p>
            <a:pPr marL="446088" indent="-446088"/>
            <a:r>
              <a:rPr lang="ja-JP" altLang="en-US" sz="1400">
                <a:solidFill>
                  <a:prstClr val="black"/>
                </a:solidFill>
              </a:rPr>
              <a:t>　</a:t>
            </a:r>
            <a:r>
              <a:rPr lang="ja-JP" altLang="en-US">
                <a:solidFill>
                  <a:prstClr val="black"/>
                </a:solidFill>
              </a:rPr>
              <a:t>□　</a:t>
            </a:r>
            <a:r>
              <a:rPr lang="ja-JP" altLang="en-US" sz="1400">
                <a:solidFill>
                  <a:prstClr val="black"/>
                </a:solidFill>
              </a:rPr>
              <a:t>炊き出し等が実施されている場合は、衛生状態が保たれているか確認する。</a:t>
            </a:r>
          </a:p>
          <a:p>
            <a:r>
              <a:rPr lang="ja-JP" altLang="en-US" sz="1400">
                <a:solidFill>
                  <a:prstClr val="black"/>
                </a:solidFill>
              </a:rPr>
              <a:t>　</a:t>
            </a:r>
            <a:r>
              <a:rPr lang="ja-JP" altLang="en-US">
                <a:solidFill>
                  <a:prstClr val="black"/>
                </a:solidFill>
              </a:rPr>
              <a:t>□　</a:t>
            </a:r>
            <a:r>
              <a:rPr kumimoji="1" lang="ja-JP" altLang="en-US" sz="1400">
                <a:solidFill>
                  <a:prstClr val="black"/>
                </a:solidFill>
              </a:rPr>
              <a:t>トイレの清掃・衛生状態の確認</a:t>
            </a:r>
            <a:endParaRPr kumimoji="1" lang="en-US" altLang="ja-JP" sz="1400"/>
          </a:p>
          <a:p>
            <a:endParaRPr kumimoji="1" lang="en-US" altLang="ja-JP" sz="1400"/>
          </a:p>
          <a:p>
            <a:r>
              <a:rPr kumimoji="1" lang="ja-JP" altLang="en-US" sz="1400"/>
              <a:t>２　必要物品を配置状況を確認する。（又は必要物品の充足状況を把握する。）</a:t>
            </a:r>
          </a:p>
          <a:p>
            <a:r>
              <a:rPr lang="ja-JP" altLang="en-US" sz="1400"/>
              <a:t>　</a:t>
            </a:r>
            <a:r>
              <a:rPr lang="ja-JP" altLang="en-US"/>
              <a:t>□</a:t>
            </a:r>
            <a:r>
              <a:rPr lang="ja-JP" altLang="en-US" sz="1400"/>
              <a:t>　手洗い設備　　</a:t>
            </a:r>
            <a:r>
              <a:rPr lang="ja-JP" altLang="en-US"/>
              <a:t>□</a:t>
            </a:r>
            <a:r>
              <a:rPr lang="ja-JP" altLang="en-US" sz="1400"/>
              <a:t>　ペーパータオル　　</a:t>
            </a:r>
            <a:r>
              <a:rPr lang="ja-JP" altLang="en-US"/>
              <a:t>□</a:t>
            </a:r>
            <a:r>
              <a:rPr lang="ja-JP" altLang="en-US" sz="1400"/>
              <a:t>　消毒用アルコール</a:t>
            </a:r>
          </a:p>
          <a:p>
            <a:r>
              <a:rPr lang="ja-JP" altLang="en-US" sz="1400"/>
              <a:t>　</a:t>
            </a:r>
            <a:r>
              <a:rPr lang="ja-JP" altLang="en-US"/>
              <a:t>□　</a:t>
            </a:r>
            <a:r>
              <a:rPr lang="ja-JP" altLang="en-US" sz="1400"/>
              <a:t>マスク　　　　　</a:t>
            </a:r>
            <a:r>
              <a:rPr lang="ja-JP" altLang="en-US"/>
              <a:t>□</a:t>
            </a:r>
            <a:r>
              <a:rPr lang="ja-JP" altLang="en-US" sz="1400"/>
              <a:t>　仕切り（パーティション等）　</a:t>
            </a:r>
          </a:p>
          <a:p>
            <a:r>
              <a:rPr lang="ja-JP" altLang="en-US" sz="1400"/>
              <a:t>　</a:t>
            </a:r>
            <a:r>
              <a:rPr lang="ja-JP" altLang="en-US"/>
              <a:t>□　</a:t>
            </a:r>
            <a:r>
              <a:rPr lang="ja-JP" altLang="en-US" sz="1400"/>
              <a:t>換気用送風機（扇風機・換気扇等）　</a:t>
            </a:r>
            <a:r>
              <a:rPr lang="ja-JP" altLang="en-US"/>
              <a:t>□　</a:t>
            </a:r>
            <a:r>
              <a:rPr lang="ja-JP" altLang="en-US" sz="1400"/>
              <a:t>その他（　　　　　　　　）</a:t>
            </a:r>
          </a:p>
          <a:p>
            <a:endParaRPr lang="en-US" altLang="ja-JP" sz="1400"/>
          </a:p>
          <a:p>
            <a:pPr marL="361950" indent="-361950"/>
            <a:r>
              <a:rPr lang="ja-JP" altLang="en-US" sz="1400"/>
              <a:t>３　感染対策について啓発・周知状況を確認する。なお、周知を呼びかけるにあたっては被災地自治体の方針に沿って情報共有しながら実施する。</a:t>
            </a:r>
          </a:p>
          <a:p>
            <a:r>
              <a:rPr lang="ja-JP" altLang="en-US" sz="1400"/>
              <a:t>　</a:t>
            </a:r>
            <a:r>
              <a:rPr lang="ja-JP" altLang="en-US"/>
              <a:t>□</a:t>
            </a:r>
            <a:r>
              <a:rPr lang="ja-JP" altLang="en-US" sz="1400"/>
              <a:t>　チラシ・ポスター等の配布や掲示があるか確認</a:t>
            </a:r>
          </a:p>
          <a:p>
            <a:r>
              <a:rPr lang="ja-JP" altLang="en-US" sz="1400"/>
              <a:t>　</a:t>
            </a:r>
            <a:r>
              <a:rPr lang="ja-JP" altLang="en-US"/>
              <a:t>□</a:t>
            </a:r>
            <a:r>
              <a:rPr lang="ja-JP" altLang="en-US" sz="1400"/>
              <a:t>　口頭による呼びかけの実施</a:t>
            </a:r>
            <a:endParaRPr kumimoji="1" lang="ja-JP" altLang="en-US" sz="166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4" name="正方形/長方形 14"/>
          <p:cNvSpPr>
            <a:spLocks noChangeArrowheads="1"/>
          </p:cNvSpPr>
          <p:nvPr/>
        </p:nvSpPr>
        <p:spPr bwMode="auto">
          <a:xfrm>
            <a:off x="582122" y="1469390"/>
            <a:ext cx="6087237" cy="7421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lstStyle/>
          <a:p>
            <a:pPr marL="342900" indent="-342900" eaLnBrk="1">
              <a:lnSpc>
                <a:spcPct val="93000"/>
              </a:lnSpc>
              <a:buClr>
                <a:srgbClr val="000000"/>
              </a:buClr>
              <a:buSzPct val="100000"/>
              <a:buFont typeface="Wingdings" panose="05000000000000000000" pitchFamily="2" charset="2"/>
              <a:buChar char="p"/>
              <a:defRPr/>
            </a:pPr>
            <a:r>
              <a:rPr lang="ja-JP" altLang="en-US" sz="2215" b="1">
                <a:latin typeface="ＭＳ Ｐゴシック" panose="020B0600070205080204" pitchFamily="50" charset="-128"/>
                <a:ea typeface="ＭＳ Ｐゴシック" panose="020B0600070205080204" pitchFamily="50" charset="-128"/>
              </a:rPr>
              <a:t>被災県保健医療調整本部会議に出席、支援体制の報告と支援内容の指示を受ける。</a:t>
            </a:r>
          </a:p>
          <a:p>
            <a:pPr eaLnBrk="1">
              <a:lnSpc>
                <a:spcPct val="93000"/>
              </a:lnSpc>
              <a:buClr>
                <a:srgbClr val="000000"/>
              </a:buClr>
              <a:buSzPct val="100000"/>
              <a:buFont typeface="Times New Roman" panose="02020603050405020304" pitchFamily="18" charset="0"/>
              <a:buNone/>
              <a:defRPr/>
            </a:pPr>
            <a:r>
              <a:rPr lang="ja-JP" altLang="en-US" sz="2215" b="1">
                <a:latin typeface="ＭＳ Ｐゴシック" panose="020B0600070205080204" pitchFamily="50" charset="-128"/>
                <a:ea typeface="ＭＳ Ｐゴシック" panose="020B0600070205080204" pitchFamily="50" charset="-128"/>
              </a:rPr>
              <a:t>　</a:t>
            </a:r>
          </a:p>
          <a:p>
            <a:pPr marL="342900" indent="-342900" eaLnBrk="1">
              <a:lnSpc>
                <a:spcPct val="93000"/>
              </a:lnSpc>
              <a:buClr>
                <a:srgbClr val="000000"/>
              </a:buClr>
              <a:buSzPct val="100000"/>
              <a:buFont typeface="Wingdings" panose="05000000000000000000" pitchFamily="2" charset="2"/>
              <a:buChar char="p"/>
              <a:defRPr/>
            </a:pPr>
            <a:r>
              <a:rPr lang="ja-JP" altLang="en-US" sz="2215" b="1">
                <a:latin typeface="ＭＳ Ｐゴシック" panose="020B0600070205080204" pitchFamily="50" charset="-128"/>
                <a:ea typeface="ＭＳ Ｐゴシック" panose="020B0600070205080204" pitchFamily="50" charset="-128"/>
              </a:rPr>
              <a:t>行政栄養士との定期的な連携を図る。</a:t>
            </a:r>
          </a:p>
          <a:p>
            <a:pPr eaLnBrk="1">
              <a:lnSpc>
                <a:spcPct val="93000"/>
              </a:lnSpc>
              <a:buClr>
                <a:srgbClr val="000000"/>
              </a:buClr>
              <a:buSzPct val="100000"/>
              <a:buFont typeface="Times New Roman" panose="02020603050405020304" pitchFamily="18" charset="0"/>
              <a:buNone/>
              <a:defRPr/>
            </a:pPr>
            <a:r>
              <a:rPr lang="ja-JP" altLang="en-US" sz="2215" b="1">
                <a:latin typeface="ＭＳ Ｐゴシック" panose="020B0600070205080204" pitchFamily="50" charset="-128"/>
                <a:ea typeface="ＭＳ Ｐゴシック" panose="020B0600070205080204" pitchFamily="50" charset="-128"/>
              </a:rPr>
              <a:t>　</a:t>
            </a:r>
            <a:r>
              <a:rPr lang="ja-JP" altLang="en-US" sz="1660" b="1">
                <a:latin typeface="ＭＳ Ｐゴシック" panose="020B0600070205080204" pitchFamily="50" charset="-128"/>
                <a:ea typeface="ＭＳ Ｐゴシック" panose="020B0600070205080204" pitchFamily="50" charset="-128"/>
              </a:rPr>
              <a:t>（保健医療調整本部会議の内容の伝達等）</a:t>
            </a:r>
          </a:p>
          <a:p>
            <a:pPr eaLnBrk="1">
              <a:lnSpc>
                <a:spcPct val="93000"/>
              </a:lnSpc>
              <a:buClr>
                <a:srgbClr val="000000"/>
              </a:buClr>
              <a:buSzPct val="100000"/>
              <a:defRPr/>
            </a:pPr>
            <a:r>
              <a:rPr lang="ja-JP" altLang="en-US" sz="2215" b="1">
                <a:solidFill>
                  <a:srgbClr val="FF0000"/>
                </a:solidFill>
                <a:latin typeface="ＭＳ Ｐゴシック" panose="020B0600070205080204" pitchFamily="50" charset="-128"/>
                <a:ea typeface="ＭＳ Ｐゴシック" panose="020B0600070205080204" pitchFamily="50" charset="-128"/>
              </a:rPr>
              <a:t> </a:t>
            </a:r>
            <a:endParaRPr lang="ja-JP" altLang="en-US" sz="1475" b="1">
              <a:solidFill>
                <a:srgbClr val="FF0000"/>
              </a:solidFill>
              <a:latin typeface="ＭＳ Ｐゴシック" panose="020B0600070205080204" pitchFamily="50" charset="-128"/>
              <a:ea typeface="ＭＳ Ｐゴシック" panose="020B0600070205080204" pitchFamily="50" charset="-128"/>
            </a:endParaRPr>
          </a:p>
          <a:p>
            <a:pPr marL="342900" indent="-342900" eaLnBrk="1">
              <a:lnSpc>
                <a:spcPct val="93000"/>
              </a:lnSpc>
              <a:buClr>
                <a:srgbClr val="000000"/>
              </a:buClr>
              <a:buSzPct val="100000"/>
              <a:buFont typeface="Wingdings" panose="05000000000000000000" pitchFamily="2" charset="2"/>
              <a:buChar char="p"/>
              <a:defRPr/>
            </a:pPr>
            <a:r>
              <a:rPr lang="ja-JP" altLang="en-US" sz="2215" b="1">
                <a:latin typeface="ＭＳ Ｐゴシック" panose="020B0600070205080204" pitchFamily="50" charset="-128"/>
                <a:ea typeface="ＭＳ Ｐゴシック" panose="020B0600070205080204" pitchFamily="50" charset="-128"/>
              </a:rPr>
              <a:t>日栄災害対策本部と調整し、</a:t>
            </a:r>
            <a:r>
              <a:rPr lang="en-US" altLang="ja-JP" sz="2215" b="1">
                <a:latin typeface="ＭＳ Ｐゴシック" panose="020B0600070205080204" pitchFamily="50" charset="-128"/>
                <a:ea typeface="ＭＳ Ｐゴシック" panose="020B0600070205080204" pitchFamily="50" charset="-128"/>
              </a:rPr>
              <a:t>JDA-DAT</a:t>
            </a:r>
            <a:r>
              <a:rPr lang="ja-JP" altLang="en-US" sz="2215" b="1">
                <a:latin typeface="ＭＳ Ｐゴシック" panose="020B0600070205080204" pitchFamily="50" charset="-128"/>
                <a:ea typeface="ＭＳ Ｐゴシック" panose="020B0600070205080204" pitchFamily="50" charset="-128"/>
              </a:rPr>
              <a:t>等の支援活動の方針及び体制を決定する。</a:t>
            </a:r>
          </a:p>
          <a:p>
            <a:pPr eaLnBrk="1">
              <a:lnSpc>
                <a:spcPct val="93000"/>
              </a:lnSpc>
              <a:buClr>
                <a:srgbClr val="000000"/>
              </a:buClr>
              <a:buSzPct val="100000"/>
              <a:buFont typeface="Times New Roman" panose="02020603050405020304" pitchFamily="18" charset="0"/>
              <a:buNone/>
              <a:defRPr/>
            </a:pPr>
            <a:endParaRPr lang="ja-JP" altLang="en-US" sz="2215" b="1">
              <a:latin typeface="ＭＳ Ｐゴシック" panose="020B0600070205080204" pitchFamily="50" charset="-128"/>
              <a:ea typeface="ＭＳ Ｐゴシック" panose="020B0600070205080204" pitchFamily="50" charset="-128"/>
            </a:endParaRPr>
          </a:p>
          <a:p>
            <a:pPr marL="342900" indent="-342900" eaLnBrk="1">
              <a:lnSpc>
                <a:spcPct val="93000"/>
              </a:lnSpc>
              <a:buClr>
                <a:srgbClr val="000000"/>
              </a:buClr>
              <a:buSzPct val="100000"/>
              <a:buFont typeface="Wingdings" panose="05000000000000000000" pitchFamily="2" charset="2"/>
              <a:buChar char="p"/>
              <a:defRPr/>
            </a:pPr>
            <a:r>
              <a:rPr lang="ja-JP" altLang="en-US" sz="2215" b="1">
                <a:latin typeface="ＭＳ Ｐゴシック" panose="020B0600070205080204" pitchFamily="50" charset="-128"/>
                <a:ea typeface="ＭＳ Ｐゴシック" panose="020B0600070205080204" pitchFamily="50" charset="-128"/>
              </a:rPr>
              <a:t>県栄</a:t>
            </a:r>
            <a:r>
              <a:rPr lang="en-US" altLang="ja-JP" sz="2215" b="1">
                <a:latin typeface="ＭＳ Ｐゴシック" panose="020B0600070205080204" pitchFamily="50" charset="-128"/>
                <a:ea typeface="ＭＳ Ｐゴシック" panose="020B0600070205080204" pitchFamily="50" charset="-128"/>
              </a:rPr>
              <a:t>JDA-DAT</a:t>
            </a:r>
            <a:r>
              <a:rPr lang="ja-JP" altLang="en-US" sz="2215" b="1">
                <a:latin typeface="ＭＳ Ｐゴシック" panose="020B0600070205080204" pitchFamily="50" charset="-128"/>
                <a:ea typeface="ＭＳ Ｐゴシック" panose="020B0600070205080204" pitchFamily="50" charset="-128"/>
              </a:rPr>
              <a:t>の支援活動の体制を決定する。</a:t>
            </a:r>
          </a:p>
          <a:p>
            <a:pPr eaLnBrk="1">
              <a:lnSpc>
                <a:spcPct val="93000"/>
              </a:lnSpc>
              <a:buClr>
                <a:srgbClr val="000000"/>
              </a:buClr>
              <a:buSzPct val="100000"/>
              <a:buFont typeface="Times New Roman" panose="02020603050405020304" pitchFamily="18" charset="0"/>
              <a:buNone/>
              <a:defRPr/>
            </a:pPr>
            <a:endParaRPr lang="ja-JP" altLang="en-US" sz="2215" b="1">
              <a:latin typeface="ＭＳ Ｐゴシック" panose="020B0600070205080204" pitchFamily="50" charset="-128"/>
              <a:ea typeface="ＭＳ Ｐゴシック" panose="020B0600070205080204" pitchFamily="50" charset="-128"/>
            </a:endParaRPr>
          </a:p>
          <a:p>
            <a:pPr marL="342900" indent="-342900" eaLnBrk="1">
              <a:lnSpc>
                <a:spcPct val="93000"/>
              </a:lnSpc>
              <a:buClr>
                <a:srgbClr val="000000"/>
              </a:buClr>
              <a:buSzPct val="100000"/>
              <a:buFont typeface="Wingdings" panose="05000000000000000000" pitchFamily="2" charset="2"/>
              <a:buChar char="p"/>
              <a:defRPr/>
            </a:pPr>
            <a:r>
              <a:rPr lang="ja-JP" altLang="en-US" sz="2215" b="1">
                <a:latin typeface="ＭＳ Ｐゴシック" panose="020B0600070205080204" pitchFamily="50" charset="-128"/>
                <a:ea typeface="ＭＳ Ｐゴシック" panose="020B0600070205080204" pitchFamily="50" charset="-128"/>
              </a:rPr>
              <a:t>必要に応じて、</a:t>
            </a:r>
            <a:r>
              <a:rPr lang="en-US" altLang="ja-JP" sz="2215" b="1">
                <a:latin typeface="ＭＳ Ｐゴシック" panose="020B0600070205080204" pitchFamily="50" charset="-128"/>
                <a:ea typeface="ＭＳ Ｐゴシック" panose="020B0600070205080204" pitchFamily="50" charset="-128"/>
              </a:rPr>
              <a:t>JDA-DAT</a:t>
            </a:r>
            <a:r>
              <a:rPr lang="ja-JP" altLang="en-US" sz="2215" b="1">
                <a:latin typeface="ＭＳ Ｐゴシック" panose="020B0600070205080204" pitchFamily="50" charset="-128"/>
                <a:ea typeface="ＭＳ Ｐゴシック" panose="020B0600070205080204" pitchFamily="50" charset="-128"/>
              </a:rPr>
              <a:t>派遣の要請を日栄災害対策本部に行う。</a:t>
            </a:r>
          </a:p>
          <a:p>
            <a:pPr eaLnBrk="1">
              <a:lnSpc>
                <a:spcPct val="93000"/>
              </a:lnSpc>
              <a:buClr>
                <a:srgbClr val="000000"/>
              </a:buClr>
              <a:buSzPct val="100000"/>
              <a:buFont typeface="Times New Roman" panose="02020603050405020304" pitchFamily="18" charset="0"/>
              <a:buNone/>
              <a:defRPr/>
            </a:pPr>
            <a:endParaRPr lang="ja-JP" altLang="en-US" sz="2215" b="1">
              <a:latin typeface="ＭＳ Ｐゴシック" panose="020B0600070205080204" pitchFamily="50" charset="-128"/>
              <a:ea typeface="ＭＳ Ｐゴシック" panose="020B0600070205080204" pitchFamily="50" charset="-128"/>
            </a:endParaRPr>
          </a:p>
          <a:p>
            <a:pPr marL="342900" indent="-342900" eaLnBrk="1">
              <a:lnSpc>
                <a:spcPct val="93000"/>
              </a:lnSpc>
              <a:buClr>
                <a:srgbClr val="000000"/>
              </a:buClr>
              <a:buSzPct val="100000"/>
              <a:buFont typeface="Wingdings" panose="05000000000000000000" pitchFamily="2" charset="2"/>
              <a:buChar char="p"/>
              <a:defRPr/>
            </a:pPr>
            <a:r>
              <a:rPr lang="ja-JP" altLang="en-US" sz="2215" b="1">
                <a:latin typeface="ＭＳ Ｐゴシック" panose="020B0600070205080204" pitchFamily="50" charset="-128"/>
                <a:ea typeface="ＭＳ Ｐゴシック" panose="020B0600070205080204" pitchFamily="50" charset="-128"/>
              </a:rPr>
              <a:t>必要に応じて、特殊栄養食品ステーションのサテライト設置の検討を行う。　</a:t>
            </a:r>
          </a:p>
          <a:p>
            <a:pPr marL="342900" indent="-342900" eaLnBrk="1">
              <a:lnSpc>
                <a:spcPct val="93000"/>
              </a:lnSpc>
              <a:buClr>
                <a:srgbClr val="000000"/>
              </a:buClr>
              <a:buSzPct val="100000"/>
              <a:buFont typeface="Wingdings" panose="05000000000000000000" pitchFamily="2" charset="2"/>
              <a:buChar char="p"/>
              <a:defRPr/>
            </a:pPr>
            <a:endParaRPr lang="ja-JP" altLang="en-US" sz="2215" b="1">
              <a:latin typeface="ＭＳ Ｐゴシック" panose="020B0600070205080204" pitchFamily="50" charset="-128"/>
              <a:ea typeface="ＭＳ Ｐゴシック" panose="020B0600070205080204" pitchFamily="50" charset="-128"/>
            </a:endParaRPr>
          </a:p>
          <a:p>
            <a:pPr marL="342900" indent="-342900" eaLnBrk="1">
              <a:lnSpc>
                <a:spcPct val="93000"/>
              </a:lnSpc>
              <a:buClr>
                <a:srgbClr val="000000"/>
              </a:buClr>
              <a:buSzPct val="100000"/>
              <a:buFont typeface="Wingdings" panose="05000000000000000000" pitchFamily="2" charset="2"/>
              <a:buChar char="p"/>
              <a:defRPr/>
            </a:pPr>
            <a:r>
              <a:rPr lang="ja-JP" altLang="en-US" sz="2215" b="1">
                <a:latin typeface="ＭＳ Ｐゴシック" panose="020B0600070205080204" pitchFamily="50" charset="-128"/>
                <a:ea typeface="ＭＳ Ｐゴシック" panose="020B0600070205080204" pitchFamily="50" charset="-128"/>
              </a:rPr>
              <a:t>派遣</a:t>
            </a:r>
            <a:r>
              <a:rPr lang="en-US" altLang="ja-JP" sz="2215" b="1">
                <a:latin typeface="ＭＳ Ｐゴシック" panose="020B0600070205080204" pitchFamily="50" charset="-128"/>
                <a:ea typeface="ＭＳ Ｐゴシック" panose="020B0600070205080204" pitchFamily="50" charset="-128"/>
              </a:rPr>
              <a:t>JDA-DAT</a:t>
            </a:r>
            <a:r>
              <a:rPr lang="ja-JP" altLang="en-US" sz="2215" b="1">
                <a:latin typeface="ＭＳ Ｐゴシック" panose="020B0600070205080204" pitchFamily="50" charset="-128"/>
                <a:ea typeface="ＭＳ Ｐゴシック" panose="020B0600070205080204" pitchFamily="50" charset="-128"/>
              </a:rPr>
              <a:t>リーダーに活動拠点での運営指示をする。</a:t>
            </a:r>
          </a:p>
          <a:p>
            <a:pPr eaLnBrk="1">
              <a:lnSpc>
                <a:spcPct val="93000"/>
              </a:lnSpc>
              <a:buClr>
                <a:srgbClr val="000000"/>
              </a:buClr>
              <a:buSzPct val="100000"/>
              <a:buFont typeface="Times New Roman" panose="02020603050405020304" pitchFamily="18" charset="0"/>
              <a:buNone/>
              <a:defRPr/>
            </a:pPr>
            <a:endParaRPr lang="ja-JP" altLang="en-US" sz="2215" b="1" u="sng">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defRPr/>
            </a:pPr>
            <a:r>
              <a:rPr lang="ja-JP" altLang="en-US" sz="2215" b="1" u="sng">
                <a:latin typeface="ＭＳ Ｐゴシック" panose="020B0600070205080204" pitchFamily="50" charset="-128"/>
                <a:ea typeface="ＭＳ Ｐゴシック" panose="020B0600070205080204" pitchFamily="50" charset="-128"/>
              </a:rPr>
              <a:t>＜撤収＞</a:t>
            </a:r>
          </a:p>
          <a:p>
            <a:pPr marL="342900" indent="-342900" eaLnBrk="1">
              <a:lnSpc>
                <a:spcPct val="93000"/>
              </a:lnSpc>
              <a:buClr>
                <a:srgbClr val="000000"/>
              </a:buClr>
              <a:buSzPct val="100000"/>
              <a:buFont typeface="Wingdings" panose="05000000000000000000" pitchFamily="2" charset="2"/>
              <a:buChar char="p"/>
              <a:defRPr/>
            </a:pPr>
            <a:r>
              <a:rPr lang="ja-JP" altLang="en-US" sz="2215" b="1">
                <a:latin typeface="ＭＳ Ｐゴシック" panose="020B0600070205080204" pitchFamily="50" charset="-128"/>
                <a:ea typeface="ＭＳ Ｐゴシック" panose="020B0600070205080204" pitchFamily="50" charset="-128"/>
              </a:rPr>
              <a:t>行政栄養士および日栄災害対策本部と調整の上、活動終了の検討を行う。</a:t>
            </a:r>
            <a:r>
              <a:rPr lang="ja-JP" altLang="en-US" sz="1660">
                <a:latin typeface="ＤＦ平成ゴシック体W5" pitchFamily="49" charset="-128"/>
                <a:ea typeface="ＤＦ平成ゴシック体W5" pitchFamily="49" charset="-128"/>
              </a:rPr>
              <a:t>　　　　　　　　　　　　　　　　　　　　　</a:t>
            </a:r>
            <a:r>
              <a:rPr lang="ja-JP" altLang="en-US" sz="1845">
                <a:latin typeface="ＤＦ平成ゴシック体W5" pitchFamily="49" charset="-128"/>
                <a:ea typeface="ＤＦ平成ゴシック体W5" pitchFamily="49" charset="-128"/>
              </a:rPr>
              <a:t>　　　　</a:t>
            </a:r>
          </a:p>
        </p:txBody>
      </p:sp>
      <p:sp>
        <p:nvSpPr>
          <p:cNvPr id="11" name="タイトル 3">
            <a:extLst>
              <a:ext uri="{FF2B5EF4-FFF2-40B4-BE49-F238E27FC236}">
                <a16:creationId xmlns:a16="http://schemas.microsoft.com/office/drawing/2014/main" id="{DC2B936A-C362-0B60-5E5A-8C5748DFB259}"/>
              </a:ext>
            </a:extLst>
          </p:cNvPr>
          <p:cNvSpPr txBox="1">
            <a:spLocks/>
          </p:cNvSpPr>
          <p:nvPr/>
        </p:nvSpPr>
        <p:spPr>
          <a:xfrm>
            <a:off x="0" y="0"/>
            <a:ext cx="6858000" cy="1115616"/>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marL="0" marR="0" lvl="0" indent="0" algn="l"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defRPr/>
            </a:pPr>
            <a:r>
              <a:rPr lang="ja-JP" altLang="en-US" sz="1800" b="1">
                <a:solidFill>
                  <a:schemeClr val="bg1"/>
                </a:solidFill>
                <a:latin typeface="+mn-ea"/>
                <a:ea typeface="+mn-ea"/>
              </a:rPr>
              <a:t>　　　〇〇栄養士会　　</a:t>
            </a:r>
            <a:r>
              <a:rPr kumimoji="1" lang="ja-JP" altLang="en-US" sz="295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５　災害対策本部</a:t>
            </a:r>
            <a:endParaRPr kumimoji="1" lang="ja-JP" altLang="en-US" sz="221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a:p>
            <a:r>
              <a:rPr kumimoji="1" lang="ja-JP" altLang="en-US" sz="3325" b="1"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本部長</a:t>
            </a:r>
            <a:r>
              <a:rPr kumimoji="1" lang="ja-JP" altLang="en-US" sz="2955" b="1"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（県栄養士会会長</a:t>
            </a:r>
            <a:r>
              <a:rPr kumimoji="1" lang="ja-JP" altLang="en-US" sz="2955" b="0" i="0" u="none" strike="noStrike" kern="1200" cap="none" spc="0" normalizeH="0" baseline="3000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１</a:t>
            </a:r>
            <a:r>
              <a:rPr kumimoji="1" lang="ja-JP" altLang="en-US" sz="2955" b="1"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a:t>
            </a:r>
            <a:endParaRPr lang="ja-JP" altLang="en-US" sz="3200" b="1">
              <a:solidFill>
                <a:schemeClr val="bg1"/>
              </a:solidFill>
              <a:latin typeface="+mn-ea"/>
              <a:ea typeface="+mn-ea"/>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2204864" y="92075"/>
            <a:ext cx="4620260" cy="574040"/>
          </a:xfrm>
          <a:prstGeom prst="rect">
            <a:avLst/>
          </a:prstGeom>
          <a:noFill/>
        </p:spPr>
        <p:txBody>
          <a:bodyPr wrap="square" rtlCol="0">
            <a:spAutoFit/>
          </a:bodyPr>
          <a:lstStyle/>
          <a:p>
            <a:r>
              <a:rPr kumimoji="1" lang="ja-JP" altLang="en-US" sz="1660"/>
              <a:t>　　</a:t>
            </a:r>
            <a:r>
              <a:rPr kumimoji="1" lang="ja-JP" altLang="en-US" sz="1660" b="1"/>
              <a:t>令和　　　</a:t>
            </a:r>
            <a:r>
              <a:rPr kumimoji="1" lang="ja-JP" altLang="en-US" sz="1475" b="1"/>
              <a:t>年　　　月　　　日　　　　時　　　分</a:t>
            </a:r>
            <a:endParaRPr kumimoji="1" lang="en-US" altLang="ja-JP" sz="1475" b="1"/>
          </a:p>
          <a:p>
            <a:r>
              <a:rPr kumimoji="1" lang="ja-JP" altLang="en-US" sz="1475" b="1"/>
              <a:t>　　　　　　県　　　　市　　　　町　　　災害発生対応</a:t>
            </a:r>
          </a:p>
        </p:txBody>
      </p:sp>
      <p:sp>
        <p:nvSpPr>
          <p:cNvPr id="11" name="テキスト ボックス 10"/>
          <p:cNvSpPr txBox="1"/>
          <p:nvPr/>
        </p:nvSpPr>
        <p:spPr>
          <a:xfrm>
            <a:off x="722343" y="2338849"/>
            <a:ext cx="3478642" cy="318770"/>
          </a:xfrm>
          <a:prstGeom prst="rect">
            <a:avLst/>
          </a:prstGeom>
          <a:noFill/>
          <a:ln>
            <a:noFill/>
          </a:ln>
        </p:spPr>
        <p:txBody>
          <a:bodyPr wrap="square" rtlCol="0">
            <a:spAutoFit/>
          </a:bodyPr>
          <a:lstStyle/>
          <a:p>
            <a:r>
              <a:rPr kumimoji="1" lang="ja-JP" altLang="en-US" sz="1475" b="1"/>
              <a:t>対応者：　会長　／　副会長　／（　　　　　）</a:t>
            </a:r>
          </a:p>
        </p:txBody>
      </p:sp>
      <p:sp>
        <p:nvSpPr>
          <p:cNvPr id="12" name="テキスト ボックス 11"/>
          <p:cNvSpPr txBox="1"/>
          <p:nvPr/>
        </p:nvSpPr>
        <p:spPr>
          <a:xfrm>
            <a:off x="3768934" y="845607"/>
            <a:ext cx="2653752" cy="774065"/>
          </a:xfrm>
          <a:prstGeom prst="rect">
            <a:avLst/>
          </a:prstGeom>
          <a:noFill/>
        </p:spPr>
        <p:txBody>
          <a:bodyPr wrap="square" rtlCol="0">
            <a:spAutoFit/>
          </a:bodyPr>
          <a:lstStyle/>
          <a:p>
            <a:r>
              <a:rPr kumimoji="1" lang="ja-JP" altLang="en-US" sz="1475" b="1"/>
              <a:t>日本栄養士会・災害対策本部</a:t>
            </a:r>
            <a:endParaRPr kumimoji="1" lang="en-US" altLang="ja-JP" sz="1475" b="1"/>
          </a:p>
          <a:p>
            <a:r>
              <a:rPr kumimoji="1" lang="ja-JP" altLang="en-US" sz="1475" b="1"/>
              <a:t>平日　</a:t>
            </a:r>
            <a:r>
              <a:rPr kumimoji="1" lang="en-US" altLang="ja-JP" sz="1475" b="1"/>
              <a:t>03-5425‐6555</a:t>
            </a:r>
            <a:r>
              <a:rPr kumimoji="1" lang="ja-JP" altLang="en-US" sz="1475" b="1"/>
              <a:t>（代）</a:t>
            </a:r>
            <a:endParaRPr kumimoji="1" lang="en-US" altLang="ja-JP" sz="1475" b="1"/>
          </a:p>
          <a:p>
            <a:r>
              <a:rPr kumimoji="1" lang="ja-JP" altLang="en-US" sz="1475" b="1"/>
              <a:t>休日　</a:t>
            </a:r>
          </a:p>
        </p:txBody>
      </p:sp>
      <p:sp>
        <p:nvSpPr>
          <p:cNvPr id="13" name="四角形: 角を丸くする 12"/>
          <p:cNvSpPr/>
          <p:nvPr/>
        </p:nvSpPr>
        <p:spPr bwMode="auto">
          <a:xfrm>
            <a:off x="2521729" y="67310"/>
            <a:ext cx="4303395" cy="645160"/>
          </a:xfrm>
          <a:prstGeom prst="round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20" name="テキスト ボックス 19"/>
          <p:cNvSpPr txBox="1"/>
          <p:nvPr/>
        </p:nvSpPr>
        <p:spPr>
          <a:xfrm>
            <a:off x="742949" y="5555971"/>
            <a:ext cx="4294217" cy="1001395"/>
          </a:xfrm>
          <a:prstGeom prst="rect">
            <a:avLst/>
          </a:prstGeom>
          <a:noFill/>
        </p:spPr>
        <p:txBody>
          <a:bodyPr wrap="square" rtlCol="0">
            <a:spAutoFit/>
          </a:bodyPr>
          <a:lstStyle/>
          <a:p>
            <a:r>
              <a:rPr kumimoji="1" lang="ja-JP" altLang="en-US" sz="1475" b="1">
                <a:latin typeface="ＭＳ ゴシック" panose="020B0609070205080204" charset="-128"/>
                <a:ea typeface="ＭＳ ゴシック" panose="020B0609070205080204" charset="-128"/>
              </a:rPr>
              <a:t>□県栄確保人数（ﾘｰﾀﾞｰ　　人、ｽﾀｯﾌ　　　人）</a:t>
            </a:r>
          </a:p>
          <a:p>
            <a:r>
              <a:rPr kumimoji="1" lang="ja-JP" altLang="en-US" sz="1475" b="1">
                <a:latin typeface="ＭＳ ゴシック" panose="020B0609070205080204" charset="-128"/>
                <a:ea typeface="ＭＳ ゴシック" panose="020B0609070205080204" charset="-128"/>
              </a:rPr>
              <a:t>□不足人員（ﾘｰﾀﾞｰ　　人、ｽﾀｯﾌ　　　人）</a:t>
            </a:r>
            <a:endParaRPr kumimoji="1" lang="en-US" altLang="ja-JP" sz="1475" b="1"/>
          </a:p>
          <a:p>
            <a:r>
              <a:rPr kumimoji="1" lang="en-US" altLang="ja-JP" sz="1475" b="1">
                <a:solidFill>
                  <a:srgbClr val="FF0000"/>
                </a:solidFill>
                <a:latin typeface="ＭＳ ゴシック" panose="020B0609070205080204" charset="-128"/>
                <a:ea typeface="ＭＳ ゴシック" panose="020B0609070205080204" charset="-128"/>
              </a:rPr>
              <a:t>□</a:t>
            </a:r>
            <a:r>
              <a:rPr kumimoji="1" lang="ja-JP" altLang="en-US" sz="1475" b="1">
                <a:solidFill>
                  <a:srgbClr val="FF0000"/>
                </a:solidFill>
                <a:latin typeface="ＭＳ ゴシック" panose="020B0609070205080204" charset="-128"/>
                <a:ea typeface="ＭＳ ゴシック" panose="020B0609070205080204" charset="-128"/>
              </a:rPr>
              <a:t>派遣要請（ﾘｰﾀﾞｰ　　人）</a:t>
            </a:r>
          </a:p>
          <a:p>
            <a:endParaRPr kumimoji="1" lang="ja-JP" altLang="en-US" sz="1475" b="1">
              <a:solidFill>
                <a:srgbClr val="FF0000"/>
              </a:solidFill>
              <a:latin typeface="ＭＳ ゴシック" panose="020B0609070205080204" charset="-128"/>
              <a:ea typeface="ＭＳ ゴシック" panose="020B0609070205080204" charset="-128"/>
            </a:endParaRPr>
          </a:p>
        </p:txBody>
      </p:sp>
      <p:sp>
        <p:nvSpPr>
          <p:cNvPr id="21" name="テキスト ボックス 20"/>
          <p:cNvSpPr txBox="1"/>
          <p:nvPr/>
        </p:nvSpPr>
        <p:spPr>
          <a:xfrm>
            <a:off x="587375" y="4954626"/>
            <a:ext cx="4468495" cy="601345"/>
          </a:xfrm>
          <a:prstGeom prst="rect">
            <a:avLst/>
          </a:prstGeom>
          <a:noFill/>
        </p:spPr>
        <p:txBody>
          <a:bodyPr wrap="square" rtlCol="0">
            <a:spAutoFit/>
          </a:bodyPr>
          <a:lstStyle/>
          <a:p>
            <a:r>
              <a:rPr kumimoji="1" lang="ja-JP" altLang="en-US" sz="1660" b="1">
                <a:solidFill>
                  <a:srgbClr val="FF0000"/>
                </a:solidFill>
              </a:rPr>
              <a:t>２　県栄ＪＤＡ－ＤＡＴ支援活動の体制決定</a:t>
            </a:r>
          </a:p>
          <a:p>
            <a:r>
              <a:rPr kumimoji="1" lang="ja-JP" altLang="en-US" sz="1660" b="1">
                <a:solidFill>
                  <a:srgbClr val="FF0000"/>
                </a:solidFill>
              </a:rPr>
              <a:t>　</a:t>
            </a:r>
            <a:r>
              <a:rPr kumimoji="1" lang="ja-JP" altLang="en-US" sz="1660" b="1" u="sng">
                <a:solidFill>
                  <a:srgbClr val="FF0000"/>
                </a:solidFill>
              </a:rPr>
              <a:t>　　　月　　　日　</a:t>
            </a:r>
            <a:r>
              <a:rPr kumimoji="1" lang="ja-JP" altLang="en-US" sz="1475" b="1" u="sng">
                <a:solidFill>
                  <a:srgbClr val="FF0000"/>
                </a:solidFill>
              </a:rPr>
              <a:t>　　　時　　　分</a:t>
            </a:r>
          </a:p>
        </p:txBody>
      </p:sp>
      <p:sp>
        <p:nvSpPr>
          <p:cNvPr id="17" name="テキスト ボックス 16"/>
          <p:cNvSpPr txBox="1"/>
          <p:nvPr/>
        </p:nvSpPr>
        <p:spPr>
          <a:xfrm>
            <a:off x="572857" y="7966425"/>
            <a:ext cx="4759325" cy="318770"/>
          </a:xfrm>
          <a:prstGeom prst="rect">
            <a:avLst/>
          </a:prstGeom>
          <a:noFill/>
        </p:spPr>
        <p:txBody>
          <a:bodyPr wrap="square" rtlCol="0">
            <a:spAutoFit/>
          </a:bodyPr>
          <a:lstStyle/>
          <a:p>
            <a:r>
              <a:rPr kumimoji="1" lang="ja-JP" altLang="en-US" sz="1475" b="1">
                <a:solidFill>
                  <a:srgbClr val="FF0000"/>
                </a:solidFill>
              </a:rPr>
              <a:t>４　特殊栄養食品ｽﾃｰｼｮﾝ管理運営、サテライト設置</a:t>
            </a:r>
            <a:r>
              <a:rPr kumimoji="1" lang="ja-JP" altLang="en-US" sz="1475" u="sng">
                <a:solidFill>
                  <a:srgbClr val="FF0000"/>
                </a:solidFill>
              </a:rPr>
              <a:t>　　　</a:t>
            </a:r>
            <a:endParaRPr kumimoji="1" lang="en-US" altLang="ja-JP" sz="1475" u="sng">
              <a:solidFill>
                <a:srgbClr val="FF0000"/>
              </a:solidFill>
            </a:endParaRPr>
          </a:p>
        </p:txBody>
      </p:sp>
      <p:sp>
        <p:nvSpPr>
          <p:cNvPr id="22" name="テキスト ボックス 21"/>
          <p:cNvSpPr txBox="1"/>
          <p:nvPr/>
        </p:nvSpPr>
        <p:spPr>
          <a:xfrm>
            <a:off x="744307" y="8271225"/>
            <a:ext cx="4555490" cy="774065"/>
          </a:xfrm>
          <a:prstGeom prst="rect">
            <a:avLst/>
          </a:prstGeom>
          <a:noFill/>
        </p:spPr>
        <p:txBody>
          <a:bodyPr wrap="square" rtlCol="0">
            <a:spAutoFit/>
          </a:bodyPr>
          <a:lstStyle/>
          <a:p>
            <a:r>
              <a:rPr kumimoji="1" lang="ja-JP" altLang="en-US" sz="1475" b="1">
                <a:latin typeface="ＭＳ ゴシック" panose="020B0609070205080204" charset="-128"/>
                <a:ea typeface="ＭＳ ゴシック" panose="020B0609070205080204" charset="-128"/>
              </a:rPr>
              <a:t>①□●●</a:t>
            </a:r>
            <a:r>
              <a:rPr kumimoji="1" lang="ja-JP" altLang="en-US" sz="1475" b="1"/>
              <a:t>県栄養士会事務局</a:t>
            </a:r>
            <a:endParaRPr kumimoji="1" lang="en-US" altLang="ja-JP" sz="1475" b="1"/>
          </a:p>
          <a:p>
            <a:r>
              <a:rPr kumimoji="1" lang="ja-JP" altLang="en-US" sz="1475" b="1"/>
              <a:t>②</a:t>
            </a:r>
            <a:r>
              <a:rPr kumimoji="1" lang="ja-JP" altLang="en-US" sz="1475" b="1">
                <a:latin typeface="ＭＳ ゴシック" panose="020B0609070205080204" charset="-128"/>
                <a:ea typeface="ＭＳ ゴシック" panose="020B0609070205080204" charset="-128"/>
              </a:rPr>
              <a:t>□</a:t>
            </a:r>
            <a:r>
              <a:rPr kumimoji="1" lang="ja-JP" altLang="en-US" sz="1475" b="1"/>
              <a:t>　　　　　市町村特殊栄養食品ｽﾃｰｼｮﾝ</a:t>
            </a:r>
            <a:endParaRPr kumimoji="1" lang="en-US" altLang="ja-JP" sz="1475" b="1"/>
          </a:p>
          <a:p>
            <a:r>
              <a:rPr kumimoji="1" lang="ja-JP" altLang="en-US" sz="1475" b="1">
                <a:latin typeface="ＭＳ ゴシック" panose="020B0609070205080204" charset="-128"/>
                <a:ea typeface="ＭＳ ゴシック" panose="020B0609070205080204" charset="-128"/>
              </a:rPr>
              <a:t>③□</a:t>
            </a:r>
            <a:r>
              <a:rPr kumimoji="1" lang="ja-JP" altLang="en-US" sz="1475" b="1"/>
              <a:t>　　　　　市町村特殊栄養食品ｽﾃｰｼｮﾝ</a:t>
            </a:r>
          </a:p>
        </p:txBody>
      </p:sp>
      <p:sp>
        <p:nvSpPr>
          <p:cNvPr id="23" name="テキスト ボックス 22"/>
          <p:cNvSpPr txBox="1"/>
          <p:nvPr/>
        </p:nvSpPr>
        <p:spPr>
          <a:xfrm>
            <a:off x="601980" y="1696085"/>
            <a:ext cx="3992245" cy="574040"/>
          </a:xfrm>
          <a:prstGeom prst="rect">
            <a:avLst/>
          </a:prstGeom>
          <a:noFill/>
        </p:spPr>
        <p:txBody>
          <a:bodyPr wrap="square" rtlCol="0">
            <a:spAutoFit/>
          </a:bodyPr>
          <a:lstStyle/>
          <a:p>
            <a:r>
              <a:rPr kumimoji="1" lang="ja-JP" altLang="en-US" sz="1660" b="1">
                <a:solidFill>
                  <a:srgbClr val="FF0000"/>
                </a:solidFill>
              </a:rPr>
              <a:t>１　栄養・食支援活動の方針及び体制決定</a:t>
            </a:r>
            <a:r>
              <a:rPr kumimoji="1" lang="ja-JP" altLang="en-US" sz="1400" b="1">
                <a:solidFill>
                  <a:srgbClr val="FF0000"/>
                </a:solidFill>
                <a:uFillTx/>
              </a:rPr>
              <a:t>　　</a:t>
            </a:r>
            <a:r>
              <a:rPr kumimoji="1" lang="ja-JP" altLang="en-US" sz="1475" b="1" u="sng">
                <a:solidFill>
                  <a:srgbClr val="FF0000"/>
                </a:solidFill>
              </a:rPr>
              <a:t>　　　　　　　　　　</a:t>
            </a:r>
          </a:p>
          <a:p>
            <a:r>
              <a:rPr kumimoji="1" lang="ja-JP" altLang="en-US" sz="1475" b="1" u="sng">
                <a:solidFill>
                  <a:srgbClr val="FF0000"/>
                </a:solidFill>
              </a:rPr>
              <a:t>　　　月　　　　日　　　時　　　分　　　　　　　　</a:t>
            </a:r>
            <a:endParaRPr kumimoji="1" lang="ja-JP" altLang="en-US" sz="1475" u="sng">
              <a:solidFill>
                <a:srgbClr val="FF0000"/>
              </a:solidFill>
            </a:endParaRPr>
          </a:p>
        </p:txBody>
      </p:sp>
      <p:sp>
        <p:nvSpPr>
          <p:cNvPr id="9" name="正方形/長方形 8"/>
          <p:cNvSpPr/>
          <p:nvPr/>
        </p:nvSpPr>
        <p:spPr bwMode="auto">
          <a:xfrm>
            <a:off x="548680" y="1696085"/>
            <a:ext cx="4006215" cy="2875915"/>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10" name="正方形/長方形 9"/>
          <p:cNvSpPr/>
          <p:nvPr/>
        </p:nvSpPr>
        <p:spPr bwMode="auto">
          <a:xfrm>
            <a:off x="551180" y="4954626"/>
            <a:ext cx="4390390" cy="1373505"/>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24" name="テキスト ボックス 23"/>
          <p:cNvSpPr txBox="1"/>
          <p:nvPr/>
        </p:nvSpPr>
        <p:spPr>
          <a:xfrm>
            <a:off x="550894" y="824117"/>
            <a:ext cx="2904384" cy="774065"/>
          </a:xfrm>
          <a:prstGeom prst="rect">
            <a:avLst/>
          </a:prstGeom>
          <a:noFill/>
        </p:spPr>
        <p:txBody>
          <a:bodyPr wrap="square" rtlCol="0">
            <a:spAutoFit/>
          </a:bodyPr>
          <a:lstStyle/>
          <a:p>
            <a:r>
              <a:rPr kumimoji="1" lang="ja-JP" altLang="en-US" sz="1475" b="1"/>
              <a:t>●●県栄養士会</a:t>
            </a:r>
            <a:endParaRPr kumimoji="1" lang="en-US" altLang="ja-JP" sz="1475" b="1"/>
          </a:p>
          <a:p>
            <a:r>
              <a:rPr kumimoji="1" lang="ja-JP" altLang="en-US" sz="1475" b="1"/>
              <a:t>平日　</a:t>
            </a:r>
            <a:endParaRPr kumimoji="1" lang="en-US" altLang="ja-JP" sz="1475" b="1"/>
          </a:p>
          <a:p>
            <a:r>
              <a:rPr kumimoji="1" lang="ja-JP" altLang="en-US" sz="1475" b="1"/>
              <a:t>休日　</a:t>
            </a:r>
          </a:p>
        </p:txBody>
      </p:sp>
      <p:sp>
        <p:nvSpPr>
          <p:cNvPr id="25" name="矢印: 下 24"/>
          <p:cNvSpPr/>
          <p:nvPr/>
        </p:nvSpPr>
        <p:spPr bwMode="auto">
          <a:xfrm>
            <a:off x="1317263" y="4594140"/>
            <a:ext cx="1121942" cy="357898"/>
          </a:xfrm>
          <a:prstGeom prst="downArrow">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26" name="正方形/長方形 25"/>
          <p:cNvSpPr/>
          <p:nvPr/>
        </p:nvSpPr>
        <p:spPr bwMode="auto">
          <a:xfrm>
            <a:off x="546333" y="7966425"/>
            <a:ext cx="4409206" cy="1120140"/>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1" name="正方形/長方形 30"/>
          <p:cNvSpPr/>
          <p:nvPr/>
        </p:nvSpPr>
        <p:spPr bwMode="auto">
          <a:xfrm>
            <a:off x="551145" y="799212"/>
            <a:ext cx="2882755" cy="798557"/>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2" name="正方形/長方形 31"/>
          <p:cNvSpPr/>
          <p:nvPr/>
        </p:nvSpPr>
        <p:spPr bwMode="auto">
          <a:xfrm>
            <a:off x="3667547" y="801667"/>
            <a:ext cx="2857797" cy="818006"/>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3" name="矢印: 下 32"/>
          <p:cNvSpPr/>
          <p:nvPr/>
        </p:nvSpPr>
        <p:spPr bwMode="auto">
          <a:xfrm>
            <a:off x="1317262" y="6374342"/>
            <a:ext cx="1121942" cy="357898"/>
          </a:xfrm>
          <a:prstGeom prst="downArrow">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39" name="矢印: 右 38"/>
          <p:cNvSpPr/>
          <p:nvPr/>
        </p:nvSpPr>
        <p:spPr bwMode="auto">
          <a:xfrm rot="10800000">
            <a:off x="5006973" y="6410321"/>
            <a:ext cx="1315087" cy="1099185"/>
          </a:xfrm>
          <a:prstGeom prst="rightArrow">
            <a:avLst>
              <a:gd name="adj1" fmla="val 50000"/>
              <a:gd name="adj2" fmla="val 27671"/>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41" name="正方形/長方形 40"/>
          <p:cNvSpPr/>
          <p:nvPr/>
        </p:nvSpPr>
        <p:spPr>
          <a:xfrm>
            <a:off x="5157192" y="6774631"/>
            <a:ext cx="1627505" cy="461665"/>
          </a:xfrm>
          <a:prstGeom prst="rect">
            <a:avLst/>
          </a:prstGeom>
        </p:spPr>
        <p:txBody>
          <a:bodyPr wrap="square">
            <a:spAutoFit/>
          </a:bodyPr>
          <a:lstStyle/>
          <a:p>
            <a:r>
              <a:rPr kumimoji="1" lang="en-US" altLang="ja-JP" sz="1200" b="1" u="sng">
                <a:solidFill>
                  <a:srgbClr val="FF0000"/>
                </a:solidFill>
              </a:rPr>
              <a:t>JDA-DAT</a:t>
            </a:r>
            <a:r>
              <a:rPr kumimoji="1" lang="ja-JP" altLang="en-US" sz="1200" b="1" u="sng">
                <a:solidFill>
                  <a:srgbClr val="FF0000"/>
                </a:solidFill>
              </a:rPr>
              <a:t>派遣</a:t>
            </a:r>
          </a:p>
          <a:p>
            <a:r>
              <a:rPr kumimoji="1" lang="ja-JP" altLang="en-US" sz="1200" b="1" u="sng">
                <a:solidFill>
                  <a:srgbClr val="FF0000"/>
                </a:solidFill>
              </a:rPr>
              <a:t>　　／　　時　　分</a:t>
            </a:r>
          </a:p>
        </p:txBody>
      </p:sp>
      <p:sp>
        <p:nvSpPr>
          <p:cNvPr id="3079" name="正方形/長方形 10"/>
          <p:cNvSpPr>
            <a:spLocks noChangeArrowheads="1"/>
          </p:cNvSpPr>
          <p:nvPr/>
        </p:nvSpPr>
        <p:spPr bwMode="auto">
          <a:xfrm>
            <a:off x="563670" y="90961"/>
            <a:ext cx="1891557" cy="569961"/>
          </a:xfrm>
          <a:prstGeom prst="rect">
            <a:avLst/>
          </a:prstGeom>
          <a:solidFill>
            <a:srgbClr val="002060"/>
          </a:solidFill>
          <a:ln>
            <a:noFill/>
          </a:ln>
          <a:extLst>
            <a:ext uri="{91240B29-F687-4F45-9708-019B960494DF}">
              <a14:hiddenLine xmlns:a14="http://schemas.microsoft.com/office/drawing/2010/main" w="9525">
                <a:solidFill>
                  <a:srgbClr val="000000"/>
                </a:solidFill>
                <a:round/>
              </a14:hiddenLine>
            </a:ext>
          </a:extLst>
        </p:spPr>
        <p:txBody>
          <a:bodyPr/>
          <a:lstStyle/>
          <a:p>
            <a:pPr eaLnBrk="1">
              <a:lnSpc>
                <a:spcPct val="93000"/>
              </a:lnSpc>
              <a:buClr>
                <a:srgbClr val="000000"/>
              </a:buClr>
              <a:buSzPct val="100000"/>
              <a:buFont typeface="Times New Roman" panose="02020603050405020304" pitchFamily="18" charset="0"/>
              <a:buNone/>
            </a:pPr>
            <a:r>
              <a:rPr lang="ja-JP" altLang="en-US" sz="2955" b="1" u="sng">
                <a:solidFill>
                  <a:schemeClr val="bg1"/>
                </a:solidFill>
                <a:latin typeface="ＭＳ Ｐゴシック" panose="020B0600070205080204" pitchFamily="50" charset="-128"/>
                <a:ea typeface="ＭＳ Ｐゴシック" panose="020B0600070205080204" pitchFamily="50" charset="-128"/>
              </a:rPr>
              <a:t>５ 本部長</a:t>
            </a:r>
          </a:p>
        </p:txBody>
      </p:sp>
      <p:sp>
        <p:nvSpPr>
          <p:cNvPr id="3" name="左右矢印 2"/>
          <p:cNvSpPr/>
          <p:nvPr/>
        </p:nvSpPr>
        <p:spPr>
          <a:xfrm>
            <a:off x="4689475" y="2334260"/>
            <a:ext cx="1578610" cy="1773555"/>
          </a:xfrm>
          <a:prstGeom prst="leftRightArrow">
            <a:avLst>
              <a:gd name="adj1" fmla="val 72789"/>
              <a:gd name="adj2" fmla="val 22648"/>
            </a:avLst>
          </a:prstGeom>
          <a:ln w="31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4" name="テキスト ボックス 34"/>
          <p:cNvSpPr txBox="1"/>
          <p:nvPr/>
        </p:nvSpPr>
        <p:spPr>
          <a:xfrm>
            <a:off x="4797152" y="2762580"/>
            <a:ext cx="1495425" cy="873316"/>
          </a:xfrm>
          <a:prstGeom prst="rect">
            <a:avLst/>
          </a:prstGeom>
          <a:noFill/>
        </p:spPr>
        <p:txBody>
          <a:bodyPr wrap="square" rtlCol="0">
            <a:spAutoFit/>
          </a:bodyPr>
          <a:lstStyle/>
          <a:p>
            <a:r>
              <a:rPr kumimoji="1" lang="ja-JP" altLang="en-US" sz="1200" b="1">
                <a:solidFill>
                  <a:srgbClr val="FF0000"/>
                </a:solidFill>
              </a:rPr>
              <a:t>日栄災害対策本部と調整</a:t>
            </a:r>
            <a:endParaRPr kumimoji="1" lang="en-US" altLang="ja-JP" sz="1200" b="1">
              <a:solidFill>
                <a:srgbClr val="FF0000"/>
              </a:solidFill>
            </a:endParaRPr>
          </a:p>
          <a:p>
            <a:r>
              <a:rPr kumimoji="1" lang="ja-JP" altLang="en-US" sz="1200" b="1" u="sng">
                <a:solidFill>
                  <a:srgbClr val="FF0000"/>
                </a:solidFill>
              </a:rPr>
              <a:t>　　　月　　　　日　　　　　</a:t>
            </a:r>
          </a:p>
          <a:p>
            <a:r>
              <a:rPr kumimoji="1" lang="ja-JP" altLang="en-US" sz="1200" b="1" u="sng">
                <a:solidFill>
                  <a:srgbClr val="FF0000"/>
                </a:solidFill>
              </a:rPr>
              <a:t>　　　時　　　　分</a:t>
            </a:r>
            <a:r>
              <a:rPr kumimoji="1" lang="ja-JP" altLang="en-US" sz="1200" b="1" u="sng">
                <a:solidFill>
                  <a:srgbClr val="FF0000"/>
                </a:solidFill>
                <a:uFillTx/>
              </a:rPr>
              <a:t>　　</a:t>
            </a:r>
            <a:r>
              <a:rPr kumimoji="1" lang="ja-JP" altLang="en-US" sz="1400" b="1" u="sng">
                <a:solidFill>
                  <a:srgbClr val="FF0000"/>
                </a:solidFill>
                <a:uFillTx/>
              </a:rPr>
              <a:t>　</a:t>
            </a:r>
            <a:r>
              <a:rPr kumimoji="1" lang="ja-JP" altLang="en-US" sz="1475" b="1">
                <a:solidFill>
                  <a:srgbClr val="FF0000"/>
                </a:solidFill>
              </a:rPr>
              <a:t>　</a:t>
            </a:r>
            <a:r>
              <a:rPr kumimoji="1" lang="ja-JP" altLang="en-US" sz="1475" b="1" u="sng">
                <a:solidFill>
                  <a:srgbClr val="FF0000"/>
                </a:solidFill>
              </a:rPr>
              <a:t>　　　　</a:t>
            </a:r>
          </a:p>
        </p:txBody>
      </p:sp>
      <p:sp>
        <p:nvSpPr>
          <p:cNvPr id="5" name="正方形/長方形 31"/>
          <p:cNvSpPr/>
          <p:nvPr/>
        </p:nvSpPr>
        <p:spPr bwMode="auto">
          <a:xfrm>
            <a:off x="6365240" y="2652395"/>
            <a:ext cx="396240" cy="5524500"/>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r>
              <a:rPr kumimoji="0" lang="ja-JP" altLang="en-US" sz="1660" b="0" i="0" u="none" strike="noStrike" cap="none" normalizeH="0" baseline="0">
                <a:ln>
                  <a:noFill/>
                </a:ln>
                <a:effectLst/>
                <a:latin typeface="Arial" panose="020B0604020202020204" pitchFamily="34" charset="0"/>
              </a:rPr>
              <a:t>日本栄養士会災害対策本部</a:t>
            </a:r>
          </a:p>
        </p:txBody>
      </p:sp>
      <p:sp>
        <p:nvSpPr>
          <p:cNvPr id="7" name="テキスト ボックス 19"/>
          <p:cNvSpPr txBox="1"/>
          <p:nvPr/>
        </p:nvSpPr>
        <p:spPr>
          <a:xfrm>
            <a:off x="551180" y="2633345"/>
            <a:ext cx="4138295" cy="1911985"/>
          </a:xfrm>
          <a:prstGeom prst="rect">
            <a:avLst/>
          </a:prstGeom>
          <a:noFill/>
        </p:spPr>
        <p:txBody>
          <a:bodyPr wrap="square" rtlCol="0">
            <a:spAutoFit/>
          </a:bodyPr>
          <a:lstStyle/>
          <a:p>
            <a:r>
              <a:rPr kumimoji="1" lang="ja-JP" altLang="en-US" sz="1475" b="1">
                <a:latin typeface="ＭＳ ゴシック" panose="020B0609070205080204" charset="-128"/>
                <a:ea typeface="ＭＳ ゴシック" panose="020B0609070205080204" charset="-128"/>
              </a:rPr>
              <a:t>□活動方針</a:t>
            </a:r>
          </a:p>
          <a:p>
            <a:endParaRPr kumimoji="1" lang="ja-JP" altLang="en-US" sz="1475" b="1">
              <a:latin typeface="ＭＳ ゴシック" panose="020B0609070205080204" charset="-128"/>
              <a:ea typeface="ＭＳ ゴシック" panose="020B0609070205080204" charset="-128"/>
            </a:endParaRPr>
          </a:p>
          <a:p>
            <a:endParaRPr kumimoji="1" lang="ja-JP" altLang="en-US" sz="1475" b="1">
              <a:latin typeface="ＭＳ ゴシック" panose="020B0609070205080204" charset="-128"/>
              <a:ea typeface="ＭＳ ゴシック" panose="020B0609070205080204" charset="-128"/>
            </a:endParaRPr>
          </a:p>
          <a:p>
            <a:r>
              <a:rPr kumimoji="1" lang="ja-JP" altLang="en-US" sz="1475" b="1">
                <a:latin typeface="ＭＳ ゴシック" panose="020B0609070205080204" charset="-128"/>
                <a:ea typeface="ＭＳ ゴシック" panose="020B0609070205080204" charset="-128"/>
              </a:rPr>
              <a:t>□活動期間（　　月　　日～　　月　　日）</a:t>
            </a:r>
          </a:p>
          <a:p>
            <a:r>
              <a:rPr kumimoji="1" lang="ja-JP" altLang="en-US" sz="1475" b="1">
                <a:latin typeface="ＭＳ ゴシック" panose="020B0609070205080204" charset="-128"/>
                <a:ea typeface="ＭＳ ゴシック" panose="020B0609070205080204" charset="-128"/>
              </a:rPr>
              <a:t>□活動チーム数（　　　ﾁｰﾑ）</a:t>
            </a:r>
          </a:p>
          <a:p>
            <a:r>
              <a:rPr kumimoji="1" lang="ja-JP" altLang="en-US" sz="1475" b="1">
                <a:latin typeface="ＭＳ ゴシック" panose="020B0609070205080204" charset="-128"/>
                <a:ea typeface="ＭＳ ゴシック" panose="020B0609070205080204" charset="-128"/>
              </a:rPr>
              <a:t>□必要人員（ﾘｰﾀﾞｰ　　　人、ｽﾀｯﾌ　　　人）</a:t>
            </a:r>
            <a:endParaRPr kumimoji="1" lang="en-US" altLang="ja-JP" sz="1475" b="1"/>
          </a:p>
          <a:p>
            <a:r>
              <a:rPr kumimoji="1" lang="ja-JP" altLang="en-US" sz="1475" b="1">
                <a:latin typeface="ＭＳ ゴシック" panose="020B0609070205080204" charset="-128"/>
                <a:ea typeface="ＭＳ ゴシック" panose="020B0609070205080204" charset="-128"/>
              </a:rPr>
              <a:t>□活動内容</a:t>
            </a:r>
          </a:p>
          <a:p>
            <a:endParaRPr kumimoji="1" lang="ja-JP" altLang="en-US" sz="1475" b="1"/>
          </a:p>
        </p:txBody>
      </p:sp>
      <p:sp>
        <p:nvSpPr>
          <p:cNvPr id="14" name="矢印: 右 38"/>
          <p:cNvSpPr/>
          <p:nvPr/>
        </p:nvSpPr>
        <p:spPr bwMode="auto">
          <a:xfrm>
            <a:off x="5014232" y="4952365"/>
            <a:ext cx="1326877" cy="1389380"/>
          </a:xfrm>
          <a:prstGeom prst="rightArrow">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15" name="正方形/長方形 40"/>
          <p:cNvSpPr/>
          <p:nvPr/>
        </p:nvSpPr>
        <p:spPr>
          <a:xfrm>
            <a:off x="4981386" y="5406479"/>
            <a:ext cx="1399942" cy="461665"/>
          </a:xfrm>
          <a:prstGeom prst="rect">
            <a:avLst/>
          </a:prstGeom>
        </p:spPr>
        <p:txBody>
          <a:bodyPr wrap="square">
            <a:spAutoFit/>
          </a:bodyPr>
          <a:lstStyle/>
          <a:p>
            <a:r>
              <a:rPr kumimoji="1" lang="ja-JP" altLang="en-US" sz="1200" b="1">
                <a:solidFill>
                  <a:srgbClr val="FF0000"/>
                </a:solidFill>
              </a:rPr>
              <a:t>日栄へ派遣要請</a:t>
            </a:r>
            <a:endParaRPr kumimoji="1" lang="en-US" altLang="ja-JP" sz="1200" b="1">
              <a:solidFill>
                <a:srgbClr val="FF0000"/>
              </a:solidFill>
            </a:endParaRPr>
          </a:p>
          <a:p>
            <a:r>
              <a:rPr kumimoji="1" lang="ja-JP" altLang="en-US" sz="1200" b="1" u="sng">
                <a:solidFill>
                  <a:srgbClr val="FF0000"/>
                </a:solidFill>
              </a:rPr>
              <a:t>　　／　　時　　分</a:t>
            </a:r>
          </a:p>
        </p:txBody>
      </p:sp>
      <p:sp>
        <p:nvSpPr>
          <p:cNvPr id="16" name="正方形/長方形 25"/>
          <p:cNvSpPr/>
          <p:nvPr/>
        </p:nvSpPr>
        <p:spPr bwMode="auto">
          <a:xfrm>
            <a:off x="556895" y="6764228"/>
            <a:ext cx="4419600" cy="1120140"/>
          </a:xfrm>
          <a:prstGeom prst="rect">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18" name="テキスト ボックス 20"/>
          <p:cNvSpPr txBox="1"/>
          <p:nvPr/>
        </p:nvSpPr>
        <p:spPr>
          <a:xfrm>
            <a:off x="586740" y="6895673"/>
            <a:ext cx="4390390" cy="856615"/>
          </a:xfrm>
          <a:prstGeom prst="rect">
            <a:avLst/>
          </a:prstGeom>
          <a:noFill/>
        </p:spPr>
        <p:txBody>
          <a:bodyPr wrap="square" rtlCol="0">
            <a:spAutoFit/>
          </a:bodyPr>
          <a:lstStyle/>
          <a:p>
            <a:pPr algn="dist"/>
            <a:r>
              <a:rPr kumimoji="1" lang="ja-JP" altLang="en-US" sz="1660" b="1">
                <a:solidFill>
                  <a:srgbClr val="FF0000"/>
                </a:solidFill>
              </a:rPr>
              <a:t>３派遣ＪＤＡ－ＤＡＴﾘｰﾀﾞｰ到着、活動指示</a:t>
            </a:r>
          </a:p>
          <a:p>
            <a:pPr algn="l"/>
            <a:r>
              <a:rPr kumimoji="1" lang="ja-JP" altLang="en-US" sz="1660" b="1">
                <a:solidFill>
                  <a:srgbClr val="FF0000"/>
                </a:solidFill>
              </a:rPr>
              <a:t>　</a:t>
            </a:r>
            <a:r>
              <a:rPr kumimoji="1" lang="ja-JP" altLang="en-US" sz="1660" b="1" u="sng">
                <a:solidFill>
                  <a:srgbClr val="FF0000"/>
                </a:solidFill>
              </a:rPr>
              <a:t>　　月　　　日　　　時　　　分</a:t>
            </a:r>
            <a:r>
              <a:rPr kumimoji="1" lang="ja-JP" altLang="en-US" sz="1660" b="1">
                <a:solidFill>
                  <a:srgbClr val="FF0000"/>
                </a:solidFill>
              </a:rPr>
              <a:t>　</a:t>
            </a:r>
          </a:p>
          <a:p>
            <a:pPr algn="l"/>
            <a:r>
              <a:rPr kumimoji="1" lang="ja-JP" altLang="en-US" sz="1660" b="1">
                <a:solidFill>
                  <a:srgbClr val="FF0000"/>
                </a:solidFill>
              </a:rPr>
              <a:t>　　</a:t>
            </a:r>
            <a:r>
              <a:rPr lang="ja-JP" altLang="en-US" sz="1475" b="1">
                <a:latin typeface="ＭＳ ゴシック" panose="020B0609070205080204" charset="-128"/>
                <a:ea typeface="ＭＳ ゴシック" panose="020B0609070205080204" charset="-128"/>
                <a:sym typeface="+mn-ea"/>
              </a:rPr>
              <a:t>□派遣人員（ﾘｰﾀﾞｰ　　人、ｽﾀｯﾌ　　　人）</a:t>
            </a:r>
            <a:endParaRPr kumimoji="1" lang="ja-JP" altLang="en-US" sz="1475" b="1" u="sng">
              <a:solidFill>
                <a:srgbClr val="FF0000"/>
              </a:solidFill>
            </a:endParaRPr>
          </a:p>
        </p:txBody>
      </p:sp>
      <p:sp>
        <p:nvSpPr>
          <p:cNvPr id="28" name="矢印: 右 38"/>
          <p:cNvSpPr/>
          <p:nvPr/>
        </p:nvSpPr>
        <p:spPr bwMode="auto">
          <a:xfrm>
            <a:off x="5019674" y="7386900"/>
            <a:ext cx="1281431" cy="1145540"/>
          </a:xfrm>
          <a:prstGeom prst="rightArrow">
            <a:avLst>
              <a:gd name="adj1" fmla="val 50000"/>
              <a:gd name="adj2" fmla="val 32317"/>
            </a:avLst>
          </a:prstGeom>
          <a:noFill/>
          <a:ln w="9525" cap="flat" cmpd="sng" algn="ctr">
            <a:solidFill>
              <a:schemeClr val="tx1"/>
            </a:solidFill>
            <a:prstDash val="solid"/>
            <a:round/>
            <a:headEnd type="none" w="med" len="med"/>
            <a:tailEnd type="none" w="med" len="med"/>
          </a:ln>
          <a:effectLst/>
        </p:spPr>
        <p:txBody>
          <a:bodyPr vert="horz" wrap="square" lIns="84395" tIns="42197" rIns="84395" bIns="42197" numCol="1" rtlCol="0" anchor="t" anchorCtr="0" compatLnSpc="1"/>
          <a:lstStyle/>
          <a:p>
            <a: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pPr>
            <a:endParaRPr kumimoji="0" lang="ja-JP" altLang="en-US" sz="1660" b="0" i="0" u="none" strike="noStrike" cap="none" normalizeH="0" baseline="0">
              <a:ln>
                <a:noFill/>
              </a:ln>
              <a:effectLst/>
              <a:latin typeface="Arial" panose="020B0604020202020204" pitchFamily="34" charset="0"/>
            </a:endParaRPr>
          </a:p>
        </p:txBody>
      </p:sp>
      <p:sp>
        <p:nvSpPr>
          <p:cNvPr id="29" name="正方形/長方形 40"/>
          <p:cNvSpPr/>
          <p:nvPr/>
        </p:nvSpPr>
        <p:spPr>
          <a:xfrm>
            <a:off x="5064093" y="7698744"/>
            <a:ext cx="1533259" cy="461665"/>
          </a:xfrm>
          <a:prstGeom prst="rect">
            <a:avLst/>
          </a:prstGeom>
        </p:spPr>
        <p:txBody>
          <a:bodyPr wrap="square">
            <a:spAutoFit/>
          </a:bodyPr>
          <a:lstStyle/>
          <a:p>
            <a:r>
              <a:rPr kumimoji="1" lang="ja-JP" altLang="en-US" sz="1200" b="1">
                <a:solidFill>
                  <a:srgbClr val="FF0000"/>
                </a:solidFill>
              </a:rPr>
              <a:t>活動開始報告</a:t>
            </a:r>
            <a:endParaRPr kumimoji="1" lang="en-US" altLang="ja-JP" sz="1200" b="1">
              <a:solidFill>
                <a:srgbClr val="FF0000"/>
              </a:solidFill>
            </a:endParaRPr>
          </a:p>
          <a:p>
            <a:r>
              <a:rPr kumimoji="1" lang="ja-JP" altLang="en-US" sz="1200" b="1" u="sng">
                <a:solidFill>
                  <a:srgbClr val="FF0000"/>
                </a:solidFill>
              </a:rPr>
              <a:t>　　／　　時　　分</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22" name="正方形/長方形 14"/>
          <p:cNvSpPr>
            <a:spLocks noChangeArrowheads="1"/>
          </p:cNvSpPr>
          <p:nvPr/>
        </p:nvSpPr>
        <p:spPr bwMode="auto">
          <a:xfrm>
            <a:off x="499730" y="1721485"/>
            <a:ext cx="6385654" cy="7365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ormAutofit fontScale="92500"/>
          </a:bodyPr>
          <a:lstStyle/>
          <a:p>
            <a:pPr indent="0" fontAlgn="auto">
              <a:lnSpc>
                <a:spcPct val="100000"/>
              </a:lnSpc>
              <a:spcAft>
                <a:spcPts val="1200"/>
              </a:spcAft>
              <a:buClr>
                <a:srgbClr val="000000"/>
              </a:buClr>
              <a:buSzPct val="100000"/>
              <a:buFont typeface="Times New Roman" panose="02020603050405020304" pitchFamily="18" charset="0"/>
              <a:buNone/>
              <a:defRPr/>
            </a:pPr>
            <a:r>
              <a:rPr lang="ja-JP" altLang="en-US" sz="2215" b="1" u="sng">
                <a:latin typeface="ＭＳ Ｐゴシック" panose="020B0600070205080204" pitchFamily="50" charset="-128"/>
                <a:ea typeface="ＭＳ Ｐゴシック" panose="020B0600070205080204" pitchFamily="50" charset="-128"/>
              </a:rPr>
              <a:t>本部長の補佐を行います。</a:t>
            </a:r>
            <a:r>
              <a:rPr lang="en-US" altLang="ja-JP" sz="2215" u="sng">
                <a:latin typeface="ＭＳ Ｐゴシック" panose="020B0600070205080204" pitchFamily="50" charset="-128"/>
                <a:ea typeface="ＭＳ Ｐゴシック" panose="020B0600070205080204" pitchFamily="50" charset="-128"/>
              </a:rPr>
              <a:t>(</a:t>
            </a:r>
            <a:r>
              <a:rPr lang="ja-JP" altLang="en-US" sz="2215" u="sng">
                <a:latin typeface="ＭＳ Ｐゴシック" panose="020B0600070205080204" pitchFamily="50" charset="-128"/>
                <a:ea typeface="ＭＳ Ｐゴシック" panose="020B0600070205080204" pitchFamily="50" charset="-128"/>
              </a:rPr>
              <a:t>例示</a:t>
            </a:r>
            <a:r>
              <a:rPr lang="en-US" altLang="ja-JP" sz="2215" u="sng">
                <a:latin typeface="ＭＳ Ｐゴシック" panose="020B0600070205080204" pitchFamily="50" charset="-128"/>
                <a:ea typeface="ＭＳ Ｐゴシック" panose="020B0600070205080204" pitchFamily="50" charset="-128"/>
              </a:rPr>
              <a:t>)</a:t>
            </a:r>
          </a:p>
          <a:p>
            <a:pPr indent="0" fontAlgn="auto">
              <a:lnSpc>
                <a:spcPct val="100000"/>
              </a:lnSpc>
              <a:spcAft>
                <a:spcPts val="1200"/>
              </a:spcAft>
              <a:buClr>
                <a:srgbClr val="000000"/>
              </a:buClr>
              <a:buSzPct val="100000"/>
              <a:buFont typeface="Times New Roman" panose="02020603050405020304" pitchFamily="18" charset="0"/>
              <a:buNone/>
              <a:defRPr/>
            </a:pPr>
            <a:r>
              <a:rPr lang="ja-JP" altLang="en-US" sz="2000">
                <a:latin typeface="ＭＳ Ｐゴシック" panose="020B0600070205080204" pitchFamily="50" charset="-128"/>
                <a:ea typeface="ＭＳ Ｐゴシック" panose="020B0600070205080204" pitchFamily="50" charset="-128"/>
              </a:rPr>
              <a:t>①</a:t>
            </a:r>
            <a:r>
              <a:rPr lang="en-US" altLang="ja-JP" sz="2000">
                <a:latin typeface="ＭＳ Ｐゴシック" panose="020B0600070205080204" pitchFamily="50" charset="-128"/>
                <a:ea typeface="ＭＳ Ｐゴシック" panose="020B0600070205080204" pitchFamily="50" charset="-128"/>
              </a:rPr>
              <a:t>JDA-DAT</a:t>
            </a:r>
            <a:r>
              <a:rPr lang="ja-JP" altLang="en-US" sz="2000">
                <a:latin typeface="ＭＳ Ｐゴシック" panose="020B0600070205080204" pitchFamily="50" charset="-128"/>
                <a:ea typeface="ＭＳ Ｐゴシック" panose="020B0600070205080204" pitchFamily="50" charset="-128"/>
              </a:rPr>
              <a:t>リーダーと支援方法について協議</a:t>
            </a:r>
          </a:p>
          <a:p>
            <a:pPr indent="0" fontAlgn="auto">
              <a:lnSpc>
                <a:spcPct val="100000"/>
              </a:lnSpc>
              <a:spcAft>
                <a:spcPts val="1200"/>
              </a:spcAft>
              <a:buClr>
                <a:srgbClr val="000000"/>
              </a:buClr>
              <a:buSzPct val="100000"/>
              <a:buFont typeface="Times New Roman" panose="02020603050405020304" pitchFamily="18" charset="0"/>
              <a:buNone/>
              <a:defRPr/>
            </a:pPr>
            <a:r>
              <a:rPr lang="ja-JP" altLang="en-US" sz="2000">
                <a:latin typeface="ＭＳ Ｐゴシック" panose="020B0600070205080204" pitchFamily="50" charset="-128"/>
                <a:ea typeface="ＭＳ Ｐゴシック" panose="020B0600070205080204" pitchFamily="50" charset="-128"/>
              </a:rPr>
              <a:t>②</a:t>
            </a:r>
            <a:r>
              <a:rPr lang="en-US" altLang="ja-JP" sz="2000">
                <a:latin typeface="ＭＳ Ｐゴシック" panose="020B0600070205080204" pitchFamily="50" charset="-128"/>
                <a:ea typeface="ＭＳ Ｐゴシック" panose="020B0600070205080204" pitchFamily="50" charset="-128"/>
              </a:rPr>
              <a:t>JDA-DAT</a:t>
            </a:r>
            <a:r>
              <a:rPr lang="ja-JP" altLang="en-US" sz="2000">
                <a:latin typeface="ＭＳ Ｐゴシック" panose="020B0600070205080204" pitchFamily="50" charset="-128"/>
                <a:ea typeface="ＭＳ Ｐゴシック" panose="020B0600070205080204" pitchFamily="50" charset="-128"/>
              </a:rPr>
              <a:t>派遣を日栄災害対策本部に要請</a:t>
            </a:r>
          </a:p>
          <a:p>
            <a:pPr indent="0" fontAlgn="auto">
              <a:lnSpc>
                <a:spcPct val="100000"/>
              </a:lnSpc>
              <a:spcAft>
                <a:spcPts val="1200"/>
              </a:spcAft>
              <a:buClr>
                <a:srgbClr val="000000"/>
              </a:buClr>
              <a:buSzPct val="100000"/>
              <a:buFont typeface="Times New Roman" panose="02020603050405020304" pitchFamily="18" charset="0"/>
              <a:buNone/>
              <a:defRPr/>
            </a:pPr>
            <a:r>
              <a:rPr lang="ja-JP" altLang="en-US" sz="2000">
                <a:latin typeface="ＭＳ Ｐゴシック" panose="020B0600070205080204" pitchFamily="50" charset="-128"/>
                <a:ea typeface="ＭＳ Ｐゴシック" panose="020B0600070205080204" pitchFamily="50" charset="-128"/>
              </a:rPr>
              <a:t>③特殊栄養食品ｽﾃｰｼｮﾝ設置及びｻﾃﾗｲﾄｽﾃｰｼｮﾝ設置検討</a:t>
            </a:r>
          </a:p>
          <a:p>
            <a:pPr indent="0" fontAlgn="auto">
              <a:lnSpc>
                <a:spcPct val="100000"/>
              </a:lnSpc>
              <a:spcAft>
                <a:spcPts val="1200"/>
              </a:spcAft>
              <a:buClr>
                <a:srgbClr val="000000"/>
              </a:buClr>
              <a:buSzPct val="100000"/>
              <a:buFont typeface="Times New Roman" panose="02020603050405020304" pitchFamily="18" charset="0"/>
              <a:buNone/>
              <a:defRPr/>
            </a:pPr>
            <a:r>
              <a:rPr lang="ja-JP" altLang="en-US" sz="2000">
                <a:latin typeface="ＭＳ Ｐゴシック" panose="020B0600070205080204" pitchFamily="50" charset="-128"/>
                <a:ea typeface="ＭＳ Ｐゴシック" panose="020B0600070205080204" pitchFamily="50" charset="-128"/>
              </a:rPr>
              <a:t>④特殊栄養食品ｽﾃｰｼｮﾝの物資調達・在庫管理、搬送等把握</a:t>
            </a:r>
          </a:p>
          <a:p>
            <a:pPr indent="0" fontAlgn="auto">
              <a:lnSpc>
                <a:spcPct val="100000"/>
              </a:lnSpc>
              <a:spcAft>
                <a:spcPts val="1200"/>
              </a:spcAft>
              <a:buClr>
                <a:srgbClr val="000000"/>
              </a:buClr>
              <a:buSzPct val="100000"/>
              <a:buFont typeface="Times New Roman" panose="02020603050405020304" pitchFamily="18" charset="0"/>
              <a:buNone/>
              <a:defRPr/>
            </a:pPr>
            <a:r>
              <a:rPr lang="ja-JP" altLang="en-US" sz="2000">
                <a:latin typeface="ＭＳ Ｐゴシック" panose="020B0600070205080204" pitchFamily="50" charset="-128"/>
                <a:ea typeface="ＭＳ Ｐゴシック" panose="020B0600070205080204" pitchFamily="50" charset="-128"/>
              </a:rPr>
              <a:t>⑤派遣</a:t>
            </a:r>
            <a:r>
              <a:rPr lang="en-US" altLang="ja-JP" sz="2000">
                <a:latin typeface="ＭＳ Ｐゴシック" panose="020B0600070205080204" pitchFamily="50" charset="-128"/>
                <a:ea typeface="ＭＳ Ｐゴシック" panose="020B0600070205080204" pitchFamily="50" charset="-128"/>
              </a:rPr>
              <a:t>JDA-DAT</a:t>
            </a:r>
            <a:r>
              <a:rPr lang="ja-JP" altLang="en-US" sz="2000">
                <a:latin typeface="ＭＳ Ｐゴシック" panose="020B0600070205080204" pitchFamily="50" charset="-128"/>
                <a:ea typeface="ＭＳ Ｐゴシック" panose="020B0600070205080204" pitchFamily="50" charset="-128"/>
              </a:rPr>
              <a:t>リーダーに活動拠点での運営指示</a:t>
            </a:r>
          </a:p>
          <a:p>
            <a:pPr indent="0" fontAlgn="auto">
              <a:lnSpc>
                <a:spcPct val="100000"/>
              </a:lnSpc>
              <a:spcAft>
                <a:spcPts val="1200"/>
              </a:spcAft>
              <a:buClr>
                <a:srgbClr val="000000"/>
              </a:buClr>
              <a:buSzPct val="100000"/>
              <a:buFont typeface="Times New Roman" panose="02020603050405020304" pitchFamily="18" charset="0"/>
              <a:buNone/>
              <a:defRPr/>
            </a:pPr>
            <a:r>
              <a:rPr lang="ja-JP" altLang="en-US" sz="2000">
                <a:latin typeface="ＭＳ Ｐゴシック" panose="020B0600070205080204" pitchFamily="50" charset="-128"/>
                <a:ea typeface="ＭＳ Ｐゴシック" panose="020B0600070205080204" pitchFamily="50" charset="-128"/>
              </a:rPr>
              <a:t>⑥日栄災害対策本部に、派遣</a:t>
            </a:r>
            <a:r>
              <a:rPr lang="en-US" altLang="ja-JP" sz="2000">
                <a:latin typeface="ＭＳ Ｐゴシック" panose="020B0600070205080204" pitchFamily="50" charset="-128"/>
                <a:ea typeface="ＭＳ Ｐゴシック" panose="020B0600070205080204" pitchFamily="50" charset="-128"/>
              </a:rPr>
              <a:t>JDA-DAT</a:t>
            </a:r>
            <a:r>
              <a:rPr lang="ja-JP" altLang="en-US" sz="2000">
                <a:latin typeface="ＭＳ Ｐゴシック" panose="020B0600070205080204" pitchFamily="50" charset="-128"/>
                <a:ea typeface="ＭＳ Ｐゴシック" panose="020B0600070205080204" pitchFamily="50" charset="-128"/>
              </a:rPr>
              <a:t>ﾘｰﾀﾞｰ活動開始報告</a:t>
            </a:r>
          </a:p>
          <a:p>
            <a:pPr indent="0" fontAlgn="auto">
              <a:lnSpc>
                <a:spcPct val="100000"/>
              </a:lnSpc>
              <a:spcAft>
                <a:spcPts val="1200"/>
              </a:spcAft>
              <a:buClr>
                <a:srgbClr val="000000"/>
              </a:buClr>
              <a:buSzPct val="100000"/>
              <a:buFont typeface="Times New Roman" panose="02020603050405020304" pitchFamily="18" charset="0"/>
              <a:buNone/>
              <a:defRPr/>
            </a:pPr>
            <a:r>
              <a:rPr lang="ja-JP" altLang="en-US" sz="2000">
                <a:latin typeface="ＭＳ Ｐゴシック" panose="020B0600070205080204" pitchFamily="50" charset="-128"/>
                <a:ea typeface="ＭＳ Ｐゴシック" panose="020B0600070205080204" pitchFamily="50" charset="-128"/>
              </a:rPr>
              <a:t>⑦ｸﾛﾉﾛｼﾞ・情報伝達・物資搬入等担当者の進行状態確認</a:t>
            </a:r>
          </a:p>
          <a:p>
            <a:pPr indent="0" fontAlgn="auto">
              <a:lnSpc>
                <a:spcPct val="100000"/>
              </a:lnSpc>
              <a:spcAft>
                <a:spcPts val="1200"/>
              </a:spcAft>
              <a:buClr>
                <a:srgbClr val="000000"/>
              </a:buClr>
              <a:buSzPct val="100000"/>
              <a:buFont typeface="Times New Roman" panose="02020603050405020304" pitchFamily="18" charset="0"/>
              <a:buNone/>
              <a:defRPr/>
            </a:pPr>
            <a:r>
              <a:rPr lang="ja-JP" altLang="en-US" sz="2000">
                <a:latin typeface="ＭＳ Ｐゴシック" panose="020B0600070205080204" pitchFamily="50" charset="-128"/>
                <a:ea typeface="ＭＳ Ｐゴシック" panose="020B0600070205080204" pitchFamily="50" charset="-128"/>
              </a:rPr>
              <a:t>⑧</a:t>
            </a:r>
            <a:r>
              <a:rPr lang="ja-JP" altLang="en-US" sz="1900">
                <a:latin typeface="ＭＳ Ｐゴシック" panose="020B0600070205080204" pitchFamily="50" charset="-128"/>
                <a:ea typeface="ＭＳ Ｐゴシック" panose="020B0600070205080204" pitchFamily="50" charset="-128"/>
              </a:rPr>
              <a:t>活動拠点</a:t>
            </a:r>
            <a:r>
              <a:rPr lang="en-US" altLang="ja-JP" sz="1900">
                <a:latin typeface="ＭＳ Ｐゴシック" panose="020B0600070205080204" pitchFamily="50" charset="-128"/>
                <a:ea typeface="ＭＳ Ｐゴシック" panose="020B0600070205080204" pitchFamily="50" charset="-128"/>
              </a:rPr>
              <a:t>JDA-DAT</a:t>
            </a:r>
            <a:r>
              <a:rPr lang="ja-JP" altLang="en-US" sz="1900">
                <a:latin typeface="ＭＳ Ｐゴシック" panose="020B0600070205080204" pitchFamily="50" charset="-128"/>
                <a:ea typeface="ＭＳ Ｐゴシック" panose="020B0600070205080204" pitchFamily="50" charset="-128"/>
              </a:rPr>
              <a:t>ﾘｰﾀﾞｰ・ｽﾀｯﾌの体調、食料、休息環境考慮</a:t>
            </a:r>
          </a:p>
          <a:p>
            <a:pPr indent="0" fontAlgn="auto">
              <a:lnSpc>
                <a:spcPct val="100000"/>
              </a:lnSpc>
              <a:spcAft>
                <a:spcPts val="1200"/>
              </a:spcAft>
              <a:buClr>
                <a:srgbClr val="000000"/>
              </a:buClr>
              <a:buSzPct val="100000"/>
              <a:buFont typeface="Times New Roman" panose="02020603050405020304" pitchFamily="18" charset="0"/>
              <a:buNone/>
              <a:defRPr/>
            </a:pPr>
            <a:r>
              <a:rPr lang="ja-JP" altLang="en-US" sz="1900">
                <a:latin typeface="ＭＳ Ｐゴシック" panose="020B0600070205080204" pitchFamily="50" charset="-128"/>
                <a:ea typeface="ＭＳ Ｐゴシック" panose="020B0600070205080204" pitchFamily="50" charset="-128"/>
              </a:rPr>
              <a:t>⑨</a:t>
            </a:r>
            <a:r>
              <a:rPr lang="ja-JP" altLang="en-US" sz="2000">
                <a:latin typeface="ＭＳ Ｐゴシック" panose="020B0600070205080204" pitchFamily="50" charset="-128"/>
                <a:ea typeface="ＭＳ Ｐゴシック" panose="020B0600070205080204" pitchFamily="50" charset="-128"/>
              </a:rPr>
              <a:t>活動拠点の要配慮者等支援が必要な方の情報収集・集約</a:t>
            </a:r>
          </a:p>
          <a:p>
            <a:pPr marL="265113" indent="-265113" fontAlgn="auto">
              <a:lnSpc>
                <a:spcPct val="100000"/>
              </a:lnSpc>
              <a:spcAft>
                <a:spcPts val="1200"/>
              </a:spcAft>
              <a:buClr>
                <a:srgbClr val="000000"/>
              </a:buClr>
              <a:buSzPct val="100000"/>
              <a:buFont typeface="Times New Roman" panose="02020603050405020304" pitchFamily="18" charset="0"/>
              <a:buNone/>
              <a:defRPr/>
            </a:pPr>
            <a:r>
              <a:rPr lang="ja-JP" altLang="en-US" sz="2000">
                <a:latin typeface="ＭＳ Ｐゴシック" panose="020B0600070205080204" pitchFamily="50" charset="-128"/>
                <a:ea typeface="ＭＳ Ｐゴシック" panose="020B0600070205080204" pitchFamily="50" charset="-128"/>
              </a:rPr>
              <a:t>⑩各活動拠点からの、保健医療調整本部会議等の内容を取りまとめ、担当者等と共有</a:t>
            </a:r>
          </a:p>
          <a:p>
            <a:pPr marL="265113" indent="-265113" fontAlgn="auto">
              <a:lnSpc>
                <a:spcPct val="100000"/>
              </a:lnSpc>
              <a:spcAft>
                <a:spcPts val="1200"/>
              </a:spcAft>
              <a:buClr>
                <a:srgbClr val="000000"/>
              </a:buClr>
              <a:buSzPct val="100000"/>
              <a:buFont typeface="Times New Roman" panose="02020603050405020304" pitchFamily="18" charset="0"/>
              <a:buNone/>
              <a:defRPr/>
            </a:pPr>
            <a:r>
              <a:rPr lang="ja-JP" altLang="en-US" sz="2000">
                <a:latin typeface="ＭＳ Ｐゴシック" panose="020B0600070205080204" pitchFamily="50" charset="-128"/>
                <a:ea typeface="ＭＳ Ｐゴシック" panose="020B0600070205080204" pitchFamily="50" charset="-128"/>
              </a:rPr>
              <a:t>⑪各避難所の食事提供の有無、炊き出し等の情報から、食事評価を行い、今後の対応について検討</a:t>
            </a:r>
          </a:p>
          <a:p>
            <a:pPr marL="265113" indent="-265113" fontAlgn="auto">
              <a:lnSpc>
                <a:spcPct val="100000"/>
              </a:lnSpc>
              <a:spcAft>
                <a:spcPts val="1200"/>
              </a:spcAft>
              <a:buClr>
                <a:srgbClr val="000000"/>
              </a:buClr>
              <a:buSzPct val="100000"/>
              <a:buFont typeface="Times New Roman" panose="02020603050405020304" pitchFamily="18" charset="0"/>
              <a:buNone/>
              <a:defRPr/>
            </a:pPr>
            <a:r>
              <a:rPr lang="ja-JP" altLang="en-US" sz="2000">
                <a:latin typeface="ＭＳ Ｐゴシック" panose="020B0600070205080204" pitchFamily="50" charset="-128"/>
                <a:ea typeface="ＭＳ Ｐゴシック" panose="020B0600070205080204" pitchFamily="50" charset="-128"/>
              </a:rPr>
              <a:t>⑫後方支援により対応可能な項目について、依頼及び指示し結果等報告受領</a:t>
            </a:r>
            <a:r>
              <a:rPr lang="ja-JP" altLang="en-US" sz="2000">
                <a:latin typeface="ＤＦ平成ゴシック体W5" pitchFamily="49" charset="-128"/>
                <a:ea typeface="ＤＦ平成ゴシック体W5" pitchFamily="49" charset="-128"/>
              </a:rPr>
              <a:t>　　　　　　　　　　　　　　　　　　　　</a:t>
            </a:r>
            <a:r>
              <a:rPr lang="ja-JP" altLang="en-US" sz="1660">
                <a:latin typeface="ＤＦ平成ゴシック体W5" pitchFamily="49" charset="-128"/>
                <a:ea typeface="ＤＦ平成ゴシック体W5" pitchFamily="49" charset="-128"/>
              </a:rPr>
              <a:t>　　　</a:t>
            </a:r>
            <a:r>
              <a:rPr lang="ja-JP" altLang="en-US" sz="1845">
                <a:latin typeface="ＤＦ平成ゴシック体W5" pitchFamily="49" charset="-128"/>
                <a:ea typeface="ＤＦ平成ゴシック体W5" pitchFamily="49" charset="-128"/>
              </a:rPr>
              <a:t>　　　　</a:t>
            </a:r>
          </a:p>
        </p:txBody>
      </p:sp>
      <p:sp>
        <p:nvSpPr>
          <p:cNvPr id="8" name="タイトル 3">
            <a:extLst>
              <a:ext uri="{FF2B5EF4-FFF2-40B4-BE49-F238E27FC236}">
                <a16:creationId xmlns:a16="http://schemas.microsoft.com/office/drawing/2014/main" id="{15E622CB-D3CD-5E22-D381-3A53F052051F}"/>
              </a:ext>
            </a:extLst>
          </p:cNvPr>
          <p:cNvSpPr txBox="1">
            <a:spLocks/>
          </p:cNvSpPr>
          <p:nvPr/>
        </p:nvSpPr>
        <p:spPr>
          <a:xfrm>
            <a:off x="0" y="0"/>
            <a:ext cx="6858000" cy="1115616"/>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800" b="1">
                <a:solidFill>
                  <a:schemeClr val="bg1"/>
                </a:solidFill>
                <a:latin typeface="+mn-ea"/>
                <a:ea typeface="+mn-ea"/>
              </a:rPr>
              <a:t>　　　〇〇栄養士会　　</a:t>
            </a:r>
            <a:r>
              <a:rPr kumimoji="1" lang="ja-JP" altLang="en-US" sz="295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 ６　災害対策本部</a:t>
            </a:r>
            <a:endParaRPr kumimoji="1" lang="en-US" altLang="ja-JP" sz="295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a:p>
            <a:r>
              <a:rPr kumimoji="1" lang="ja-JP" altLang="en-US" sz="3325" b="1"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副本部長</a:t>
            </a:r>
            <a:endParaRPr lang="ja-JP" altLang="en-US" sz="3200" b="1">
              <a:solidFill>
                <a:schemeClr val="bg1"/>
              </a:solidFill>
              <a:latin typeface="+mn-ea"/>
              <a:ea typeface="+mn-ea"/>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70" name="正方形/長方形 14"/>
          <p:cNvSpPr>
            <a:spLocks noChangeArrowheads="1"/>
          </p:cNvSpPr>
          <p:nvPr/>
        </p:nvSpPr>
        <p:spPr bwMode="auto">
          <a:xfrm>
            <a:off x="561643" y="1320165"/>
            <a:ext cx="6305882" cy="7663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ormAutofit lnSpcReduction="10000"/>
          </a:bodyPr>
          <a:lstStyle/>
          <a:p>
            <a:pPr eaLnBrk="1">
              <a:lnSpc>
                <a:spcPct val="93000"/>
              </a:lnSpc>
              <a:buClr>
                <a:srgbClr val="000000"/>
              </a:buClr>
              <a:buSzPct val="100000"/>
              <a:buFont typeface="Times New Roman" panose="02020603050405020304" pitchFamily="18" charset="0"/>
              <a:buNone/>
            </a:pPr>
            <a:r>
              <a:rPr lang="ja-JP" altLang="en-US" sz="2215" b="1" u="sng">
                <a:latin typeface="ＭＳ Ｐゴシック" panose="020B0600070205080204" pitchFamily="50" charset="-128"/>
                <a:ea typeface="ＭＳ Ｐゴシック" panose="020B0600070205080204" pitchFamily="50" charset="-128"/>
              </a:rPr>
              <a:t>記録</a:t>
            </a:r>
          </a:p>
          <a:p>
            <a:pPr eaLnBrk="1">
              <a:lnSpc>
                <a:spcPct val="93000"/>
              </a:lnSpc>
              <a:buClr>
                <a:srgbClr val="000000"/>
              </a:buClr>
              <a:buSzPct val="100000"/>
              <a:buFont typeface="Times New Roman" panose="02020603050405020304" pitchFamily="18" charset="0"/>
              <a:buNone/>
            </a:pPr>
            <a:r>
              <a:rPr lang="ja-JP" altLang="en-US" sz="2215" b="1">
                <a:latin typeface="ＭＳ Ｐゴシック" panose="020B0600070205080204" pitchFamily="50" charset="-128"/>
                <a:ea typeface="ＭＳ Ｐゴシック" panose="020B0600070205080204" pitchFamily="50" charset="-128"/>
              </a:rPr>
              <a:t>　</a:t>
            </a:r>
            <a:r>
              <a:rPr lang="ja-JP" altLang="en-US" sz="1475" b="1">
                <a:latin typeface="ＭＳ Ｐゴシック" panose="020B0600070205080204" pitchFamily="50" charset="-128"/>
                <a:ea typeface="ＭＳ Ｐゴシック" panose="020B0600070205080204" pitchFamily="50" charset="-128"/>
              </a:rPr>
              <a:t>（クロノロジー作成例）</a:t>
            </a:r>
            <a:endParaRPr lang="en-US" altLang="ja-JP" sz="1475"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endParaRPr lang="en-US" altLang="ja-JP" sz="2215"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endParaRPr lang="en-US" altLang="ja-JP" sz="2215"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endParaRPr lang="en-US" altLang="ja-JP" sz="2215"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endParaRPr lang="en-US" altLang="ja-JP" sz="2215"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endParaRPr lang="en-US" altLang="ja-JP" sz="2215"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endParaRPr lang="en-US" altLang="ja-JP" sz="2215" b="1">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r>
              <a:rPr lang="ja-JP" altLang="en-US" sz="2215" b="1" u="sng">
                <a:latin typeface="ＭＳ Ｐゴシック" panose="020B0600070205080204" pitchFamily="50" charset="-128"/>
                <a:ea typeface="ＭＳ Ｐゴシック" panose="020B0600070205080204" pitchFamily="50" charset="-128"/>
              </a:rPr>
              <a:t>ライティングシート等で共有すべき内容</a:t>
            </a:r>
            <a:endParaRPr lang="en-US" altLang="ja-JP" sz="2215" b="1" u="sng">
              <a:latin typeface="ＭＳ Ｐゴシック" panose="020B0600070205080204" pitchFamily="50" charset="-128"/>
              <a:ea typeface="ＭＳ Ｐゴシック" panose="020B0600070205080204" pitchFamily="50" charset="-128"/>
            </a:endParaRPr>
          </a:p>
          <a:p>
            <a:pPr eaLnBrk="1">
              <a:lnSpc>
                <a:spcPct val="93000"/>
              </a:lnSpc>
              <a:buClr>
                <a:srgbClr val="000000"/>
              </a:buClr>
              <a:buSzPct val="100000"/>
              <a:buFont typeface="Times New Roman" panose="02020603050405020304" pitchFamily="18" charset="0"/>
              <a:buNone/>
            </a:pPr>
            <a:endParaRPr lang="ja-JP" altLang="en-US" sz="2215" b="1" u="sng">
              <a:latin typeface="ＭＳ Ｐゴシック" panose="020B0600070205080204" pitchFamily="50" charset="-128"/>
              <a:ea typeface="ＭＳ Ｐゴシック" panose="020B0600070205080204" pitchFamily="50" charset="-128"/>
            </a:endParaRPr>
          </a:p>
          <a:p>
            <a:pPr eaLnBrk="1">
              <a:lnSpc>
                <a:spcPts val="2400"/>
              </a:lnSpc>
              <a:buClr>
                <a:srgbClr val="000000"/>
              </a:buClr>
              <a:buSzPct val="100000"/>
              <a:buFont typeface="Times New Roman" panose="02020603050405020304" pitchFamily="18" charset="0"/>
              <a:buNone/>
            </a:pPr>
            <a:r>
              <a:rPr lang="ja-JP" altLang="en-US" sz="2215" b="1">
                <a:latin typeface="ＭＳ Ｐゴシック" panose="020B0600070205080204" pitchFamily="50" charset="-128"/>
                <a:ea typeface="ＭＳ Ｐゴシック" panose="020B0600070205080204" pitchFamily="50" charset="-128"/>
              </a:rPr>
              <a:t>①指揮系統図と役割、活動人員、活動内容</a:t>
            </a:r>
          </a:p>
          <a:p>
            <a:pPr eaLnBrk="1">
              <a:lnSpc>
                <a:spcPts val="2400"/>
              </a:lnSpc>
              <a:buClr>
                <a:srgbClr val="000000"/>
              </a:buClr>
              <a:buSzPct val="100000"/>
              <a:buFont typeface="Times New Roman" panose="02020603050405020304" pitchFamily="18" charset="0"/>
              <a:buNone/>
            </a:pPr>
            <a:endParaRPr lang="en-US" altLang="ja-JP" sz="2215" b="1">
              <a:latin typeface="ＭＳ Ｐゴシック" panose="020B0600070205080204" pitchFamily="50" charset="-128"/>
              <a:ea typeface="ＭＳ Ｐゴシック" panose="020B0600070205080204" pitchFamily="50" charset="-128"/>
            </a:endParaRPr>
          </a:p>
          <a:p>
            <a:pPr eaLnBrk="1">
              <a:lnSpc>
                <a:spcPts val="2400"/>
              </a:lnSpc>
              <a:buClr>
                <a:srgbClr val="000000"/>
              </a:buClr>
              <a:buSzPct val="100000"/>
              <a:buFont typeface="Times New Roman" panose="02020603050405020304" pitchFamily="18" charset="0"/>
              <a:buNone/>
            </a:pPr>
            <a:r>
              <a:rPr lang="ja-JP" altLang="en-US" sz="2215" b="1">
                <a:latin typeface="ＭＳ Ｐゴシック" panose="020B0600070205080204" pitchFamily="50" charset="-128"/>
                <a:ea typeface="ＭＳ Ｐゴシック" panose="020B0600070205080204" pitchFamily="50" charset="-128"/>
              </a:rPr>
              <a:t>②主要連絡先</a:t>
            </a:r>
          </a:p>
          <a:p>
            <a:pPr eaLnBrk="1">
              <a:lnSpc>
                <a:spcPts val="2400"/>
              </a:lnSpc>
              <a:buClr>
                <a:srgbClr val="000000"/>
              </a:buClr>
              <a:buSzPct val="100000"/>
              <a:buFont typeface="Times New Roman" panose="02020603050405020304" pitchFamily="18" charset="0"/>
              <a:buNone/>
            </a:pPr>
            <a:endParaRPr lang="en-US" altLang="ja-JP" sz="2215" b="1">
              <a:latin typeface="ＭＳ Ｐゴシック" panose="020B0600070205080204" pitchFamily="50" charset="-128"/>
              <a:ea typeface="ＭＳ Ｐゴシック" panose="020B0600070205080204" pitchFamily="50" charset="-128"/>
            </a:endParaRPr>
          </a:p>
          <a:p>
            <a:pPr eaLnBrk="1">
              <a:lnSpc>
                <a:spcPts val="2400"/>
              </a:lnSpc>
              <a:buClr>
                <a:srgbClr val="000000"/>
              </a:buClr>
              <a:buSzPct val="100000"/>
              <a:buFont typeface="Times New Roman" panose="02020603050405020304" pitchFamily="18" charset="0"/>
              <a:buNone/>
            </a:pPr>
            <a:r>
              <a:rPr lang="ja-JP" altLang="en-US" sz="2215" b="1">
                <a:latin typeface="ＭＳ Ｐゴシック" panose="020B0600070205080204" pitchFamily="50" charset="-128"/>
                <a:ea typeface="ＭＳ Ｐゴシック" panose="020B0600070205080204" pitchFamily="50" charset="-128"/>
              </a:rPr>
              <a:t>③クロノロジー（経時活動記録）</a:t>
            </a:r>
            <a:endParaRPr lang="en-US" altLang="ja-JP" sz="2215" b="1">
              <a:latin typeface="ＭＳ Ｐゴシック" panose="020B0600070205080204" pitchFamily="50" charset="-128"/>
              <a:ea typeface="ＭＳ Ｐゴシック" panose="020B0600070205080204" pitchFamily="50" charset="-128"/>
            </a:endParaRPr>
          </a:p>
          <a:p>
            <a:pPr eaLnBrk="1">
              <a:lnSpc>
                <a:spcPts val="2400"/>
              </a:lnSpc>
              <a:buClr>
                <a:srgbClr val="000000"/>
              </a:buClr>
              <a:buSzPct val="100000"/>
              <a:buFont typeface="Times New Roman" panose="02020603050405020304" pitchFamily="18" charset="0"/>
              <a:buNone/>
            </a:pPr>
            <a:endParaRPr lang="en-US" altLang="ja-JP" sz="2215" b="1">
              <a:latin typeface="ＭＳ Ｐゴシック" panose="020B0600070205080204" pitchFamily="50" charset="-128"/>
              <a:ea typeface="ＭＳ Ｐゴシック" panose="020B0600070205080204" pitchFamily="50" charset="-128"/>
            </a:endParaRPr>
          </a:p>
          <a:p>
            <a:pPr eaLnBrk="1">
              <a:lnSpc>
                <a:spcPts val="2400"/>
              </a:lnSpc>
              <a:buClr>
                <a:srgbClr val="000000"/>
              </a:buClr>
              <a:buSzPct val="100000"/>
              <a:buFont typeface="Times New Roman" panose="02020603050405020304" pitchFamily="18" charset="0"/>
              <a:buNone/>
            </a:pPr>
            <a:r>
              <a:rPr lang="ja-JP" altLang="en-US" sz="2215" b="1">
                <a:latin typeface="ＭＳ Ｐゴシック" panose="020B0600070205080204" pitchFamily="50" charset="-128"/>
                <a:ea typeface="ＭＳ Ｐゴシック" panose="020B0600070205080204" pitchFamily="50" charset="-128"/>
              </a:rPr>
              <a:t>④問題・解決リスト</a:t>
            </a:r>
          </a:p>
          <a:p>
            <a:pPr eaLnBrk="1">
              <a:lnSpc>
                <a:spcPts val="2400"/>
              </a:lnSpc>
              <a:buClr>
                <a:srgbClr val="000000"/>
              </a:buClr>
              <a:buSzPct val="100000"/>
              <a:buFont typeface="Times New Roman" panose="02020603050405020304" pitchFamily="18" charset="0"/>
              <a:buNone/>
            </a:pPr>
            <a:endParaRPr lang="en-US" altLang="ja-JP" sz="2215" b="1">
              <a:latin typeface="ＭＳ Ｐゴシック" panose="020B0600070205080204" pitchFamily="50" charset="-128"/>
              <a:ea typeface="ＭＳ Ｐゴシック" panose="020B0600070205080204" pitchFamily="50" charset="-128"/>
            </a:endParaRPr>
          </a:p>
          <a:p>
            <a:pPr eaLnBrk="1">
              <a:lnSpc>
                <a:spcPts val="2400"/>
              </a:lnSpc>
              <a:buClr>
                <a:srgbClr val="000000"/>
              </a:buClr>
              <a:buSzPct val="100000"/>
              <a:buFont typeface="Times New Roman" panose="02020603050405020304" pitchFamily="18" charset="0"/>
              <a:buNone/>
            </a:pPr>
            <a:r>
              <a:rPr lang="ja-JP" altLang="en-US" sz="2215" b="1">
                <a:latin typeface="ＭＳ Ｐゴシック" panose="020B0600070205080204" pitchFamily="50" charset="-128"/>
                <a:ea typeface="ＭＳ Ｐゴシック" panose="020B0600070205080204" pitchFamily="50" charset="-128"/>
              </a:rPr>
              <a:t>⑤活動方針</a:t>
            </a:r>
          </a:p>
          <a:p>
            <a:pPr eaLnBrk="1">
              <a:lnSpc>
                <a:spcPts val="2400"/>
              </a:lnSpc>
              <a:buClr>
                <a:srgbClr val="000000"/>
              </a:buClr>
              <a:buSzPct val="100000"/>
              <a:buFont typeface="Times New Roman" panose="02020603050405020304" pitchFamily="18" charset="0"/>
              <a:buNone/>
            </a:pPr>
            <a:endParaRPr lang="en-US" altLang="ja-JP" sz="2215" b="1">
              <a:latin typeface="ＭＳ Ｐゴシック" panose="020B0600070205080204" pitchFamily="50" charset="-128"/>
              <a:ea typeface="ＭＳ Ｐゴシック" panose="020B0600070205080204" pitchFamily="50" charset="-128"/>
            </a:endParaRPr>
          </a:p>
          <a:p>
            <a:pPr eaLnBrk="1">
              <a:lnSpc>
                <a:spcPts val="2400"/>
              </a:lnSpc>
              <a:buClr>
                <a:srgbClr val="000000"/>
              </a:buClr>
              <a:buSzPct val="100000"/>
              <a:buFont typeface="Times New Roman" panose="02020603050405020304" pitchFamily="18" charset="0"/>
              <a:buNone/>
            </a:pPr>
            <a:r>
              <a:rPr lang="ja-JP" altLang="en-US" sz="2215" b="1">
                <a:latin typeface="ＭＳ Ｐゴシック" panose="020B0600070205080204" pitchFamily="50" charset="-128"/>
                <a:ea typeface="ＭＳ Ｐゴシック" panose="020B0600070205080204" pitchFamily="50" charset="-128"/>
              </a:rPr>
              <a:t>⑥医療施設や福祉施設、避難所一覧表</a:t>
            </a:r>
          </a:p>
          <a:p>
            <a:pPr eaLnBrk="1">
              <a:lnSpc>
                <a:spcPts val="2400"/>
              </a:lnSpc>
              <a:buClr>
                <a:srgbClr val="000000"/>
              </a:buClr>
              <a:buSzPct val="100000"/>
              <a:buFont typeface="Times New Roman" panose="02020603050405020304" pitchFamily="18" charset="0"/>
              <a:buNone/>
            </a:pPr>
            <a:endParaRPr lang="en-US" altLang="ja-JP" sz="2215" b="1">
              <a:latin typeface="ＭＳ Ｐゴシック" panose="020B0600070205080204" pitchFamily="50" charset="-128"/>
              <a:ea typeface="ＭＳ Ｐゴシック" panose="020B0600070205080204" pitchFamily="50" charset="-128"/>
            </a:endParaRPr>
          </a:p>
          <a:p>
            <a:pPr eaLnBrk="1">
              <a:lnSpc>
                <a:spcPts val="2400"/>
              </a:lnSpc>
              <a:buClr>
                <a:srgbClr val="000000"/>
              </a:buClr>
              <a:buSzPct val="100000"/>
              <a:buFont typeface="Times New Roman" panose="02020603050405020304" pitchFamily="18" charset="0"/>
              <a:buNone/>
            </a:pPr>
            <a:r>
              <a:rPr lang="ja-JP" altLang="en-US" sz="2215" b="1">
                <a:latin typeface="ＭＳ Ｐゴシック" panose="020B0600070205080204" pitchFamily="50" charset="-128"/>
                <a:ea typeface="ＭＳ Ｐゴシック" panose="020B0600070205080204" pitchFamily="50" charset="-128"/>
              </a:rPr>
              <a:t>⑦被災状況・現場状況（地図等）</a:t>
            </a:r>
          </a:p>
          <a:p>
            <a:pPr eaLnBrk="1">
              <a:lnSpc>
                <a:spcPts val="2400"/>
              </a:lnSpc>
              <a:buClr>
                <a:srgbClr val="000000"/>
              </a:buClr>
              <a:buSzPct val="100000"/>
              <a:buFont typeface="Times New Roman" panose="02020603050405020304" pitchFamily="18" charset="0"/>
              <a:buNone/>
            </a:pPr>
            <a:r>
              <a:rPr lang="ja-JP" altLang="en-US" sz="2215" b="1">
                <a:latin typeface="ＭＳ Ｐゴシック" panose="020B0600070205080204" pitchFamily="50" charset="-128"/>
                <a:ea typeface="ＭＳ Ｐゴシック" panose="020B0600070205080204" pitchFamily="50" charset="-128"/>
              </a:rPr>
              <a:t>　シートを確認し迅速に活動全体を把握できるよう記録する。</a:t>
            </a:r>
            <a:r>
              <a:rPr lang="ja-JP" altLang="en-US" sz="1660" b="1">
                <a:latin typeface="ＭＳ Ｐゴシック" panose="020B0600070205080204" pitchFamily="50" charset="-128"/>
                <a:ea typeface="ＭＳ Ｐゴシック" panose="020B0600070205080204" pitchFamily="50" charset="-128"/>
              </a:rPr>
              <a:t>　　　　　　　　　　　　　　　</a:t>
            </a:r>
            <a:r>
              <a:rPr lang="ja-JP" altLang="en-US" sz="1845" b="1">
                <a:latin typeface="ＭＳ Ｐゴシック" panose="020B0600070205080204" pitchFamily="50" charset="-128"/>
                <a:ea typeface="ＭＳ Ｐゴシック" panose="020B0600070205080204" pitchFamily="50" charset="-128"/>
              </a:rPr>
              <a:t>　　　　</a:t>
            </a:r>
          </a:p>
        </p:txBody>
      </p:sp>
      <p:graphicFrame>
        <p:nvGraphicFramePr>
          <p:cNvPr id="4" name="表 3"/>
          <p:cNvGraphicFramePr>
            <a:graphicFrameLocks noGrp="1"/>
          </p:cNvGraphicFramePr>
          <p:nvPr>
            <p:extLst>
              <p:ext uri="{D42A27DB-BD31-4B8C-83A1-F6EECF244321}">
                <p14:modId xmlns:p14="http://schemas.microsoft.com/office/powerpoint/2010/main" val="491344526"/>
              </p:ext>
            </p:extLst>
          </p:nvPr>
        </p:nvGraphicFramePr>
        <p:xfrm>
          <a:off x="700087" y="1979712"/>
          <a:ext cx="5457825" cy="1563370"/>
        </p:xfrm>
        <a:graphic>
          <a:graphicData uri="http://schemas.openxmlformats.org/drawingml/2006/table">
            <a:tbl>
              <a:tblPr/>
              <a:tblGrid>
                <a:gridCol w="606425">
                  <a:extLst>
                    <a:ext uri="{9D8B030D-6E8A-4147-A177-3AD203B41FA5}">
                      <a16:colId xmlns:a16="http://schemas.microsoft.com/office/drawing/2014/main" val="20000"/>
                    </a:ext>
                  </a:extLst>
                </a:gridCol>
                <a:gridCol w="665480">
                  <a:extLst>
                    <a:ext uri="{9D8B030D-6E8A-4147-A177-3AD203B41FA5}">
                      <a16:colId xmlns:a16="http://schemas.microsoft.com/office/drawing/2014/main" val="20001"/>
                    </a:ext>
                  </a:extLst>
                </a:gridCol>
                <a:gridCol w="862965">
                  <a:extLst>
                    <a:ext uri="{9D8B030D-6E8A-4147-A177-3AD203B41FA5}">
                      <a16:colId xmlns:a16="http://schemas.microsoft.com/office/drawing/2014/main" val="20002"/>
                    </a:ext>
                  </a:extLst>
                </a:gridCol>
                <a:gridCol w="864235">
                  <a:extLst>
                    <a:ext uri="{9D8B030D-6E8A-4147-A177-3AD203B41FA5}">
                      <a16:colId xmlns:a16="http://schemas.microsoft.com/office/drawing/2014/main" val="20003"/>
                    </a:ext>
                  </a:extLst>
                </a:gridCol>
                <a:gridCol w="2458720">
                  <a:extLst>
                    <a:ext uri="{9D8B030D-6E8A-4147-A177-3AD203B41FA5}">
                      <a16:colId xmlns:a16="http://schemas.microsoft.com/office/drawing/2014/main" val="20004"/>
                    </a:ext>
                  </a:extLst>
                </a:gridCol>
              </a:tblGrid>
              <a:tr h="342900">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1" i="0" u="none" strike="noStrike" cap="none" normalizeH="0" baseline="0">
                          <a:ln>
                            <a:noFill/>
                          </a:ln>
                          <a:solidFill>
                            <a:schemeClr val="tx1"/>
                          </a:solidFill>
                          <a:effectLst/>
                          <a:latin typeface="ＤＦ平成ゴシック体W5" pitchFamily="49" charset="-128"/>
                          <a:ea typeface="ＤＦ平成ゴシック体W5" pitchFamily="49" charset="-128"/>
                          <a:cs typeface="DejaVu Sans" charset="0"/>
                        </a:rPr>
                        <a:t>月日</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1" i="0" u="none" strike="noStrike" cap="none" normalizeH="0" baseline="0">
                          <a:ln>
                            <a:noFill/>
                          </a:ln>
                          <a:solidFill>
                            <a:schemeClr val="tx1"/>
                          </a:solidFill>
                          <a:effectLst/>
                          <a:latin typeface="ＤＦ平成ゴシック体W5" pitchFamily="49" charset="-128"/>
                          <a:ea typeface="ＤＦ平成ゴシック体W5" pitchFamily="49" charset="-128"/>
                          <a:cs typeface="DejaVu Sans" charset="0"/>
                        </a:rPr>
                        <a:t>時間</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1" i="0" u="none" strike="noStrike" cap="none" normalizeH="0" baseline="0">
                          <a:ln>
                            <a:noFill/>
                          </a:ln>
                          <a:solidFill>
                            <a:schemeClr val="tx1"/>
                          </a:solidFill>
                          <a:effectLst/>
                          <a:latin typeface="ＤＦ平成ゴシック体W5" pitchFamily="49" charset="-128"/>
                          <a:ea typeface="ＤＦ平成ゴシック体W5" pitchFamily="49" charset="-128"/>
                          <a:cs typeface="DejaVu Sans" charset="0"/>
                        </a:rPr>
                        <a:t>発信者</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1" i="0" u="none" strike="noStrike" cap="none" normalizeH="0" baseline="0">
                          <a:ln>
                            <a:noFill/>
                          </a:ln>
                          <a:solidFill>
                            <a:schemeClr val="tx1"/>
                          </a:solidFill>
                          <a:effectLst/>
                          <a:latin typeface="ＤＦ平成ゴシック体W5" pitchFamily="49" charset="-128"/>
                          <a:ea typeface="ＤＦ平成ゴシック体W5" pitchFamily="49" charset="-128"/>
                          <a:cs typeface="DejaVu Sans" charset="0"/>
                        </a:rPr>
                        <a:t>受信者</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1" i="0" u="none" strike="noStrike" cap="none" normalizeH="0" baseline="0">
                          <a:ln>
                            <a:noFill/>
                          </a:ln>
                          <a:solidFill>
                            <a:schemeClr val="tx1"/>
                          </a:solidFill>
                          <a:effectLst/>
                          <a:latin typeface="ＤＦ平成ゴシック体W5" pitchFamily="49" charset="-128"/>
                          <a:ea typeface="ＤＦ平成ゴシック体W5" pitchFamily="49" charset="-128"/>
                          <a:cs typeface="DejaVu Sans" charset="0"/>
                        </a:rPr>
                        <a:t>内　容</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342265">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　・・・</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534670">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en-US" altLang="ja-JP"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3/○</a:t>
                      </a:r>
                      <a:endPar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endParaRP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en-US" altLang="ja-JP"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9:00</a:t>
                      </a:r>
                      <a:endPar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endParaRP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290"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日栄本部</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伝達係</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アレルギーミルク３ケース</a:t>
                      </a:r>
                      <a:endParaRPr kumimoji="1" lang="en-US" altLang="ja-JP"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endParaRPr>
                    </a:p>
                    <a:p>
                      <a:pPr marL="0" marR="0" lvl="0" indent="0" algn="l"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○日</a:t>
                      </a:r>
                      <a:r>
                        <a:rPr kumimoji="1" lang="en-US" altLang="ja-JP"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13:00</a:t>
                      </a: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○〇へ到着予定</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343535">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　・・・</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lnSpc>
                          <a:spcPct val="93000"/>
                        </a:lnSpc>
                        <a:spcBef>
                          <a:spcPts val="1425"/>
                        </a:spcBef>
                        <a:buClr>
                          <a:srgbClr val="000000"/>
                        </a:buClr>
                        <a:buSzPct val="100000"/>
                        <a:buFont typeface="Times New Roman" panose="02020603050405020304" pitchFamily="18" charset="0"/>
                        <a:defRPr sz="2800">
                          <a:solidFill>
                            <a:srgbClr val="000000"/>
                          </a:solidFill>
                          <a:latin typeface="Arial" panose="020B0604020202020204" pitchFamily="34" charset="0"/>
                          <a:cs typeface="DejaVu Sans" charset="0"/>
                        </a:defRPr>
                      </a:lvl1pPr>
                      <a:lvl2pPr marL="457200">
                        <a:lnSpc>
                          <a:spcPct val="93000"/>
                        </a:lnSpc>
                        <a:spcBef>
                          <a:spcPts val="1140"/>
                        </a:spcBef>
                        <a:buClr>
                          <a:srgbClr val="000000"/>
                        </a:buClr>
                        <a:buSzPct val="100000"/>
                        <a:buFont typeface="Times New Roman" panose="02020603050405020304" pitchFamily="18" charset="0"/>
                        <a:defRPr sz="2400">
                          <a:solidFill>
                            <a:srgbClr val="000000"/>
                          </a:solidFill>
                          <a:latin typeface="Arial" panose="020B0604020202020204" pitchFamily="34" charset="0"/>
                          <a:cs typeface="DejaVu Sans" charset="0"/>
                        </a:defRPr>
                      </a:lvl2pPr>
                      <a:lvl3pPr marL="914400">
                        <a:lnSpc>
                          <a:spcPct val="93000"/>
                        </a:lnSpc>
                        <a:spcBef>
                          <a:spcPts val="850"/>
                        </a:spcBef>
                        <a:buClr>
                          <a:srgbClr val="000000"/>
                        </a:buClr>
                        <a:buSzPct val="100000"/>
                        <a:buFont typeface="Times New Roman" panose="02020603050405020304" pitchFamily="18" charset="0"/>
                        <a:defRPr sz="2000">
                          <a:solidFill>
                            <a:srgbClr val="000000"/>
                          </a:solidFill>
                          <a:latin typeface="Arial" panose="020B0604020202020204" pitchFamily="34" charset="0"/>
                          <a:cs typeface="DejaVu Sans" charset="0"/>
                        </a:defRPr>
                      </a:lvl3pPr>
                      <a:lvl4pPr marL="1371600">
                        <a:lnSpc>
                          <a:spcPct val="93000"/>
                        </a:lnSpc>
                        <a:spcBef>
                          <a:spcPts val="575"/>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4pPr>
                      <a:lvl5pPr marL="1828800">
                        <a:lnSpc>
                          <a:spcPct val="93000"/>
                        </a:lnSpc>
                        <a:spcBef>
                          <a:spcPts val="290"/>
                        </a:spcBef>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5pPr>
                      <a:lvl6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6pPr>
                      <a:lvl7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7pPr>
                      <a:lvl8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8pPr>
                      <a:lvl9pPr indent="-228600" eaLnBrk="0" fontAlgn="base" hangingPunct="0">
                        <a:lnSpc>
                          <a:spcPct val="93000"/>
                        </a:lnSpc>
                        <a:spcBef>
                          <a:spcPts val="290"/>
                        </a:spcBef>
                        <a:spcAft>
                          <a:spcPct val="0"/>
                        </a:spcAft>
                        <a:buClr>
                          <a:srgbClr val="000000"/>
                        </a:buClr>
                        <a:buSzPct val="100000"/>
                        <a:buFont typeface="Times New Roman" panose="02020603050405020304" pitchFamily="18" charset="0"/>
                        <a:defRPr>
                          <a:solidFill>
                            <a:srgbClr val="000000"/>
                          </a:solidFill>
                          <a:latin typeface="Arial" panose="020B0604020202020204" pitchFamily="34" charset="0"/>
                          <a:cs typeface="DejaVu Sans"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ja-JP" altLang="en-US" sz="1475" b="0" i="0" u="none" strike="noStrike" cap="none" normalizeH="0" baseline="0">
                          <a:ln>
                            <a:noFill/>
                          </a:ln>
                          <a:solidFill>
                            <a:srgbClr val="000000"/>
                          </a:solidFill>
                          <a:effectLst/>
                          <a:latin typeface="Arial" panose="020B0604020202020204" pitchFamily="34" charset="0"/>
                          <a:ea typeface="ＭＳ Ｐゴシック" panose="020B0600070205080204" pitchFamily="50" charset="-128"/>
                          <a:cs typeface="DejaVu Sans" charset="0"/>
                        </a:rPr>
                        <a:t>・・・・・</a:t>
                      </a:r>
                    </a:p>
                  </a:txBody>
                  <a:tcPr marL="84395" marR="84395" marT="42205" marB="422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bl>
          </a:graphicData>
        </a:graphic>
      </p:graphicFrame>
      <p:sp>
        <p:nvSpPr>
          <p:cNvPr id="9" name="タイトル 3">
            <a:extLst>
              <a:ext uri="{FF2B5EF4-FFF2-40B4-BE49-F238E27FC236}">
                <a16:creationId xmlns:a16="http://schemas.microsoft.com/office/drawing/2014/main" id="{CBB4EF7B-C2E0-3E2E-68FB-A1B09220E13A}"/>
              </a:ext>
            </a:extLst>
          </p:cNvPr>
          <p:cNvSpPr txBox="1">
            <a:spLocks/>
          </p:cNvSpPr>
          <p:nvPr/>
        </p:nvSpPr>
        <p:spPr>
          <a:xfrm>
            <a:off x="-1" y="0"/>
            <a:ext cx="6867525" cy="1115616"/>
          </a:xfrm>
          <a:prstGeom prst="rect">
            <a:avLst/>
          </a:prstGeom>
          <a:solidFill>
            <a:srgbClr val="002060"/>
          </a:solidFill>
        </p:spPr>
        <p:txBody>
          <a:bodyPr>
            <a:normAutofit/>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pPr algn="l"/>
            <a:r>
              <a:rPr lang="ja-JP" altLang="en-US" sz="1800" b="1">
                <a:solidFill>
                  <a:schemeClr val="bg1"/>
                </a:solidFill>
                <a:latin typeface="+mn-ea"/>
                <a:ea typeface="+mn-ea"/>
              </a:rPr>
              <a:t>　　　〇〇栄養士会　　</a:t>
            </a:r>
            <a:r>
              <a:rPr lang="ja-JP" altLang="en-US" sz="1800" b="1" u="sng">
                <a:solidFill>
                  <a:schemeClr val="bg1"/>
                </a:solidFill>
                <a:latin typeface="+mn-ea"/>
                <a:ea typeface="+mn-ea"/>
              </a:rPr>
              <a:t>　</a:t>
            </a:r>
            <a:r>
              <a:rPr kumimoji="1" lang="ja-JP" altLang="en-US" sz="295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７　災害対策本部</a:t>
            </a:r>
            <a:endParaRPr kumimoji="1" lang="en-US" altLang="ja-JP" sz="2955" b="1" i="0" u="sng"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a:p>
            <a:r>
              <a:rPr kumimoji="1" lang="ja-JP" altLang="en-US" sz="3325" b="1"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クロノロジー・記録係</a:t>
            </a:r>
            <a:endParaRPr lang="ja-JP" altLang="en-US" sz="3200" b="1">
              <a:solidFill>
                <a:schemeClr val="bg1"/>
              </a:solidFill>
              <a:latin typeface="+mn-ea"/>
              <a:ea typeface="+mn-ea"/>
            </a:endParaRPr>
          </a:p>
        </p:txBody>
      </p:sp>
    </p:spTree>
  </p:cSld>
  <p:clrMapOvr>
    <a:masterClrMapping/>
  </p:clrMapOvr>
  <p:transition spd="med"/>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dist">
          <a:defRPr kumimoji="1" lang="ja-JP" altLang="en-US" sz="1660" b="1" dirty="0">
            <a:solidFill>
              <a:srgbClr val="FF0000"/>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b21441f-bb2e-4542-bd71-e5cf7d371072">
      <Terms xmlns="http://schemas.microsoft.com/office/infopath/2007/PartnerControls"/>
    </lcf76f155ced4ddcb4097134ff3c332f>
    <TaxCatchAll xmlns="b49f94b6-ed23-4b22-b783-fbd998a20fa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F654F0C8E255D24EBA4248146A4859C7" ma:contentTypeVersion="14" ma:contentTypeDescription="新しいドキュメントを作成します。" ma:contentTypeScope="" ma:versionID="598b204d41244dc5c5ec2f3fedff5aff">
  <xsd:schema xmlns:xsd="http://www.w3.org/2001/XMLSchema" xmlns:xs="http://www.w3.org/2001/XMLSchema" xmlns:p="http://schemas.microsoft.com/office/2006/metadata/properties" xmlns:ns2="4b21441f-bb2e-4542-bd71-e5cf7d371072" xmlns:ns3="b49f94b6-ed23-4b22-b783-fbd998a20faf" targetNamespace="http://schemas.microsoft.com/office/2006/metadata/properties" ma:root="true" ma:fieldsID="f60f6048f76951b82cab0206f45f3f45" ns2:_="" ns3:_="">
    <xsd:import namespace="4b21441f-bb2e-4542-bd71-e5cf7d371072"/>
    <xsd:import namespace="b49f94b6-ed23-4b22-b783-fbd998a20faf"/>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21441f-bb2e-4542-bd71-e5cf7d3710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DateTaken" ma:index="11" nillable="true" ma:displayName="MediaServiceDateTaken" ma:hidden="true" ma:internalName="MediaServiceDateTaken"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c68a15ea-b985-4c44-8bb2-18c4d52713f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49f94b6-ed23-4b22-b783-fbd998a20faf"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ED50D24B-B1A6-4761-9ECF-29BF51A61BAD}" ma:internalName="TaxCatchAll" ma:showField="CatchAllData" ma:web="{9b6c8fbf-55ff-4f60-a4c0-4e45d058c59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04F423C-29EB-4CE3-AFAB-85645A70BEF7}">
  <ds:schemaRefs>
    <ds:schemaRef ds:uri="http://schemas.microsoft.com/sharepoint/v3/contenttype/forms"/>
  </ds:schemaRefs>
</ds:datastoreItem>
</file>

<file path=customXml/itemProps2.xml><?xml version="1.0" encoding="utf-8"?>
<ds:datastoreItem xmlns:ds="http://schemas.openxmlformats.org/officeDocument/2006/customXml" ds:itemID="{B90981C9-03E0-4741-BC32-A7B10120098C}">
  <ds:schemaRefs>
    <ds:schemaRef ds:uri="4b21441f-bb2e-4542-bd71-e5cf7d371072"/>
    <ds:schemaRef ds:uri="b49f94b6-ed23-4b22-b783-fbd998a20fa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78157C7-98E6-446F-AF82-28FF00E4C985}">
  <ds:schemaRefs>
    <ds:schemaRef ds:uri="4b21441f-bb2e-4542-bd71-e5cf7d371072"/>
    <ds:schemaRef ds:uri="b49f94b6-ed23-4b22-b783-fbd998a20fa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17032</Words>
  <Application>Microsoft Office PowerPoint</Application>
  <PresentationFormat>画面に合わせる (4:3)</PresentationFormat>
  <Paragraphs>1927</Paragraphs>
  <Slides>50</Slides>
  <Notes>13</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50</vt:i4>
      </vt:variant>
    </vt:vector>
  </HeadingPairs>
  <TitlesOfParts>
    <vt:vector size="61" baseType="lpstr">
      <vt:lpstr>ＤＦ平成ゴシック体W5</vt:lpstr>
      <vt:lpstr>HG丸ｺﾞｼｯｸM-PRO</vt:lpstr>
      <vt:lpstr>ＭＳ Ｐゴシック</vt:lpstr>
      <vt:lpstr>ＭＳ ゴシック</vt:lpstr>
      <vt:lpstr>Yu Gothic UI Semibold</vt:lpstr>
      <vt:lpstr>游明朝</vt:lpstr>
      <vt:lpstr>Arial</vt:lpstr>
      <vt:lpstr>Calibri</vt:lpstr>
      <vt:lpstr>Times New Roman</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被災地入り後</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※避難所巡回する前に指示を受ける時の確認が必要なのでは？ ２． 避難所巡回時の流れ</vt:lpstr>
      <vt:lpstr>PowerPoint プレゼンテーション</vt:lpstr>
      <vt:lpstr>PowerPoint プレゼンテーション</vt:lpstr>
      <vt:lpstr>PowerPoint プレゼンテーション</vt:lpstr>
      <vt:lpstr>≪要配慮者</vt:lpstr>
      <vt:lpstr>個別調査時・・・該当する□に☑して下さい。</vt:lpstr>
      <vt:lpstr>個別調査時・・・該当する□に☑して下さい。</vt:lpstr>
      <vt:lpstr>PowerPoint プレゼンテーション</vt:lpstr>
      <vt:lpstr>PowerPoint プレゼンテーション</vt:lpstr>
      <vt:lpstr>個別調査時・・・該当する□に☑して下さい。</vt:lpstr>
      <vt:lpstr>PowerPoint プレゼンテーション</vt:lpstr>
      <vt:lpstr>個別調査時・・・該当する□に☑して下さい。</vt:lpstr>
      <vt:lpstr>個別調査時・・・該当する□に☑して下さい。</vt:lpstr>
      <vt:lpstr>PowerPoint プレゼンテーション</vt:lpstr>
      <vt:lpstr>個別調査時・・・該当する□に☑して下さい。　　　　　　　　　　　　　　　　　　　　　　　　　　　　　　　　　　　　　　　　　　　　　　参考　https://www.mhlw.go.jp/shingi/2009/07/dl/s0701-4b.pd</vt:lpstr>
      <vt:lpstr>個別調査時・・・該当する□に☑して下さい。　　　　　　　　　　　　　　　　　　　　　　　　</vt:lpstr>
      <vt:lpstr>個別調査時・・・該当する□に☑して下さい。</vt:lpstr>
      <vt:lpstr>個別調査時・・・該当する□に☑して下さい。</vt:lpstr>
      <vt:lpstr>個別調査時・・・該当する□に☑して下さい。　　　　　　　　　　　　　　　　　　　　　　　　</vt:lpstr>
      <vt:lpstr>出来る限りの情報収集を行う。</vt:lpstr>
      <vt:lpstr>PowerPoint プレゼンテーション</vt:lpstr>
      <vt:lpstr>PowerPoint プレゼンテーション</vt:lpstr>
      <vt:lpstr>PowerPoint プレゼンテーション</vt:lpstr>
    </vt:vector>
  </TitlesOfParts>
  <Company>兵庫県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兵庫県</dc:creator>
  <cp:lastModifiedBy>神田 篤史</cp:lastModifiedBy>
  <cp:revision>2</cp:revision>
  <cp:lastPrinted>2022-05-18T07:43:04Z</cp:lastPrinted>
  <dcterms:created xsi:type="dcterms:W3CDTF">2016-08-10T04:22:00Z</dcterms:created>
  <dcterms:modified xsi:type="dcterms:W3CDTF">2022-09-13T06:52:14Z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1041-10.8.0.6186</vt:lpwstr>
  </property>
  <property fmtid="{D5CDD505-2E9C-101B-9397-08002B2CF9AE}" pid="3" name="ContentTypeId">
    <vt:lpwstr>0x010100F654F0C8E255D24EBA4248146A4859C7</vt:lpwstr>
  </property>
  <property fmtid="{D5CDD505-2E9C-101B-9397-08002B2CF9AE}" pid="4" name="MediaServiceImageTags">
    <vt:lpwstr/>
  </property>
</Properties>
</file>