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8"/>
  </p:handoutMasterIdLst>
  <p:sldIdLst>
    <p:sldId id="264" r:id="rId5"/>
    <p:sldId id="256" r:id="rId6"/>
    <p:sldId id="262" r:id="rId7"/>
  </p:sldIdLst>
  <p:sldSz cx="9144000" cy="6858000" type="screen4x3"/>
  <p:notesSz cx="9939338" cy="6805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595" autoAdjust="0"/>
  </p:normalViewPr>
  <p:slideViewPr>
    <p:cSldViewPr>
      <p:cViewPr varScale="1">
        <p:scale>
          <a:sx n="65" d="100"/>
          <a:sy n="65" d="100"/>
        </p:scale>
        <p:origin x="388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42" cy="340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5629278" y="0"/>
            <a:ext cx="4307742" cy="3402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3B337B-641C-41B0-A799-9612F71AE7E7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6464301"/>
            <a:ext cx="4307742" cy="3402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5629278" y="6464301"/>
            <a:ext cx="4307742" cy="3402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417932-022A-429F-912C-0C5C2C7C9C39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83223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28F16-C59B-4DD3-813E-7E5209E5692B}" type="datetimeFigureOut">
              <a:rPr kumimoji="1" lang="ja-JP" altLang="en-US" smtClean="0"/>
              <a:pPr/>
              <a:t>2020/6/30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6314E7-C6D7-4AD8-B49B-1C133B50837F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hyperlink" Target="http://www.dietitian.or.jp/index.htm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899592" y="764704"/>
            <a:ext cx="7488832" cy="5472608"/>
          </a:xfrm>
          <a:prstGeom prst="rect">
            <a:avLst/>
          </a:prstGeom>
          <a:ln cmpd="thickThin">
            <a:solidFill>
              <a:schemeClr val="accent3">
                <a:lumMod val="50000"/>
              </a:schemeClr>
            </a:solidFill>
          </a:ln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都道府県栄養士会栄養ケア・ステーション名：</a:t>
            </a: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認定</a:t>
            </a: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栄養ケア・ステーション名：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氏名</a:t>
            </a:r>
            <a:r>
              <a:rPr kumimoji="1" lang="ja-JP" alt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：　　　　　　　　　都道府県名：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2400" dirty="0">
                <a:latin typeface="HG丸ｺﾞｼｯｸM-PRO" pitchFamily="50" charset="-128"/>
                <a:ea typeface="HG丸ｺﾞｼｯｸM-PRO" pitchFamily="50" charset="-128"/>
                <a:cs typeface="+mj-cs"/>
              </a:rPr>
              <a:t>連絡</a:t>
            </a:r>
            <a:r>
              <a:rPr lang="ja-JP" altLang="en-US" sz="2400">
                <a:latin typeface="HG丸ｺﾞｼｯｸM-PRO" pitchFamily="50" charset="-128"/>
                <a:ea typeface="HG丸ｺﾞｼｯｸM-PRO" pitchFamily="50" charset="-128"/>
                <a:cs typeface="+mj-cs"/>
              </a:rPr>
              <a:t>事項</a:t>
            </a:r>
            <a:r>
              <a:rPr kumimoji="1" lang="ja-JP" altLang="en-US" sz="2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：</a:t>
            </a:r>
            <a:r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レシピ提出に関連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して何かあれがお書きください。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altLang="ja-JP" sz="2400" dirty="0">
              <a:latin typeface="HG丸ｺﾞｼｯｸM-PRO" pitchFamily="50" charset="-128"/>
              <a:ea typeface="HG丸ｺﾞｼｯｸM-PRO" pitchFamily="50" charset="-128"/>
              <a:cs typeface="+mj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HG丸ｺﾞｼｯｸM-PRO" pitchFamily="50" charset="-128"/>
                <a:ea typeface="HG丸ｺﾞｼｯｸM-PRO" pitchFamily="50" charset="-128"/>
                <a:cs typeface="+mj-cs"/>
              </a:rPr>
              <a:t>　</a:t>
            </a:r>
          </a:p>
        </p:txBody>
      </p:sp>
      <p:sp>
        <p:nvSpPr>
          <p:cNvPr id="2" name="正方形/長方形 1"/>
          <p:cNvSpPr/>
          <p:nvPr/>
        </p:nvSpPr>
        <p:spPr>
          <a:xfrm>
            <a:off x="827584" y="377249"/>
            <a:ext cx="66479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  <a:cs typeface="+mj-cs"/>
              </a:rPr>
              <a:t>※</a:t>
            </a:r>
            <a:r>
              <a:rPr lang="ja-JP" altLang="en-US" dirty="0" smtClean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  <a:cs typeface="+mj-cs"/>
              </a:rPr>
              <a:t>下記に記載いただきました情報を掲載させていただきます。</a:t>
            </a:r>
            <a:endParaRPr lang="ja-JP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社団法人日本栄養士会ホームページ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2915816" cy="551944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角丸四角形 4"/>
          <p:cNvSpPr/>
          <p:nvPr/>
        </p:nvSpPr>
        <p:spPr>
          <a:xfrm>
            <a:off x="1691680" y="548680"/>
            <a:ext cx="5040560" cy="3816424"/>
          </a:xfrm>
          <a:prstGeom prst="roundRect">
            <a:avLst>
              <a:gd name="adj" fmla="val 1632"/>
            </a:avLst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角丸四角形 7"/>
          <p:cNvSpPr/>
          <p:nvPr/>
        </p:nvSpPr>
        <p:spPr>
          <a:xfrm>
            <a:off x="395535" y="594562"/>
            <a:ext cx="1165983" cy="378614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離乳食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402462" y="1089277"/>
            <a:ext cx="1152128" cy="352489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幼児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402462" y="1557407"/>
            <a:ext cx="1159056" cy="352489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一般食</a:t>
            </a:r>
            <a:endParaRPr kumimoji="1" lang="ja-JP" altLang="en-US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395534" y="2030581"/>
            <a:ext cx="1159055" cy="352489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授乳婦等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402461" y="2498711"/>
            <a:ext cx="1152127" cy="352489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高齢者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395534" y="2974925"/>
            <a:ext cx="1165983" cy="352488"/>
          </a:xfrm>
          <a:prstGeom prst="roundRect">
            <a:avLst/>
          </a:prstGeom>
          <a:noFill/>
          <a:ln w="28575">
            <a:solidFill>
              <a:schemeClr val="accent3">
                <a:lumMod val="50000"/>
              </a:schemeClr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G丸ｺﾞｼｯｸM-PRO" pitchFamily="50" charset="-128"/>
                <a:ea typeface="HG丸ｺﾞｼｯｸM-PRO" pitchFamily="50" charset="-128"/>
              </a:rPr>
              <a:t>その他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804248" y="2924358"/>
            <a:ext cx="2016224" cy="3736920"/>
          </a:xfrm>
          <a:prstGeom prst="rect">
            <a:avLst/>
          </a:prstGeom>
          <a:solidFill>
            <a:schemeClr val="accent3">
              <a:lumMod val="50000"/>
            </a:schemeClr>
          </a:solid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sz="1200" b="1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 </a:t>
            </a:r>
            <a:endParaRPr lang="en-US" altLang="ja-JP" sz="1200" b="1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>
              <a:lnSpc>
                <a:spcPts val="120"/>
              </a:lnSpc>
            </a:pPr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　　　　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エネルギー　　　　 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kcal</a:t>
            </a: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たんぱく質　　　　　　</a:t>
            </a:r>
            <a:r>
              <a:rPr lang="ja-JP" altLang="en-US" sz="1200" b="1" dirty="0" err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ｇ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en-US" altLang="ja-JP" sz="8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  </a:t>
            </a: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脂質　　　　　　　　　</a:t>
            </a:r>
            <a:r>
              <a:rPr lang="ja-JP" altLang="en-US" sz="1200" b="1" dirty="0" err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ｇ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炭水化物　　　　　　　</a:t>
            </a:r>
            <a:r>
              <a:rPr lang="ja-JP" altLang="en-US" sz="1200" b="1" dirty="0" err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ｇ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食塩相当量　　　　　　</a:t>
            </a:r>
            <a:r>
              <a:rPr lang="ja-JP" altLang="en-US" sz="1200" b="1" dirty="0" err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ｇ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ビタミン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A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　  　  </a:t>
            </a:r>
            <a:r>
              <a:rPr lang="el-GR" altLang="ja-JP" sz="11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μ</a:t>
            </a:r>
            <a:r>
              <a:rPr lang="en-US" altLang="ja-JP" sz="1100" b="1" dirty="0" err="1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gRAE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ビタミン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B</a:t>
            </a:r>
            <a:r>
              <a:rPr lang="en-US" altLang="ja-JP" sz="1200" b="1" baseline="-25000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　　 　　　㎎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ビタミン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B</a:t>
            </a:r>
            <a:r>
              <a:rPr lang="en-US" altLang="ja-JP" sz="1200" b="1" baseline="-25000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2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　　 　　　㎎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ビタミン</a:t>
            </a:r>
            <a:r>
              <a:rPr lang="en-US" altLang="ja-JP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C</a:t>
            </a:r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　　　　 　  ㎎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カルシウム　 　　　　 ㎎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8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b="1" dirty="0">
                <a:solidFill>
                  <a:schemeClr val="bg1"/>
                </a:solidFill>
                <a:latin typeface="HG丸ｺﾞｼｯｸM-PRO" pitchFamily="50" charset="-128"/>
                <a:ea typeface="HG丸ｺﾞｼｯｸM-PRO" pitchFamily="50" charset="-128"/>
              </a:rPr>
              <a:t>鉄　 　　　　　　　　 ㎎</a:t>
            </a:r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200" b="1" dirty="0">
              <a:solidFill>
                <a:schemeClr val="bg1"/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1028" name="Picture 4" descr="C:\Users\scc210017\AppData\Local\Microsoft\Windows\Temporary Internet Files\Content.IE5\WBFGLWTN\MC900432586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677387">
            <a:off x="7658649" y="2771209"/>
            <a:ext cx="432048" cy="432048"/>
          </a:xfrm>
          <a:prstGeom prst="rect">
            <a:avLst/>
          </a:prstGeom>
          <a:noFill/>
        </p:spPr>
      </p:pic>
      <p:sp>
        <p:nvSpPr>
          <p:cNvPr id="27" name="正方形/長方形 26"/>
          <p:cNvSpPr/>
          <p:nvPr/>
        </p:nvSpPr>
        <p:spPr>
          <a:xfrm>
            <a:off x="6876256" y="565268"/>
            <a:ext cx="1944216" cy="2232248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</a:t>
            </a:r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kumimoji="1" lang="ja-JP" altLang="en-US" sz="1200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　　　　　　　　　　</a:t>
            </a:r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ja-JP" altLang="en-US" sz="10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28" name="Picture 4" descr="C:\Users\scc210017\AppData\Local\Microsoft\Windows\Temporary Internet Files\Content.IE5\WBFGLWTN\MC900432586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9677387">
            <a:off x="7606030" y="342351"/>
            <a:ext cx="432048" cy="432048"/>
          </a:xfrm>
          <a:prstGeom prst="rect">
            <a:avLst/>
          </a:prstGeom>
          <a:noFill/>
        </p:spPr>
      </p:pic>
      <p:sp>
        <p:nvSpPr>
          <p:cNvPr id="30" name="正方形/長方形 29"/>
          <p:cNvSpPr/>
          <p:nvPr/>
        </p:nvSpPr>
        <p:spPr>
          <a:xfrm>
            <a:off x="402461" y="4509120"/>
            <a:ext cx="6329779" cy="2088232"/>
          </a:xfrm>
          <a:prstGeom prst="rect">
            <a:avLst/>
          </a:prstGeom>
          <a:noFill/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  <a:p>
            <a:pPr algn="ctr"/>
            <a:endParaRPr kumimoji="1" lang="ja-JP" altLang="en-US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02461" y="4534676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献立の工夫・対応のポイント</a:t>
            </a:r>
            <a:endParaRPr lang="en-US" altLang="ja-JP" sz="1200" dirty="0">
              <a:solidFill>
                <a:schemeClr val="accent3">
                  <a:lumMod val="50000"/>
                </a:schemeClr>
              </a:solidFill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6862401" y="634543"/>
            <a:ext cx="129614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献立・料理名</a:t>
            </a:r>
            <a:endParaRPr kumimoji="1" lang="ja-JP" alt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コンテンツ プレースホルダ 6"/>
          <p:cNvGraphicFramePr>
            <a:graphicFrameLocks noGrp="1"/>
          </p:cNvGraphicFramePr>
          <p:nvPr>
            <p:ph idx="1"/>
          </p:nvPr>
        </p:nvGraphicFramePr>
        <p:xfrm>
          <a:off x="395536" y="119361"/>
          <a:ext cx="8424937" cy="444624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62707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109229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1758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料　理　名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材　料　名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使 用 量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料　理　名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材　料　名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/>
                        <a:t>使 用 量</a:t>
                      </a:r>
                      <a:endParaRPr kumimoji="1" lang="ja-JP" altLang="en-US" sz="1400" dirty="0">
                        <a:solidFill>
                          <a:schemeClr val="bg1"/>
                        </a:solidFill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>
                    <a:solidFill>
                      <a:schemeClr val="accent3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317589">
                <a:tc>
                  <a:txBody>
                    <a:bodyPr/>
                    <a:lstStyle/>
                    <a:p>
                      <a:endParaRPr kumimoji="1" lang="ja-JP" altLang="en-US" sz="105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8" name="角丸四角形 7"/>
          <p:cNvSpPr/>
          <p:nvPr/>
        </p:nvSpPr>
        <p:spPr>
          <a:xfrm>
            <a:off x="395536" y="4725144"/>
            <a:ext cx="8424936" cy="1924894"/>
          </a:xfrm>
          <a:prstGeom prst="roundRect">
            <a:avLst>
              <a:gd name="adj" fmla="val 1632"/>
            </a:avLst>
          </a:prstGeom>
          <a:noFill/>
          <a:ln w="28575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Picture 4" descr="C:\Users\scc210017\AppData\Local\Microsoft\Windows\Temporary Internet Files\Content.IE5\WBFGLWTN\MC90043258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81006">
            <a:off x="8365805" y="4630518"/>
            <a:ext cx="432048" cy="432048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755576" y="4725144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作り方・調理のポイント</a:t>
            </a:r>
          </a:p>
        </p:txBody>
      </p:sp>
      <p:pic>
        <p:nvPicPr>
          <p:cNvPr id="18" name="Picture 4" descr="C:\Users\scc210017\AppData\Local\Microsoft\Windows\Temporary Internet Files\Content.IE5\WBFGLWTN\MC900432586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8943025">
            <a:off x="412985" y="4598577"/>
            <a:ext cx="432048" cy="432048"/>
          </a:xfrm>
          <a:prstGeom prst="rect">
            <a:avLst/>
          </a:prstGeom>
          <a:noFill/>
        </p:spPr>
      </p:pic>
      <p:pic>
        <p:nvPicPr>
          <p:cNvPr id="1035" name="Picture 11" descr="C:\Users\scc210017\AppData\Local\Microsoft\Windows\Temporary Internet Files\Content.IE5\XJKHNKI9\MC900341000[1].wmf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DDBA"/>
              </a:clrFrom>
              <a:clrTo>
                <a:srgbClr val="FFDDB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84368" y="5942417"/>
            <a:ext cx="864096" cy="654935"/>
          </a:xfrm>
          <a:prstGeom prst="rect">
            <a:avLst/>
          </a:prstGeom>
          <a:noFill/>
        </p:spPr>
      </p:pic>
      <p:sp>
        <p:nvSpPr>
          <p:cNvPr id="11" name="テキスト ボックス 10"/>
          <p:cNvSpPr txBox="1"/>
          <p:nvPr/>
        </p:nvSpPr>
        <p:spPr>
          <a:xfrm>
            <a:off x="3786282" y="6379298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3">
                    <a:lumMod val="50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レシピ作成者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788024" y="6392361"/>
            <a:ext cx="33123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3">
                    <a:lumMod val="50000"/>
                  </a:schemeClr>
                </a:solidFill>
              </a:rPr>
              <a:t>（　　　　　　　　　　　　　　　　　　　　　　　　　　　　　）　</a:t>
            </a:r>
            <a:r>
              <a:rPr lang="ja-JP" altLang="en-US" sz="1200" dirty="0">
                <a:solidFill>
                  <a:schemeClr val="accent3">
                    <a:lumMod val="50000"/>
                  </a:schemeClr>
                </a:solidFill>
              </a:rPr>
              <a:t>　</a:t>
            </a:r>
            <a:endParaRPr kumimoji="1" lang="ja-JP" altLang="en-US" sz="12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xmlns="" id="{ED42671A-D861-4155-A943-D9A3B1FC0409}"/>
              </a:ext>
            </a:extLst>
          </p:cNvPr>
          <p:cNvSpPr txBox="1"/>
          <p:nvPr/>
        </p:nvSpPr>
        <p:spPr>
          <a:xfrm>
            <a:off x="1475657" y="6362840"/>
            <a:ext cx="2880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>
                <a:solidFill>
                  <a:schemeClr val="accent3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</a:rPr>
              <a:t>○○栄養ケア・ステーション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F654F0C8E255D24EBA4248146A4859C7" ma:contentTypeVersion="10" ma:contentTypeDescription="新しいドキュメントを作成します。" ma:contentTypeScope="" ma:versionID="a10a549375bd4b3e93e02c42aa7508ef">
  <xsd:schema xmlns:xsd="http://www.w3.org/2001/XMLSchema" xmlns:xs="http://www.w3.org/2001/XMLSchema" xmlns:p="http://schemas.microsoft.com/office/2006/metadata/properties" xmlns:ns2="4b21441f-bb2e-4542-bd71-e5cf7d371072" targetNamespace="http://schemas.microsoft.com/office/2006/metadata/properties" ma:root="true" ma:fieldsID="69427d47819fbfc2774e5df078f3917c" ns2:_="">
    <xsd:import namespace="4b21441f-bb2e-4542-bd71-e5cf7d37107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21441f-bb2e-4542-bd71-e5cf7d37107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440DEEF-B708-42F4-A0DE-4C86ACF730E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1A56A36-B4E7-4623-9537-9ABD9D5287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b21441f-bb2e-4542-bd71-e5cf7d3710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542E87-168E-4C25-B19E-E96F48CEC4CA}">
  <ds:schemaRefs>
    <ds:schemaRef ds:uri="4b21441f-bb2e-4542-bd71-e5cf7d371072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1717</TotalTime>
  <Words>68</Words>
  <Application>Microsoft Office PowerPoint</Application>
  <PresentationFormat>画面に合わせる (4:3)</PresentationFormat>
  <Paragraphs>78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HG丸ｺﾞｼｯｸM-PRO</vt:lpstr>
      <vt:lpstr>ＭＳ Ｐゴシック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scc210017</dc:creator>
  <cp:lastModifiedBy>清水　詳子</cp:lastModifiedBy>
  <cp:revision>110</cp:revision>
  <dcterms:created xsi:type="dcterms:W3CDTF">2014-01-22T05:34:47Z</dcterms:created>
  <dcterms:modified xsi:type="dcterms:W3CDTF">2020-06-30T09:54:32Z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0x010100F654F0C8E255D24EBA4248146A4859C7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</Properties>
</file>